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77C98-FC13-42F0-B91C-CEF32CD55CE5}" type="datetimeFigureOut">
              <a:rPr lang="ru-RU"/>
              <a:pPr>
                <a:defRPr/>
              </a:pPr>
              <a:t>08.04.2016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320AA-557E-45FB-A185-33FC1579A2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48A1D-968A-42D5-B1B3-4740D9B11A9C}" type="datetimeFigureOut">
              <a:rPr lang="ru-RU"/>
              <a:pPr>
                <a:defRPr/>
              </a:pPr>
              <a:t>08.04.2016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49FEF-4395-480C-92D6-07EBF9F54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3FAA6-0B3E-427E-8DAD-1DEB4D9057F7}" type="datetimeFigureOut">
              <a:rPr lang="ru-RU"/>
              <a:pPr>
                <a:defRPr/>
              </a:pPr>
              <a:t>08.04.2016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88201-355F-495F-A1A4-956605FC21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313817F-6BB6-470B-8AE8-8159926499C9}" type="datetimeFigureOut">
              <a:rPr lang="ru-RU"/>
              <a:pPr>
                <a:defRPr/>
              </a:pPr>
              <a:t>08.04.2016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0B2DD1B-C0DD-411D-8031-5F9E891371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D1886-C8F8-45FB-85AF-8D40E951B832}" type="datetimeFigureOut">
              <a:rPr lang="ru-RU"/>
              <a:pPr>
                <a:defRPr/>
              </a:pPr>
              <a:t>08.04.2016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A4437-068C-44EB-AFFE-943003AF0A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BD27F-7F20-476F-AA24-C26E8B026CC3}" type="datetimeFigureOut">
              <a:rPr lang="ru-RU"/>
              <a:pPr>
                <a:defRPr/>
              </a:pPr>
              <a:t>08.04.2016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EABFC-461D-4344-806C-7204E7461C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00CE9-573E-48FF-AD97-FEBDFB3223FF}" type="datetimeFigureOut">
              <a:rPr lang="ru-RU"/>
              <a:pPr>
                <a:defRPr/>
              </a:pPr>
              <a:t>08.04.2016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BAB06-6262-48B6-8BF6-2CE701E780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2CA8C8E-1271-4FA2-8CC9-8A25117F308A}" type="datetimeFigureOut">
              <a:rPr lang="ru-RU"/>
              <a:pPr>
                <a:defRPr/>
              </a:pPr>
              <a:t>08.04.2016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A16191C-AC6F-4B72-A7CA-AB1E4794EB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EE6EA-BD76-4891-8F95-BA00035568B6}" type="datetimeFigureOut">
              <a:rPr lang="ru-RU"/>
              <a:pPr>
                <a:defRPr/>
              </a:pPr>
              <a:t>08.04.2016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3F4B3-EF6B-4FC5-B625-CB78FF711C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215DD05-F2B4-4E2C-864D-95BC92970B88}" type="datetimeFigureOut">
              <a:rPr lang="ru-RU"/>
              <a:pPr>
                <a:defRPr/>
              </a:pPr>
              <a:t>08.04.2016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D362ACC-0379-4B12-9C2E-3186876D45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371B45F-EB81-455D-AD5A-F17739CBDE11}" type="datetimeFigureOut">
              <a:rPr lang="ru-RU"/>
              <a:pPr>
                <a:defRPr/>
              </a:pPr>
              <a:t>08.04.2016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C7A6CFA-7643-4245-A68B-C10984EB28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4A905C6-9E77-4D34-92B2-F54BD6F787E4}" type="datetimeFigureOut">
              <a:rPr lang="ru-RU"/>
              <a:pPr>
                <a:defRPr/>
              </a:pPr>
              <a:t>08.04.2016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49457496-579C-4EAE-892A-EDE3C08042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1" r:id="rId4"/>
    <p:sldLayoutId id="2147483730" r:id="rId5"/>
    <p:sldLayoutId id="2147483735" r:id="rId6"/>
    <p:sldLayoutId id="2147483729" r:id="rId7"/>
    <p:sldLayoutId id="2147483736" r:id="rId8"/>
    <p:sldLayoutId id="2147483737" r:id="rId9"/>
    <p:sldLayoutId id="2147483728" r:id="rId10"/>
    <p:sldLayoutId id="214748372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288" y="3068638"/>
            <a:ext cx="8458200" cy="12223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Развитие </a:t>
            </a:r>
            <a:r>
              <a:rPr lang="ru-RU" dirty="0" err="1" smtClean="0"/>
              <a:t>наркозависимости</a:t>
            </a:r>
            <a:r>
              <a:rPr lang="ru-RU" dirty="0" smtClean="0"/>
              <a:t> в </a:t>
            </a:r>
            <a:r>
              <a:rPr lang="ru-RU" dirty="0" err="1" smtClean="0"/>
              <a:t>Киришском</a:t>
            </a:r>
            <a:r>
              <a:rPr lang="ru-RU" dirty="0" smtClean="0"/>
              <a:t> районе среди населения.</a:t>
            </a:r>
            <a:endParaRPr lang="ru-RU" dirty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5" y="714375"/>
            <a:ext cx="8458200" cy="914400"/>
          </a:xfrm>
        </p:spPr>
        <p:txBody>
          <a:bodyPr/>
          <a:lstStyle/>
          <a:p>
            <a:pPr algn="ctr" eaLnBrk="1" hangingPunct="1"/>
            <a:r>
              <a:rPr lang="ru-RU" sz="2800" smtClean="0"/>
              <a:t>ГБПОУ ЛО «Тихвинский медицинский колледж»</a:t>
            </a:r>
          </a:p>
          <a:p>
            <a:pPr algn="ctr" eaLnBrk="1" hangingPunct="1"/>
            <a:r>
              <a:rPr lang="ru-RU" sz="2800" smtClean="0"/>
              <a:t>филиал в г. Кириши</a:t>
            </a: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-396875" y="5084763"/>
            <a:ext cx="934243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2400" b="1">
                <a:solidFill>
                  <a:schemeClr val="tx2"/>
                </a:solidFill>
              </a:rPr>
              <a:t>Выполнила  обучающаяся </a:t>
            </a:r>
          </a:p>
          <a:p>
            <a:pPr algn="r"/>
            <a:r>
              <a:rPr lang="ru-RU" sz="2400" b="1">
                <a:solidFill>
                  <a:schemeClr val="tx2"/>
                </a:solidFill>
              </a:rPr>
              <a:t>группы 102 л/д  </a:t>
            </a:r>
          </a:p>
          <a:p>
            <a:pPr algn="r"/>
            <a:r>
              <a:rPr lang="ru-RU" sz="2400" b="1">
                <a:solidFill>
                  <a:schemeClr val="tx2"/>
                </a:solidFill>
              </a:rPr>
              <a:t>Михайлова Любовь </a:t>
            </a:r>
          </a:p>
          <a:p>
            <a:pPr algn="r"/>
            <a:endParaRPr lang="ru-RU" sz="24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b="1" u="sng" cap="none" smtClean="0"/>
              <a:t>Статистика по городу Кириши</a:t>
            </a:r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>
            <p:ph idx="4294967295"/>
          </p:nvPr>
        </p:nvGraphicFramePr>
        <p:xfrm>
          <a:off x="0" y="1406525"/>
          <a:ext cx="8604250" cy="5200650"/>
        </p:xfrm>
        <a:graphic>
          <a:graphicData uri="http://schemas.openxmlformats.org/presentationml/2006/ole">
            <p:oleObj spid="_x0000_s32772" name="Диаграмма" r:id="rId3" imgW="8258251" imgH="4990998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274638"/>
            <a:ext cx="7467600" cy="130175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ru-RU" sz="2600" b="1" cap="none" smtClean="0">
              <a:solidFill>
                <a:schemeClr val="tx1"/>
              </a:solidFill>
            </a:endParaRPr>
          </a:p>
        </p:txBody>
      </p:sp>
      <p:sp>
        <p:nvSpPr>
          <p:cNvPr id="34819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7467600" cy="4492625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34821" name="Picture 5" descr="profilaktika_narkomanii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3200" cap="none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Список литературы и другие источники информации: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4294967295"/>
          </p:nvPr>
        </p:nvSpPr>
        <p:spPr>
          <a:xfrm>
            <a:off x="611188" y="2420938"/>
            <a:ext cx="7467600" cy="3341687"/>
          </a:xfrm>
        </p:spPr>
        <p:txBody>
          <a:bodyPr/>
          <a:lstStyle/>
          <a:p>
            <a:pPr marL="457200" indent="-457200" algn="just">
              <a:buFont typeface="Wingdings" pitchFamily="2" charset="2"/>
              <a:buNone/>
            </a:pPr>
            <a:r>
              <a:rPr lang="ru-RU" sz="280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1. Сайт Наркомания.com, статья «Лики «счастья».</a:t>
            </a:r>
          </a:p>
          <a:p>
            <a:pPr marL="457200" indent="-457200" algn="just">
              <a:buFont typeface="Wingdings" pitchFamily="2" charset="2"/>
              <a:buNone/>
            </a:pPr>
            <a:r>
              <a:rPr lang="ru-RU" sz="280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600" smtClean="0">
                <a:solidFill>
                  <a:srgbClr val="4B3E21"/>
                </a:solidFill>
                <a:latin typeface="Calibri" pitchFamily="34" charset="0"/>
              </a:rPr>
              <a:t>    </a:t>
            </a:r>
            <a:r>
              <a:rPr lang="ru-RU" sz="2800" smtClean="0">
                <a:solidFill>
                  <a:srgbClr val="4B3E21"/>
                </a:solidFill>
                <a:latin typeface="Calibri" pitchFamily="34" charset="0"/>
              </a:rPr>
              <a:t>https://ru.wikipedia.org/wiki/ Наркомания</a:t>
            </a:r>
          </a:p>
          <a:p>
            <a:pPr marL="457200" indent="-457200" algn="just">
              <a:buFont typeface="Wingdings" pitchFamily="2" charset="2"/>
              <a:buNone/>
            </a:pPr>
            <a:r>
              <a:rPr lang="ru-RU" sz="2800" smtClean="0">
                <a:solidFill>
                  <a:srgbClr val="4B3E21"/>
                </a:solidFill>
                <a:latin typeface="Calibri" pitchFamily="34" charset="0"/>
              </a:rPr>
              <a:t>3.     http://medprep.info/ail/pathography/419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 bwMode="auto">
          <a:xfrm>
            <a:off x="323850" y="2349500"/>
            <a:ext cx="7467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600" cap="none" smtClean="0">
                <a:latin typeface="Times New Roman" pitchFamily="18" charset="0"/>
              </a:rPr>
              <a:t>Цель работы:</a:t>
            </a:r>
            <a:br>
              <a:rPr lang="ru-RU" sz="3600" cap="none" smtClean="0">
                <a:latin typeface="Times New Roman" pitchFamily="18" charset="0"/>
              </a:rPr>
            </a:br>
            <a:r>
              <a:rPr lang="ru-RU" sz="3600" cap="none" smtClean="0">
                <a:latin typeface="Times New Roman" pitchFamily="18" charset="0"/>
              </a:rPr>
              <a:t/>
            </a:r>
            <a:br>
              <a:rPr lang="ru-RU" sz="3600" cap="none" smtClean="0">
                <a:latin typeface="Times New Roman" pitchFamily="18" charset="0"/>
              </a:rPr>
            </a:br>
            <a:r>
              <a:rPr lang="ru-RU" sz="3200" cap="none" smtClean="0">
                <a:latin typeface="Times New Roman" pitchFamily="18" charset="0"/>
              </a:rPr>
              <a:t>узнать рост развития наркозависимых в городе Кириши, знать меры профилактики наркомании, диагностику и лечение наркомании</a:t>
            </a:r>
          </a:p>
        </p:txBody>
      </p:sp>
      <p:pic>
        <p:nvPicPr>
          <p:cNvPr id="14338" name="Picture 4" descr="1782-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375" y="3430588"/>
            <a:ext cx="4684713" cy="318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68313" y="692150"/>
            <a:ext cx="7467600" cy="1728788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200" cap="none" smtClean="0">
                <a:solidFill>
                  <a:srgbClr val="333333"/>
                </a:solidFill>
                <a:latin typeface="Times New Roman" pitchFamily="18" charset="0"/>
              </a:rPr>
              <a:t>В современном обществе все страны объединяет глобальная проблема, которая затронула практически все уголки нашей планеты. Это </a:t>
            </a:r>
            <a:r>
              <a:rPr lang="ru-RU" sz="3200" cap="none" smtClean="0">
                <a:solidFill>
                  <a:srgbClr val="333333"/>
                </a:solidFill>
              </a:rPr>
              <a:t>–</a:t>
            </a:r>
            <a:r>
              <a:rPr lang="ru-RU" sz="3200" cap="none" smtClean="0">
                <a:solidFill>
                  <a:srgbClr val="333333"/>
                </a:solidFill>
                <a:latin typeface="Times New Roman" pitchFamily="18" charset="0"/>
              </a:rPr>
              <a:t> наркомания.</a:t>
            </a:r>
            <a:r>
              <a:rPr lang="ru-RU" sz="3200" cap="none" smtClean="0">
                <a:solidFill>
                  <a:srgbClr val="333333"/>
                </a:solidFill>
              </a:rPr>
              <a:t> </a:t>
            </a:r>
            <a:r>
              <a:rPr lang="ru-RU" sz="2600" cap="none" smtClean="0"/>
              <a:t> 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3141663"/>
            <a:ext cx="7467600" cy="3332162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5364" name="Picture 4" descr="746614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420938"/>
            <a:ext cx="7620000" cy="44370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539750" y="0"/>
            <a:ext cx="7467600" cy="21463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3200" cap="none" smtClean="0">
                <a:latin typeface="Times New Roman" pitchFamily="18" charset="0"/>
              </a:rPr>
              <a:t>Международный день борьбы с наркоманией и незаконным оборотом наркотиков учрежден Генеральной Ассамблеей ООН в 1987</a:t>
            </a:r>
            <a:r>
              <a:rPr lang="ru-RU" cap="none" smtClean="0"/>
              <a:t>.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2565400"/>
            <a:ext cx="7467600" cy="2447925"/>
          </a:xfrm>
        </p:spPr>
        <p:txBody>
          <a:bodyPr/>
          <a:lstStyle/>
          <a:p>
            <a:r>
              <a:rPr lang="ru-RU" smtClean="0"/>
              <a:t>                                                                                                                    </a:t>
            </a:r>
          </a:p>
        </p:txBody>
      </p:sp>
      <p:pic>
        <p:nvPicPr>
          <p:cNvPr id="22533" name="Picture 5" descr="26 июня - День борьбы с наркомание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2060575"/>
            <a:ext cx="5761037" cy="3148013"/>
          </a:xfrm>
          <a:prstGeom prst="rect">
            <a:avLst/>
          </a:prstGeom>
          <a:noFill/>
        </p:spPr>
      </p:pic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611188" y="4941888"/>
            <a:ext cx="74549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sz="2400" b="1" u="sng">
                <a:latin typeface="Times New Roman" pitchFamily="18" charset="0"/>
              </a:rPr>
              <a:t>26 июня</a:t>
            </a:r>
            <a:r>
              <a:rPr lang="ru-RU" sz="2400" b="1">
                <a:latin typeface="Times New Roman" pitchFamily="18" charset="0"/>
              </a:rPr>
              <a:t> во многих странах мира отмечается</a:t>
            </a:r>
          </a:p>
          <a:p>
            <a:pPr algn="just"/>
            <a:r>
              <a:rPr lang="ru-RU" sz="2400" b="1">
                <a:latin typeface="Times New Roman" pitchFamily="18" charset="0"/>
              </a:rPr>
              <a:t> Международный день борьбы со злоупотреблением </a:t>
            </a:r>
          </a:p>
          <a:p>
            <a:pPr algn="just"/>
            <a:r>
              <a:rPr lang="ru-RU" sz="2400" b="1">
                <a:latin typeface="Times New Roman" pitchFamily="18" charset="0"/>
              </a:rPr>
              <a:t>наркотическими средствами и их незаконным оборотом.</a:t>
            </a:r>
            <a:r>
              <a:rPr lang="ru-RU" sz="2400" b="1" i="1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7" name="Picture 5" descr="article8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412875"/>
            <a:ext cx="8424863" cy="5445125"/>
          </a:xfrm>
          <a:prstGeom prst="rect">
            <a:avLst/>
          </a:prstGeom>
          <a:noFill/>
        </p:spPr>
      </p:pic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468313" y="260350"/>
            <a:ext cx="79025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600" b="1"/>
              <a:t>Пути распространения </a:t>
            </a:r>
          </a:p>
          <a:p>
            <a:r>
              <a:rPr lang="ru-RU" sz="3600" b="1"/>
              <a:t>наркотических веществ в Россию</a:t>
            </a:r>
            <a:endParaRPr lang="ru-RU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1" name="Rectangle 15"/>
          <p:cNvSpPr>
            <a:spLocks noGrp="1"/>
          </p:cNvSpPr>
          <p:nvPr>
            <p:ph type="title" idx="4294967295"/>
          </p:nvPr>
        </p:nvSpPr>
        <p:spPr bwMode="auto">
          <a:xfrm>
            <a:off x="0" y="260350"/>
            <a:ext cx="9144000" cy="638175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3600" b="1" cap="none" smtClean="0">
                <a:solidFill>
                  <a:schemeClr val="tx1"/>
                </a:solidFill>
              </a:rPr>
              <a:t>Употребление наркотиков в мире</a:t>
            </a:r>
          </a:p>
        </p:txBody>
      </p:sp>
      <p:graphicFrame>
        <p:nvGraphicFramePr>
          <p:cNvPr id="24589" name="Object 13"/>
          <p:cNvGraphicFramePr>
            <a:graphicFrameLocks noChangeAspect="1"/>
          </p:cNvGraphicFramePr>
          <p:nvPr>
            <p:ph sz="half" idx="4294967295"/>
          </p:nvPr>
        </p:nvGraphicFramePr>
        <p:xfrm>
          <a:off x="323850" y="2517775"/>
          <a:ext cx="3790950" cy="3036888"/>
        </p:xfrm>
        <a:graphic>
          <a:graphicData uri="http://schemas.openxmlformats.org/presentationml/2006/ole">
            <p:oleObj spid="_x0000_s24589" name="Диаграмма" r:id="rId3" imgW="7467600" imgH="6200928" progId="MSGraph.Chart.8">
              <p:embed followColorScheme="full"/>
            </p:oleObj>
          </a:graphicData>
        </a:graphic>
      </p:graphicFrame>
      <p:graphicFrame>
        <p:nvGraphicFramePr>
          <p:cNvPr id="24593" name="Object 17"/>
          <p:cNvGraphicFramePr>
            <a:graphicFrameLocks noChangeAspect="1"/>
          </p:cNvGraphicFramePr>
          <p:nvPr>
            <p:ph sz="half" idx="4294967295"/>
          </p:nvPr>
        </p:nvGraphicFramePr>
        <p:xfrm>
          <a:off x="0" y="908050"/>
          <a:ext cx="8748713" cy="5519738"/>
        </p:xfrm>
        <a:graphic>
          <a:graphicData uri="http://schemas.openxmlformats.org/presentationml/2006/ole">
            <p:oleObj spid="_x0000_s24593" name="Диаграмма" r:id="rId4" imgW="7077151" imgH="4886478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5" name="Picture 5" descr="img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5"/>
          <p:cNvSpPr>
            <a:spLocks noGrp="1"/>
          </p:cNvSpPr>
          <p:nvPr>
            <p:ph type="title" idx="4294967295"/>
          </p:nvPr>
        </p:nvSpPr>
        <p:spPr bwMode="auto">
          <a:xfrm>
            <a:off x="323850" y="260350"/>
            <a:ext cx="7467600" cy="936625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3600" cap="none" smtClean="0">
                <a:solidFill>
                  <a:schemeClr val="tx1"/>
                </a:solidFill>
              </a:rPr>
              <a:t>Возрастная категория</a:t>
            </a:r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>
            <p:ph idx="4294967295"/>
          </p:nvPr>
        </p:nvGraphicFramePr>
        <p:xfrm>
          <a:off x="250825" y="1196975"/>
          <a:ext cx="8353425" cy="5400675"/>
        </p:xfrm>
        <a:graphic>
          <a:graphicData uri="http://schemas.openxmlformats.org/presentationml/2006/ole">
            <p:oleObj spid="_x0000_s26628" name="Диаграмма" r:id="rId3" imgW="6096000" imgH="4067124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23850" y="0"/>
            <a:ext cx="82804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800"/>
              <a:t>В Ленинградской области за 8 месяцев 2014 года было зарегистрировано </a:t>
            </a:r>
          </a:p>
          <a:p>
            <a:r>
              <a:rPr lang="ru-RU" sz="2800"/>
              <a:t>162 случая острых отравлений наркотическими веществами, из них 131 случай (80,6 %) с летальным исходом </a:t>
            </a:r>
          </a:p>
        </p:txBody>
      </p:sp>
      <p:pic>
        <p:nvPicPr>
          <p:cNvPr id="31750" name="Picture 6" descr="narkotik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2276475"/>
            <a:ext cx="5383213" cy="429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700</TotalTime>
  <Words>149</Words>
  <PresentationFormat>Экран (4:3)</PresentationFormat>
  <Paragraphs>24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7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6" baseType="lpstr">
      <vt:lpstr>Arial</vt:lpstr>
      <vt:lpstr>Century Schoolbook</vt:lpstr>
      <vt:lpstr>Wingdings</vt:lpstr>
      <vt:lpstr>Wingdings 2</vt:lpstr>
      <vt:lpstr>Calibri</vt:lpstr>
      <vt:lpstr>Times New Roman</vt:lpstr>
      <vt:lpstr>Эркер</vt:lpstr>
      <vt:lpstr>Эркер</vt:lpstr>
      <vt:lpstr>Эркер</vt:lpstr>
      <vt:lpstr>Эркер</vt:lpstr>
      <vt:lpstr>Эркер</vt:lpstr>
      <vt:lpstr>Эркер</vt:lpstr>
      <vt:lpstr>Эркер</vt:lpstr>
      <vt:lpstr>Диаграмма Microsoft Graph</vt:lpstr>
      <vt:lpstr>РАЗВИТИЕ НАРКОЗАВИСИМОСТИ В КИРИШСКОМ РАЙОНЕ СРЕДИ НАСЕЛЕНИЯ.</vt:lpstr>
      <vt:lpstr>Цель работы:  узнать рост развития наркозависимых в городе Кириши, знать меры профилактики наркомании, диагностику и лечение наркомании</vt:lpstr>
      <vt:lpstr>В современном обществе все страны объединяет глобальная проблема, которая затронула практически все уголки нашей планеты. Это – наркомания.  </vt:lpstr>
      <vt:lpstr>Международный день борьбы с наркоманией и незаконным оборотом наркотиков учрежден Генеральной Ассамблеей ООН в 1987.</vt:lpstr>
      <vt:lpstr>Слайд 5</vt:lpstr>
      <vt:lpstr>Употребление наркотиков в мире</vt:lpstr>
      <vt:lpstr>Слайд 7</vt:lpstr>
      <vt:lpstr>Возрастная категория</vt:lpstr>
      <vt:lpstr>Слайд 9</vt:lpstr>
      <vt:lpstr>Статистика по городу Кириши</vt:lpstr>
      <vt:lpstr>Слайд 11</vt:lpstr>
      <vt:lpstr>Список литературы и другие источники информации: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наркозависимости в Киришском районе среди населения.</dc:title>
  <cp:lastModifiedBy>саша</cp:lastModifiedBy>
  <cp:revision>4</cp:revision>
  <dcterms:modified xsi:type="dcterms:W3CDTF">2016-04-08T07:08:13Z</dcterms:modified>
</cp:coreProperties>
</file>