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76" r:id="rId3"/>
    <p:sldId id="265" r:id="rId4"/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7" r:id="rId13"/>
    <p:sldId id="266" r:id="rId14"/>
    <p:sldId id="268" r:id="rId15"/>
    <p:sldId id="269" r:id="rId16"/>
    <p:sldId id="270" r:id="rId17"/>
    <p:sldId id="271" r:id="rId18"/>
    <p:sldId id="277" r:id="rId19"/>
    <p:sldId id="281" r:id="rId20"/>
    <p:sldId id="280" r:id="rId21"/>
    <p:sldId id="282" r:id="rId22"/>
    <p:sldId id="285" r:id="rId23"/>
    <p:sldId id="286" r:id="rId24"/>
    <p:sldId id="283" r:id="rId25"/>
    <p:sldId id="278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136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5%D0%B8%D1%89%D0%BD%D1%8B%D0%B5" TargetMode="External"/><Relationship Id="rId2" Type="http://schemas.openxmlformats.org/officeDocument/2006/relationships/hyperlink" Target="https://ru.wikipedia.org/wiki/%D0%92%D0%BE%D0%B4%D0%B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ru.wikipedia.org/wiki/%D0%96%D0%B8%D1%80%D0%B0%D1%84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ru.wikipedia.org/wiki/%D0%9C%D0%B5%D1%82%D1%80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B%D0%BE%D1%88%D0%B0%D0%B4%D1%8C" TargetMode="External"/><Relationship Id="rId2" Type="http://schemas.openxmlformats.org/officeDocument/2006/relationships/hyperlink" Target="https://ru.wikipedia.org/wiki/%D0%9A%D0%BC/%D1%8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ru.wikipedia.org/wiki/%D0%90%D0%BA%D0%B0%D1%86%D0%B8%D1%8F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88641"/>
            <a:ext cx="9144000" cy="1656183"/>
          </a:xfrm>
        </p:spPr>
        <p:txBody>
          <a:bodyPr>
            <a:noAutofit/>
          </a:bodyPr>
          <a:lstStyle/>
          <a:p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Муниципальное бюджетное образовательное </a:t>
            </a:r>
            <a:br>
              <a:rPr lang="ru-RU" sz="2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учреждение дополнительного образования </a:t>
            </a:r>
            <a:br>
              <a:rPr lang="ru-RU" sz="2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«Станция юных техников»</a:t>
            </a:r>
            <a:br>
              <a:rPr lang="ru-RU" sz="2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г.Уссурийск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Приморский край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51920" y="2132856"/>
            <a:ext cx="5040560" cy="446449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ЛЕГО </a:t>
            </a:r>
          </a:p>
          <a:p>
            <a:pPr>
              <a:spcBef>
                <a:spcPts val="0"/>
              </a:spcBef>
            </a:pP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4000" b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животный </a:t>
            </a:r>
            <a:r>
              <a:rPr lang="ru-RU" sz="4000" b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мир:</a:t>
            </a:r>
            <a:endParaRPr lang="ru-RU" sz="40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«ЖИРАФ»</a:t>
            </a:r>
          </a:p>
          <a:p>
            <a:pPr>
              <a:spcBef>
                <a:spcPts val="0"/>
              </a:spcBef>
            </a:pPr>
            <a:endParaRPr lang="ru-RU" sz="40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Автор: педагог дополнительного образования</a:t>
            </a:r>
          </a:p>
          <a:p>
            <a:pPr>
              <a:spcBef>
                <a:spcPts val="0"/>
              </a:spcBef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Кан Татьяна Леонтьевна 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916832"/>
            <a:ext cx="3311058" cy="4241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067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4221088"/>
            <a:ext cx="8712968" cy="2376264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400" dirty="0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Жираф </a:t>
            </a:r>
            <a:r>
              <a:rPr lang="ru-RU" sz="2400" dirty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может обходиться без питья на протяжении недель. Если же он всё-таки пьёт, то может за один раз выпить до 38 литров </a:t>
            </a:r>
            <a:r>
              <a:rPr lang="ru-RU" sz="2400" dirty="0">
                <a:solidFill>
                  <a:srgbClr val="0B0080"/>
                </a:solidFill>
                <a:latin typeface="Times New Roman" pitchFamily="18" charset="0"/>
                <a:cs typeface="Times New Roman" pitchFamily="18" charset="0"/>
                <a:hlinkClick r:id="rId2" tooltip="Вода"/>
              </a:rPr>
              <a:t>воды</a:t>
            </a:r>
            <a:r>
              <a:rPr lang="ru-RU" sz="2400" dirty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. Во время питья он вынужден широко раздвинуть передние ноги, чтобы опустить голову достаточно низко. В этой позе он, будучи неповоротливым, особо уязвим </a:t>
            </a:r>
            <a:r>
              <a:rPr lang="ru-RU" sz="2400" dirty="0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400" dirty="0" smtClean="0">
                <a:solidFill>
                  <a:srgbClr val="0B0080"/>
                </a:solidFill>
                <a:latin typeface="Times New Roman" pitchFamily="18" charset="0"/>
                <a:cs typeface="Times New Roman" pitchFamily="18" charset="0"/>
                <a:hlinkClick r:id="rId3" tooltip="Хищные"/>
              </a:rPr>
              <a:t>хищников</a:t>
            </a:r>
            <a:r>
              <a:rPr lang="ru-RU" sz="2400" dirty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 и поэтому приступает к питью только тогда, когда убеждён, что ему не грозит опасность.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04308"/>
            <a:ext cx="7124466" cy="4032448"/>
          </a:xfrm>
          <a:prstGeom prst="rect">
            <a:avLst/>
          </a:prstGeom>
          <a:noFill/>
          <a:ln w="254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943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4581128"/>
            <a:ext cx="8784976" cy="216024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800" dirty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Среди всех млекопитающих у жирафов одна из наименьших потребностей во сне — от десяти минут до двух часов в сутки; в среднем жирафы спят 1,9 часа в день.</a:t>
            </a:r>
            <a:r>
              <a:rPr lang="ru-RU" sz="2800" baseline="30000" dirty="0">
                <a:solidFill>
                  <a:srgbClr val="0B008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[1]</a:t>
            </a:r>
            <a:r>
              <a:rPr lang="ru-RU" sz="2800" dirty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Спят жирафы как стоя, так и лёжа, согнув шею и положив голову на круп. 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6632"/>
            <a:ext cx="6096000" cy="432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582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394" y="260648"/>
            <a:ext cx="4718357" cy="6299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26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6" y="404664"/>
            <a:ext cx="5772644" cy="5772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670" y="2560340"/>
            <a:ext cx="4297660" cy="429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884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922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34635"/>
            <a:ext cx="4752527" cy="3564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699030"/>
            <a:ext cx="4504095" cy="3003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965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805" y="0"/>
            <a:ext cx="959160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500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1188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712968" cy="476672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Мастер-класс по конструированию жирафа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870938"/>
            <a:ext cx="5160573" cy="387043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15525" y="1217331"/>
            <a:ext cx="4773148" cy="3579861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6" name="TextBox 5"/>
          <p:cNvSpPr txBox="1"/>
          <p:nvPr/>
        </p:nvSpPr>
        <p:spPr>
          <a:xfrm>
            <a:off x="5796136" y="2204864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шаг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14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7992888" cy="548680"/>
          </a:xfrm>
        </p:spPr>
        <p:txBody>
          <a:bodyPr/>
          <a:lstStyle/>
          <a:p>
            <a:pPr algn="l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Мастер-класс по конструированию жирафа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0875" y="2258872"/>
            <a:ext cx="5040561" cy="3780420"/>
          </a:xfrm>
        </p:spPr>
      </p:pic>
      <p:sp>
        <p:nvSpPr>
          <p:cNvPr id="5" name="TextBox 4"/>
          <p:cNvSpPr txBox="1"/>
          <p:nvPr/>
        </p:nvSpPr>
        <p:spPr>
          <a:xfrm>
            <a:off x="1345329" y="774262"/>
            <a:ext cx="1368152" cy="542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шаг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88224" y="783820"/>
            <a:ext cx="1321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шаг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79451" y="2258870"/>
            <a:ext cx="5040563" cy="378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1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4" y="476672"/>
            <a:ext cx="8551297" cy="5688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01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7416824" cy="620688"/>
          </a:xfrm>
        </p:spPr>
        <p:txBody>
          <a:bodyPr/>
          <a:lstStyle/>
          <a:p>
            <a:pPr algn="l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Мастер-класс по конструированию жирафа</a:t>
            </a:r>
            <a:endParaRPr lang="ru-RU" dirty="0"/>
          </a:p>
        </p:txBody>
      </p:sp>
      <p:sp>
        <p:nvSpPr>
          <p:cNvPr id="4" name="Объект 3"/>
          <p:cNvSpPr txBox="1">
            <a:spLocks noGrp="1"/>
          </p:cNvSpPr>
          <p:nvPr>
            <p:ph idx="1"/>
          </p:nvPr>
        </p:nvSpPr>
        <p:spPr>
          <a:xfrm>
            <a:off x="1763688" y="798113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шаг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3"/>
          <p:cNvSpPr txBox="1">
            <a:spLocks/>
          </p:cNvSpPr>
          <p:nvPr/>
        </p:nvSpPr>
        <p:spPr>
          <a:xfrm>
            <a:off x="6300192" y="2545198"/>
            <a:ext cx="1224136" cy="52322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шаг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05" y="1503948"/>
            <a:ext cx="4198917" cy="31491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987" y="3284984"/>
            <a:ext cx="4544053" cy="340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11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7272808" cy="548680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Мастер-класс по конструированию жирафа</a:t>
            </a:r>
            <a:endParaRPr lang="ru-RU" dirty="0"/>
          </a:p>
        </p:txBody>
      </p:sp>
      <p:sp>
        <p:nvSpPr>
          <p:cNvPr id="4" name="Объект 3"/>
          <p:cNvSpPr txBox="1">
            <a:spLocks noGrp="1"/>
          </p:cNvSpPr>
          <p:nvPr>
            <p:ph idx="1"/>
          </p:nvPr>
        </p:nvSpPr>
        <p:spPr>
          <a:xfrm>
            <a:off x="1259632" y="836712"/>
            <a:ext cx="1234480" cy="52322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шаг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3"/>
          <p:cNvSpPr txBox="1">
            <a:spLocks/>
          </p:cNvSpPr>
          <p:nvPr/>
        </p:nvSpPr>
        <p:spPr>
          <a:xfrm>
            <a:off x="6228184" y="2708920"/>
            <a:ext cx="1224136" cy="52322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шаг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80" y="1523654"/>
            <a:ext cx="4397920" cy="32984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465004"/>
            <a:ext cx="4304027" cy="322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71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7272808" cy="548680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Мастер-класс по конструированию жирафа</a:t>
            </a:r>
            <a:endParaRPr lang="ru-RU" dirty="0"/>
          </a:p>
        </p:txBody>
      </p:sp>
      <p:sp>
        <p:nvSpPr>
          <p:cNvPr id="4" name="Объект 3"/>
          <p:cNvSpPr txBox="1">
            <a:spLocks noGrp="1"/>
          </p:cNvSpPr>
          <p:nvPr>
            <p:ph idx="1"/>
          </p:nvPr>
        </p:nvSpPr>
        <p:spPr>
          <a:xfrm>
            <a:off x="1403648" y="731446"/>
            <a:ext cx="1234480" cy="52322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шаг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3"/>
          <p:cNvSpPr txBox="1">
            <a:spLocks/>
          </p:cNvSpPr>
          <p:nvPr/>
        </p:nvSpPr>
        <p:spPr>
          <a:xfrm>
            <a:off x="6516216" y="698298"/>
            <a:ext cx="1224136" cy="52322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шаг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2564" y="2004623"/>
            <a:ext cx="5376597" cy="40324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56782" y="1982346"/>
            <a:ext cx="5402057" cy="405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2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7272808" cy="548680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Мастер-класс по конструированию жирафа</a:t>
            </a:r>
            <a:endParaRPr lang="ru-RU" dirty="0"/>
          </a:p>
        </p:txBody>
      </p:sp>
      <p:sp>
        <p:nvSpPr>
          <p:cNvPr id="4" name="Объект 3"/>
          <p:cNvSpPr txBox="1">
            <a:spLocks noGrp="1"/>
          </p:cNvSpPr>
          <p:nvPr>
            <p:ph idx="1"/>
          </p:nvPr>
        </p:nvSpPr>
        <p:spPr>
          <a:xfrm>
            <a:off x="1115616" y="731446"/>
            <a:ext cx="1522512" cy="52322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шаг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3"/>
          <p:cNvSpPr txBox="1">
            <a:spLocks/>
          </p:cNvSpPr>
          <p:nvPr/>
        </p:nvSpPr>
        <p:spPr>
          <a:xfrm>
            <a:off x="6516216" y="698298"/>
            <a:ext cx="1440160" cy="52322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шаг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87286" y="1944625"/>
            <a:ext cx="5445223" cy="40839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30158" y="1946172"/>
            <a:ext cx="5486864" cy="411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6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5688632" cy="360040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«Нарисуй»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764704"/>
            <a:ext cx="8784976" cy="5904656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Жираф проснулся утром и увидел, что у него исчезли пятна. Помоги ему! Нарисуй пятнышки!</a:t>
            </a:r>
          </a:p>
          <a:p>
            <a:pPr marL="0" indent="0">
              <a:spcBef>
                <a:spcPts val="0"/>
              </a:spcBef>
              <a:buNone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820" y="1700808"/>
            <a:ext cx="3647797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319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b="1" dirty="0" smtClean="0">
                <a:solidFill>
                  <a:srgbClr val="FF0000"/>
                </a:solidFill>
              </a:rPr>
              <a:t>СПАСИБО ЗА ВНИМАНИЕ!</a:t>
            </a:r>
            <a:endParaRPr lang="ru-RU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96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47864" y="4221088"/>
            <a:ext cx="5544616" cy="2376264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Он имеет рост гигантский</a:t>
            </a:r>
            <a:br>
              <a:rPr lang="ru-RU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Не в пустыне, не в горах</a:t>
            </a:r>
            <a:br>
              <a:rPr lang="ru-RU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По саванне Африканской</a:t>
            </a:r>
            <a:br>
              <a:rPr lang="ru-RU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Ходит медленно...</a:t>
            </a:r>
            <a:br>
              <a:rPr lang="ru-RU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5724128" cy="3452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407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4869160"/>
            <a:ext cx="8712968" cy="1872208"/>
          </a:xfrm>
        </p:spPr>
        <p:txBody>
          <a:bodyPr>
            <a:normAutofit fontScale="77500" lnSpcReduction="20000"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3300" dirty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Является самым высоким наземным животным </a:t>
            </a:r>
            <a:r>
              <a:rPr lang="ru-RU" sz="3300" dirty="0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планеты.</a:t>
            </a:r>
            <a:r>
              <a:rPr lang="ru-RU" sz="3300" dirty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 Самцы жирафа достигают высоты до 5,5—6,1 </a:t>
            </a:r>
            <a:r>
              <a:rPr lang="ru-RU" sz="3300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2" tooltip="Метр"/>
              </a:rPr>
              <a:t>м</a:t>
            </a:r>
            <a:r>
              <a:rPr lang="ru-RU" sz="3300" dirty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 (около 1/3 длины составляет шея) и весят до 900—1200 кг. Самки, как правило, немного меньше и легче. </a:t>
            </a:r>
            <a:endParaRPr lang="ru-RU" sz="3300" dirty="0" smtClean="0">
              <a:solidFill>
                <a:srgbClr val="252525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8192909" cy="4608512"/>
          </a:xfrm>
          <a:prstGeom prst="rect">
            <a:avLst/>
          </a:prstGeom>
          <a:noFill/>
          <a:ln w="25400">
            <a:solidFill>
              <a:schemeClr val="bg2">
                <a:lumMod val="2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722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64088" y="1196752"/>
            <a:ext cx="3528392" cy="4680520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>
                <a:solidFill>
                  <a:srgbClr val="252525"/>
                </a:solidFill>
                <a:latin typeface="Arial"/>
              </a:rPr>
              <a:t>Тёмный язык жирафа очень длинный и мускулистый: жираф может </a:t>
            </a:r>
            <a:r>
              <a:rPr lang="ru-RU" dirty="0" smtClean="0">
                <a:solidFill>
                  <a:srgbClr val="252525"/>
                </a:solidFill>
                <a:latin typeface="Arial"/>
              </a:rPr>
              <a:t>высовывать </a:t>
            </a:r>
            <a:r>
              <a:rPr lang="ru-RU" dirty="0">
                <a:solidFill>
                  <a:srgbClr val="252525"/>
                </a:solidFill>
                <a:latin typeface="Arial"/>
              </a:rPr>
              <a:t>его на 45 см и способен хватать им ветки.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1"/>
            <a:ext cx="4896544" cy="6590563"/>
          </a:xfrm>
          <a:prstGeom prst="rect">
            <a:avLst/>
          </a:prstGeom>
          <a:noFill/>
          <a:ln w="254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252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4581128"/>
            <a:ext cx="8712968" cy="212109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800" dirty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Жирафы умеют быстро бегать и в случае острой необходимости достигают </a:t>
            </a:r>
            <a:r>
              <a:rPr lang="ru-RU" sz="2800" dirty="0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скорости </a:t>
            </a:r>
            <a:r>
              <a:rPr lang="ru-RU" sz="2800" dirty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55 </a:t>
            </a:r>
            <a:r>
              <a:rPr lang="ru-RU" sz="2800" dirty="0">
                <a:latin typeface="Times New Roman" pitchFamily="18" charset="0"/>
                <a:cs typeface="Times New Roman" pitchFamily="18" charset="0"/>
                <a:hlinkClick r:id="rId2" tooltip="Км/ч"/>
              </a:rPr>
              <a:t>км/ч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то есть на коротких дистанциях они могут перегнать </a:t>
            </a:r>
            <a:r>
              <a:rPr lang="ru-RU" sz="2800" dirty="0" smtClean="0">
                <a:solidFill>
                  <a:srgbClr val="0B0080"/>
                </a:solidFill>
                <a:latin typeface="Times New Roman" pitchFamily="18" charset="0"/>
                <a:cs typeface="Times New Roman" pitchFamily="18" charset="0"/>
                <a:hlinkClick r:id="rId3" tooltip="Лошадь"/>
              </a:rPr>
              <a:t>лошадь</a:t>
            </a:r>
            <a:r>
              <a:rPr lang="ru-RU" sz="2800" dirty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. Однако, как правило, они ходят не спеша, передвигая одновременно оба правых копыта, затем оба левых. 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7273"/>
            <a:ext cx="7440827" cy="4464496"/>
          </a:xfrm>
          <a:prstGeom prst="rect">
            <a:avLst/>
          </a:prstGeom>
          <a:noFill/>
          <a:ln w="25400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531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5373216"/>
            <a:ext cx="8147248" cy="129614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800" dirty="0" smtClean="0">
                <a:solidFill>
                  <a:srgbClr val="252525"/>
                </a:solidFill>
                <a:latin typeface="Arial"/>
              </a:rPr>
              <a:t>Громоздкие </a:t>
            </a:r>
            <a:r>
              <a:rPr lang="ru-RU" sz="2800" dirty="0">
                <a:solidFill>
                  <a:srgbClr val="252525"/>
                </a:solidFill>
                <a:latin typeface="Arial"/>
              </a:rPr>
              <a:t>и неповоротливые животные умеют и прыгать, преодолевая даже барьеры высотой 1,85 м.</a:t>
            </a:r>
            <a:endParaRPr lang="ru-RU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8640"/>
            <a:ext cx="7348736" cy="511256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027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52120" y="188640"/>
            <a:ext cx="3312368" cy="648072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800" dirty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Жирафы являются исключительно травоядными животными. Строение тела и физиология позволяют жирафам питаться листвой древесных крон — на высоте, где у них нет конкурентов. Из деревьев жирафы предпочитают </a:t>
            </a:r>
            <a:r>
              <a:rPr lang="ru-RU" sz="2800" dirty="0">
                <a:solidFill>
                  <a:srgbClr val="0B0080"/>
                </a:solidFill>
                <a:latin typeface="Times New Roman" pitchFamily="18" charset="0"/>
                <a:cs typeface="Times New Roman" pitchFamily="18" charset="0"/>
                <a:hlinkClick r:id="rId2" tooltip="Акация"/>
              </a:rPr>
              <a:t>акацию</a:t>
            </a:r>
            <a:r>
              <a:rPr lang="ru-RU" sz="2800" dirty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. 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5360096" cy="6480720"/>
          </a:xfrm>
          <a:prstGeom prst="rect">
            <a:avLst/>
          </a:prstGeom>
          <a:noFill/>
          <a:ln w="2540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182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5229200"/>
            <a:ext cx="8435280" cy="144016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dirty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Ежедневно жираф потребляет около 30 кг пищи и проводит за едой от шестнадцати до двадцати часов в сутки.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6632"/>
            <a:ext cx="7272808" cy="4848539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441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200</Words>
  <Application>Microsoft Office PowerPoint</Application>
  <PresentationFormat>Экран (4:3)</PresentationFormat>
  <Paragraphs>39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Муниципальное бюджетное образовательное  учреждение дополнительного образования  «Станция юных техников» г.Уссурийск, Приморский край </vt:lpstr>
      <vt:lpstr>Презентация PowerPoint</vt:lpstr>
      <vt:lpstr>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Мастер-класс по конструированию жирафа</vt:lpstr>
      <vt:lpstr>Мастер-класс по конструированию жирафа</vt:lpstr>
      <vt:lpstr>Мастер-класс по конструированию жирафа</vt:lpstr>
      <vt:lpstr>Мастер-класс по конструированию жирафа</vt:lpstr>
      <vt:lpstr>Мастер-класс по конструированию жирафа</vt:lpstr>
      <vt:lpstr>Мастер-класс по конструированию жирафа</vt:lpstr>
      <vt:lpstr>«Нарисуй»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fine 108</dc:creator>
  <cp:lastModifiedBy>fine 108</cp:lastModifiedBy>
  <cp:revision>14</cp:revision>
  <dcterms:created xsi:type="dcterms:W3CDTF">2016-02-07T10:14:27Z</dcterms:created>
  <dcterms:modified xsi:type="dcterms:W3CDTF">2018-05-08T12:49:22Z</dcterms:modified>
</cp:coreProperties>
</file>