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306" r:id="rId4"/>
    <p:sldId id="267" r:id="rId5"/>
    <p:sldId id="279" r:id="rId6"/>
    <p:sldId id="278" r:id="rId7"/>
    <p:sldId id="280" r:id="rId8"/>
    <p:sldId id="275" r:id="rId9"/>
    <p:sldId id="269" r:id="rId10"/>
    <p:sldId id="270" r:id="rId11"/>
    <p:sldId id="271" r:id="rId12"/>
    <p:sldId id="259" r:id="rId13"/>
    <p:sldId id="303" r:id="rId14"/>
    <p:sldId id="299" r:id="rId15"/>
    <p:sldId id="282" r:id="rId16"/>
    <p:sldId id="301" r:id="rId17"/>
    <p:sldId id="302" r:id="rId18"/>
    <p:sldId id="283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304" r:id="rId28"/>
    <p:sldId id="307" r:id="rId29"/>
    <p:sldId id="266" r:id="rId30"/>
    <p:sldId id="263" r:id="rId31"/>
    <p:sldId id="294" r:id="rId32"/>
    <p:sldId id="295" r:id="rId33"/>
    <p:sldId id="296" r:id="rId34"/>
    <p:sldId id="297" r:id="rId35"/>
    <p:sldId id="298" r:id="rId36"/>
    <p:sldId id="273" r:id="rId37"/>
    <p:sldId id="27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8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397A-1D12-40A7-857B-F682BC64FD7B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40EA-D605-47A2-8971-5C5646D04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397A-1D12-40A7-857B-F682BC64FD7B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40EA-D605-47A2-8971-5C5646D04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397A-1D12-40A7-857B-F682BC64FD7B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40EA-D605-47A2-8971-5C5646D04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397A-1D12-40A7-857B-F682BC64FD7B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40EA-D605-47A2-8971-5C5646D04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397A-1D12-40A7-857B-F682BC64FD7B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40EA-D605-47A2-8971-5C5646D04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397A-1D12-40A7-857B-F682BC64FD7B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40EA-D605-47A2-8971-5C5646D04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397A-1D12-40A7-857B-F682BC64FD7B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40EA-D605-47A2-8971-5C5646D04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397A-1D12-40A7-857B-F682BC64FD7B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40EA-D605-47A2-8971-5C5646D04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397A-1D12-40A7-857B-F682BC64FD7B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40EA-D605-47A2-8971-5C5646D04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397A-1D12-40A7-857B-F682BC64FD7B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40EA-D605-47A2-8971-5C5646D04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397A-1D12-40A7-857B-F682BC64FD7B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40EA-D605-47A2-8971-5C5646D04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7397A-1D12-40A7-857B-F682BC64FD7B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B40EA-D605-47A2-8971-5C5646D04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1802" y="500042"/>
            <a:ext cx="5386398" cy="4857785"/>
          </a:xfrm>
        </p:spPr>
        <p:txBody>
          <a:bodyPr>
            <a:normAutofit/>
          </a:bodyPr>
          <a:lstStyle/>
          <a:p>
            <a:pPr lvl="0"/>
            <a:r>
              <a:rPr lang="ru-RU" sz="1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города Москвы "Школа на </a:t>
            </a:r>
            <a:r>
              <a:rPr lang="ru-RU" sz="13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Юго-Востоке</a:t>
            </a:r>
            <a:r>
              <a:rPr lang="ru-RU" sz="1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имени Маршала В.И. Чуйкова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целостной картины мира через проектную деятельность.</a:t>
            </a:r>
            <a:b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проекта</a:t>
            </a:r>
            <a:b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«Москва – столица России»</a:t>
            </a:r>
            <a:endParaRPr lang="ru-RU" sz="31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4929198"/>
            <a:ext cx="5572164" cy="1285884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Выполнили</a:t>
            </a:r>
          </a:p>
          <a:p>
            <a:pPr algn="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Зубова О С</a:t>
            </a:r>
          </a:p>
          <a:p>
            <a:pPr algn="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Камышникова О И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1497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II. Основной этап реализации проекта </a:t>
            </a:r>
          </a:p>
          <a:p>
            <a:pPr>
              <a:buNone/>
            </a:pPr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внедрение материала по теме проекта в образовательный процесс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организованной образовательной деятельности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познавательных сообщений, проведение бесед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просмотр познавательных фильмов, презентаций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в уголке книги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дидактических игр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продуктивной деятельности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/>
          <a:lstStyle/>
          <a:p>
            <a:r>
              <a:rPr lang="ru-RU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  Заключительный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оценка эффективности проекта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диагностика знаний  детей в рамках темы проекта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беседа о перспективах реализации данного проекта с детьми, родителями, педагогами       ( создание альбома, посвященного Москве, совместно с родителями)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продукта проектной деятельности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71438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Уголок о Москве»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c34m7HicCm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785926"/>
            <a:ext cx="6048672" cy="45302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92088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gRuOrHpiC_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0495" y="1600200"/>
            <a:ext cx="6043010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857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Составление Спасской башни из геометрических фигур и счетных палочек</a:t>
            </a:r>
            <a:endParaRPr lang="ru-RU" dirty="0"/>
          </a:p>
        </p:txBody>
      </p:sp>
      <p:pic>
        <p:nvPicPr>
          <p:cNvPr id="7" name="Содержимое 6" descr="5CL1qiDY2_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Рассматривание достопримечательностей столицы</a:t>
            </a:r>
            <a:endParaRPr lang="ru-RU" dirty="0"/>
          </a:p>
        </p:txBody>
      </p:sp>
      <p:pic>
        <p:nvPicPr>
          <p:cNvPr id="8" name="Содержимое 7" descr="OfE2LO4E7so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6237" y="2174875"/>
            <a:ext cx="2959350" cy="395128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Речевое  развитие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Беседы с детьми «Достопримечательности Москвы»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 «Москва – мать всем городам русским»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 «Стихи и картины о Москве»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Составление рассказа «Как я побывал в Москве»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 «История возникновения города Москва»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ООД «История создания Кремля и Красной площади»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ООД « Москва – самый главный город нашей страны»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043890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Рассматривание иллюстраций «Архитектура и памятники Москвы»</a:t>
            </a:r>
            <a:endParaRPr lang="ru-RU" dirty="0"/>
          </a:p>
        </p:txBody>
      </p:sp>
      <p:pic>
        <p:nvPicPr>
          <p:cNvPr id="7" name="Содержимое 6" descr="2_W7oNI79nU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7553"/>
            <a:ext cx="4040188" cy="3025932"/>
          </a:xfrm>
        </p:spPr>
      </p:pic>
      <p:pic>
        <p:nvPicPr>
          <p:cNvPr id="8" name="Содержимое 7" descr="4Uv_mb-gklQ (1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6958"/>
            <a:ext cx="4041775" cy="302712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115328" cy="639762"/>
          </a:xfrm>
        </p:spPr>
        <p:txBody>
          <a:bodyPr/>
          <a:lstStyle/>
          <a:p>
            <a:pPr algn="ctr"/>
            <a:r>
              <a:rPr lang="ru-RU" dirty="0" smtClean="0"/>
              <a:t> Ознакомление с художественной литературой</a:t>
            </a:r>
            <a:endParaRPr lang="ru-RU" dirty="0"/>
          </a:p>
        </p:txBody>
      </p:sp>
      <p:pic>
        <p:nvPicPr>
          <p:cNvPr id="8" name="Содержимое 7" descr="fdADRFRi7Sk (1)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636958"/>
            <a:ext cx="4041775" cy="3027121"/>
          </a:xfrm>
        </p:spPr>
      </p:pic>
      <p:pic>
        <p:nvPicPr>
          <p:cNvPr id="10" name="Содержимое 9" descr="ZGajt3I7Ld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37553"/>
            <a:ext cx="4040188" cy="302593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99898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Рисование акварелью «Храм Василия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Блаженого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, «Большой театр»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-_loTvDpDO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2285991"/>
            <a:ext cx="2782493" cy="3715149"/>
          </a:xfrm>
          <a:prstGeom prst="rect">
            <a:avLst/>
          </a:prstGeom>
        </p:spPr>
      </p:pic>
      <p:pic>
        <p:nvPicPr>
          <p:cNvPr id="11" name="Рисунок 10" descr="KdNMQWea4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2214554"/>
            <a:ext cx="2839643" cy="378619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78581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928802"/>
            <a:ext cx="7500990" cy="639762"/>
          </a:xfrm>
        </p:spPr>
        <p:txBody>
          <a:bodyPr/>
          <a:lstStyle/>
          <a:p>
            <a:pPr algn="ctr"/>
            <a:r>
              <a:rPr lang="ru-RU" dirty="0" smtClean="0"/>
              <a:t>Рисование гуашью «Спасская башня Кремля»</a:t>
            </a:r>
            <a:endParaRPr lang="ru-RU" dirty="0"/>
          </a:p>
        </p:txBody>
      </p:sp>
      <p:pic>
        <p:nvPicPr>
          <p:cNvPr id="7" name="Содержимое 6" descr="6LRkEziiu0Q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63" y="3353515"/>
            <a:ext cx="4040187" cy="3025932"/>
          </a:xfrm>
        </p:spPr>
      </p:pic>
      <p:pic>
        <p:nvPicPr>
          <p:cNvPr id="9" name="Содержимое 6" descr="oYtKaPxYS8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2571744"/>
            <a:ext cx="2963466" cy="39512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Прежде чем давать знания,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надо научить думать,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воспринимать, наблюдать.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В. Сухомлинский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96944" cy="5257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Одним из основных принципов дошкольного образования, как гласит Федеральный государственный образовательный стандарт дошкольного образования, является: приобщение детей к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социокультурным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нормам, традициям семьи, общества и государства, а также формирование познавательных интересов и познавательных действий ребенка в различных видах деятельности. 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Наверное, никто не будет спорить с тем, что дошкольный возраст- это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сензитивный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период для формирования фонематического восприятия детей, развития всех сторон речи, расширения и обогащения детских представлений о разнообразии окружающего мира. 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У детей рано складывается своя “картина мира”. Данное понятие означает зримый портрет мироздания, образно- понятийную модель Вселенной, в которой обозначены ее пространственно- временные границы и место в ней человека. 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Формирование восприятия целостной картины мира у детей дошкольного возраста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– это средство образования в их сознании адекватных представлений и знаний о мире, основанных на чувственном опыте, и воспитание правильного отношения к нему. Оно является источником первых конкретных знаний и тех радостных переживаний, которые часто запоминаются на всю жизнь. 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Личный опыт показывает, что задача педагога заключается в развитии умения видеть закономерности, зависимости, взаимовлияния, свободно и грамотно строить свои высказывания, подкреплять их доводами и фактами из различных областей знаний, доступных воспитаннику; пробуждать познавательные интересы. 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Ребенок познает мир в процессе любой своей деятельности. Формирование целостной картины мира у дошкольников -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изначально понятие интегративное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рассматриваемое через призму различных наук и включающее разнообразные аспекты взаимодействия и взаимосвязей как отдельного предмета, так и комплекса мировоззренческих, социальных, природоохранных, культурологических основ, и выступает как интегратор знаний различного характера.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Рисование акварелью «Храм Василия Блаженного»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Рисование акварелью «Большой театр»</a:t>
            </a:r>
            <a:endParaRPr lang="ru-RU" dirty="0"/>
          </a:p>
        </p:txBody>
      </p:sp>
      <p:pic>
        <p:nvPicPr>
          <p:cNvPr id="8" name="Содержимое 7" descr="B_nffJs3Fuo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636958"/>
            <a:ext cx="4041775" cy="3027121"/>
          </a:xfrm>
        </p:spPr>
      </p:pic>
      <p:pic>
        <p:nvPicPr>
          <p:cNvPr id="10" name="Содержимое 7" descr="KdNMQWea4Z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95561" y="2174875"/>
            <a:ext cx="2963466" cy="395128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186766" cy="639762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«Вечный огонь»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6HALHWdphO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7553"/>
            <a:ext cx="4040188" cy="3025932"/>
          </a:xfrm>
        </p:spPr>
      </p:pic>
      <p:pic>
        <p:nvPicPr>
          <p:cNvPr id="8" name="Содержимое 7" descr="4eXCLPOjqqI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6958"/>
            <a:ext cx="4041775" cy="3027121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«Флаг России»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h2ztbK3Mw4w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2637553"/>
            <a:ext cx="3997354" cy="302593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Аппликация «Спасская башня Кремля»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detsad-66902-139556522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6664"/>
            <a:ext cx="3927503" cy="302771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7972452" cy="6397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Конструирование «Стены Кремля»</a:t>
            </a:r>
            <a:endParaRPr lang="ru-RU" dirty="0"/>
          </a:p>
        </p:txBody>
      </p:sp>
      <p:pic>
        <p:nvPicPr>
          <p:cNvPr id="10" name="Содержимое 9" descr="9h096fske7A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636958"/>
            <a:ext cx="4041775" cy="3027121"/>
          </a:xfrm>
        </p:spPr>
      </p:pic>
      <p:pic>
        <p:nvPicPr>
          <p:cNvPr id="9" name="Содержимое 8" descr="52o9v-efd-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37553"/>
            <a:ext cx="4040188" cy="302593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Вечный Огонь в Александровском саду</a:t>
            </a:r>
            <a:endParaRPr lang="ru-RU" dirty="0"/>
          </a:p>
        </p:txBody>
      </p:sp>
      <p:pic>
        <p:nvPicPr>
          <p:cNvPr id="7" name="Содержимое 6" descr="P6dTkHibXn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Макет Кремля</a:t>
            </a:r>
            <a:endParaRPr lang="ru-RU" dirty="0"/>
          </a:p>
        </p:txBody>
      </p:sp>
      <p:pic>
        <p:nvPicPr>
          <p:cNvPr id="8" name="Содержимое 7" descr="IMG_546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57686" y="3214686"/>
            <a:ext cx="4041775" cy="250802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043890" cy="639762"/>
          </a:xfrm>
        </p:spPr>
        <p:txBody>
          <a:bodyPr/>
          <a:lstStyle/>
          <a:p>
            <a:pPr algn="ctr"/>
            <a:r>
              <a:rPr lang="ru-RU" dirty="0" smtClean="0"/>
              <a:t>Спортивная эстафета «Собери богатыря в поход»</a:t>
            </a:r>
            <a:endParaRPr lang="ru-RU" dirty="0"/>
          </a:p>
        </p:txBody>
      </p:sp>
      <p:pic>
        <p:nvPicPr>
          <p:cNvPr id="7" name="Содержимое 6" descr="_7X5wkHuU5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7553"/>
            <a:ext cx="4040188" cy="3025932"/>
          </a:xfrm>
        </p:spPr>
      </p:pic>
      <p:pic>
        <p:nvPicPr>
          <p:cNvPr id="8" name="Содержимое 7" descr="67cLRKcfVzg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6958"/>
            <a:ext cx="4041775" cy="3027121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1571612"/>
            <a:ext cx="7186634" cy="639762"/>
          </a:xfrm>
        </p:spPr>
        <p:txBody>
          <a:bodyPr/>
          <a:lstStyle/>
          <a:p>
            <a:r>
              <a:rPr lang="ru-RU" dirty="0" smtClean="0"/>
              <a:t>Игра-соревнование «</a:t>
            </a:r>
            <a:r>
              <a:rPr lang="ru-RU" dirty="0" err="1" smtClean="0"/>
              <a:t>Перетягивание</a:t>
            </a:r>
            <a:r>
              <a:rPr lang="ru-RU" dirty="0" smtClean="0"/>
              <a:t> каната»</a:t>
            </a:r>
            <a:endParaRPr lang="ru-RU" dirty="0"/>
          </a:p>
        </p:txBody>
      </p:sp>
      <p:pic>
        <p:nvPicPr>
          <p:cNvPr id="7" name="Содержимое 6" descr="p9FoAGMWEs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571744"/>
            <a:ext cx="5715040" cy="3429024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7859216" cy="639762"/>
          </a:xfrm>
        </p:spPr>
        <p:txBody>
          <a:bodyPr/>
          <a:lstStyle/>
          <a:p>
            <a:r>
              <a:rPr lang="ru-RU" dirty="0" smtClean="0"/>
              <a:t>Подвижная игра «Кто быстрее доскачет на лошади»</a:t>
            </a:r>
            <a:endParaRPr lang="ru-RU" dirty="0"/>
          </a:p>
        </p:txBody>
      </p:sp>
      <p:pic>
        <p:nvPicPr>
          <p:cNvPr id="7" name="Содержимое 6" descr="kXJHqjetjV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7619" y="2174875"/>
            <a:ext cx="2959350" cy="3951288"/>
          </a:xfrm>
        </p:spPr>
      </p:pic>
      <p:pic>
        <p:nvPicPr>
          <p:cNvPr id="8" name="Содержимое 7" descr="pC2VYa8js0U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6237" y="2174875"/>
            <a:ext cx="2959350" cy="395128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003232" cy="639762"/>
          </a:xfrm>
        </p:spPr>
        <p:txBody>
          <a:bodyPr/>
          <a:lstStyle/>
          <a:p>
            <a:pPr algn="ctr"/>
            <a:r>
              <a:rPr lang="ru-RU" dirty="0" smtClean="0"/>
              <a:t>Дидактическая игра «Собери картинку из частей»</a:t>
            </a:r>
            <a:endParaRPr lang="ru-RU" dirty="0"/>
          </a:p>
        </p:txBody>
      </p:sp>
      <p:pic>
        <p:nvPicPr>
          <p:cNvPr id="7" name="Содержимое 6" descr="6gaYkOHTgaQ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pic>
        <p:nvPicPr>
          <p:cNvPr id="8" name="Содержимое 7" descr="9zDkP5zT_S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27984" y="2636912"/>
            <a:ext cx="4041775" cy="3031331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64294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Чтение стихотворений о Москве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http://images.lgkuv.ru/images/2017/12/PodvigBessmerten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5976663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496944" cy="54726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Малыш – природный исследователь окружающего мира. Мир открывается ребёнку через опыт его личных ощущений, действий, переживаний.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«Чем больше ребёнок видел, слышал и переживал, тем больше он знает, и усвоил, тем большим количеством элементов действительности он располагает в своём опыте, тем значительнее и продуктивнее при других равных условиях будет его творческая, исследовательская деятельность»,- писал классик отечественной психологической науки Лев Семёнович Выгодский.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самого раннего детства начинается формирование личности с определенным культурным уровнем.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Постепенно складывается из разрозненных частей мозаики базовая картина мира в сознании ребенка. Она, конечно же, будет дополняться по мере взросления и обучения по- мере созревания тех инструментов, которыми человек пользуется для познания окружающей действительности всю свою жизнь.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учении К.Д.Ушинского целостная картина мира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 это модель мира, которая хранится в духовной памяти народа, его сознании и культуре, как системное представление о пространственно-временном существовании мира, бесконечности Вселенной и месте и назначении человека в нем, это живая динамичная, открытая развивающаяся система философско-религиозных, научных, художественно-эстетических образов.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Ее формирование возможно, если образование ребенка осуществляется в системе ценностных ориентиров, составляющих «собственно человеческое измерение», а именно: родной язык, история, вера, философия, наука, религия, культура, литература, традиции, образ мысли, образы Родины, природы, человека, переживания человека, привычки, семья.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Человек сам строит образ мира, фиксируя и конструируя  существующие в мире связи и отношения, что определяет выбор стратегии поведения. Картина мира является духовным образованием, «духовной призмой», через которую преломляется воспринимаемый человеком окружающий мир и вырабатывается отношение к нему. (Ушинский , 1949).</a:t>
            </a: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«Достопримечательности Москвы»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54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071678"/>
            <a:ext cx="678894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928694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Фотовыставка «Наша Москва»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7901014" cy="639762"/>
          </a:xfrm>
        </p:spPr>
        <p:txBody>
          <a:bodyPr/>
          <a:lstStyle/>
          <a:p>
            <a:pPr algn="ctr"/>
            <a:r>
              <a:rPr lang="ru-RU" dirty="0" smtClean="0"/>
              <a:t>Путешествие Миши по Москве</a:t>
            </a:r>
            <a:endParaRPr lang="ru-RU" dirty="0"/>
          </a:p>
        </p:txBody>
      </p:sp>
      <p:pic>
        <p:nvPicPr>
          <p:cNvPr id="7" name="Содержимое 6" descr="2IgbpsCUt4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1650" y="2174875"/>
            <a:ext cx="3951288" cy="3951288"/>
          </a:xfrm>
        </p:spPr>
      </p:pic>
      <p:pic>
        <p:nvPicPr>
          <p:cNvPr id="8" name="Содержимое 7" descr="D9i-qgr-SH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99608" y="2174875"/>
            <a:ext cx="3532608" cy="3951288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7901014" cy="639762"/>
          </a:xfrm>
        </p:spPr>
        <p:txBody>
          <a:bodyPr/>
          <a:lstStyle/>
          <a:p>
            <a:pPr algn="ctr"/>
            <a:r>
              <a:rPr lang="ru-RU" dirty="0" smtClean="0"/>
              <a:t>Прогулка Маши с семьей по Москве</a:t>
            </a:r>
            <a:endParaRPr lang="ru-RU" dirty="0"/>
          </a:p>
        </p:txBody>
      </p:sp>
      <p:pic>
        <p:nvPicPr>
          <p:cNvPr id="8" name="Содержимое 7" descr="39A423C2-44DC-44F7-859B-42D1ABA5A4CB.jpe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  <p:pic>
        <p:nvPicPr>
          <p:cNvPr id="10" name="Содержимое 9" descr="4AC98666-C94F-4BDB-832D-B13158BECB91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95561" y="2174875"/>
            <a:ext cx="2963466" cy="3951288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Леша отдает честь около Вечного огня</a:t>
            </a:r>
            <a:endParaRPr lang="ru-RU" dirty="0"/>
          </a:p>
        </p:txBody>
      </p:sp>
      <p:pic>
        <p:nvPicPr>
          <p:cNvPr id="7" name="Содержимое 6" descr="IMG_939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Диана с папой на Красной площади</a:t>
            </a:r>
            <a:endParaRPr lang="ru-RU" dirty="0"/>
          </a:p>
        </p:txBody>
      </p:sp>
      <p:pic>
        <p:nvPicPr>
          <p:cNvPr id="8" name="Содержимое 7" descr="IMG_20160124_20151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Леша с семьей на фоне Храма Василия Блаженного</a:t>
            </a:r>
            <a:endParaRPr lang="ru-RU" dirty="0"/>
          </a:p>
        </p:txBody>
      </p:sp>
      <p:pic>
        <p:nvPicPr>
          <p:cNvPr id="7" name="Содержимое 6" descr="IMG_047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Зимние забавы в парке Кусково</a:t>
            </a:r>
            <a:endParaRPr lang="ru-RU" dirty="0"/>
          </a:p>
        </p:txBody>
      </p:sp>
      <p:pic>
        <p:nvPicPr>
          <p:cNvPr id="8" name="Содержимое 7" descr="966FFEC6-7E6E-457C-AC59-DB6210D15EBA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90268" y="2174875"/>
            <a:ext cx="3951288" cy="3951288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36565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Поход Артема в музей Дарвина</a:t>
            </a:r>
            <a:endParaRPr lang="ru-RU" dirty="0"/>
          </a:p>
        </p:txBody>
      </p:sp>
      <p:pic>
        <p:nvPicPr>
          <p:cNvPr id="7" name="Содержимое 6" descr="image1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53656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image2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58204" cy="5143536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Благодаря целенаправленной работе, в ходе проектной деятельности, у детей расширились и систематизировался объём знаний детей о родном городе, его историческом прошлом, достопримечательностях. У детей появилось чувство гордости столицу России, за людей участвовавших в создании Москвы, за её неповторимую красоту.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 детей и родителей появился интерес к историческому прошлому Москвы, активность в поиске краеведческого материала, интерес к неповторимой красоте столицы.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Знания, полученные детьми во время образовательной деятельности, закреплялись в творческих работах дошкольников, дидактических и сюжетных играх.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Работа с проектом оказала большое влияние на воспитание у детей нравственно – патриотических чувств.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472518" cy="542926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того, чтобы дети стали настоящими патриотами своей Родины, необходимо прививать любовь и уважение к своей стране. Москва – часть России, часть нашей Родины, самый главный город, благодаря которому наша страна известна во всем мире. Беседуя с детьми, мы заметила, что хотя, знания у детей о столице небольшие (это большой город в котором есть Спасская башня, в нем живет и работает президент) тема Москвы им интересна, они хотят узнать о истоках и историческом прошлом этого города, о его достопримечательностях и символике. Для того, чтобы дети смогли оценить значении Москвы для России, нужно поближе познакомить их с культурной ценностью Москвы, с ее героическим прошлым. Ведь от их усилий в будущем зависит процветание и могущество нашей державы.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 детей имеются представления о главном городе России, но этих знаний недостаточно для того, чтобы пришло понимание значимости Москвы- столицы для страны в целом и для каждого россиянина в частности.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50019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Стимулировать познавательный интерес детей к столице России – Москве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40719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Информационно-познавательный, творческий.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дети старшей группы, родители, воспитатели.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Срок проекта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долгосрочный( октябрь – март)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572560" cy="550070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Формировать представления о России как о родной стране, о Москве как о столице России.</a:t>
            </a:r>
            <a:br>
              <a:rPr lang="ru-RU" sz="3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-Расширять представления детей о достопримечательностях Москвы, о названиях улиц и исторических памятниках.</a:t>
            </a:r>
            <a:br>
              <a:rPr lang="ru-RU" sz="3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-Бережно относиться к историческому наследию нашей страны.</a:t>
            </a:r>
            <a:br>
              <a:rPr lang="ru-RU" sz="3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-Воспитать гражданско-патриотические чувства через изучение государственной символики России;</a:t>
            </a:r>
            <a:br>
              <a:rPr lang="ru-RU" sz="3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-Формировать нравственно-патриотические качества - воспитание храбрости, мужества, стремления защищать свою Родину.</a:t>
            </a:r>
            <a:br>
              <a:rPr lang="ru-RU" sz="3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-Формировать у детей исследовательские навыки (поиск информации в различных источниках).</a:t>
            </a:r>
            <a:br>
              <a:rPr lang="ru-RU" sz="3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-Развивать умение работать в коллективе, желание делиться информацией, участвовать в совместной  деятельности.</a:t>
            </a:r>
            <a:endParaRPr lang="ru-RU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358246" cy="1285884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Интеграция образовательных областей: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78621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речевое;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познавательное;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физическое;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художественно-эстетическое.</a:t>
            </a:r>
          </a:p>
          <a:p>
            <a:pPr algn="r"/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>Предполагаемый результат:</a:t>
            </a:r>
            <a:r>
              <a:rPr lang="ru-RU" b="1" u="sng" dirty="0" smtClean="0">
                <a:latin typeface="Times New Roman" pitchFamily="18" charset="0"/>
              </a:rPr>
              <a:t/>
            </a:r>
            <a:br>
              <a:rPr lang="ru-RU" b="1" u="sng" dirty="0" smtClean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785926"/>
            <a:ext cx="764386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itchFamily="18" charset="0"/>
              </a:rPr>
              <a:t>Владение детьми информацией: 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itchFamily="18" charset="0"/>
              </a:rPr>
              <a:t>-город Москва – не просто столица России, крупный административный и культурный центр. Она представляет собой национальное достояние и гордость России.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itchFamily="18" charset="0"/>
              </a:rPr>
              <a:t>-Памятники и достопримечательности города рассказывают о его возникновении и развитии.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itchFamily="18" charset="0"/>
              </a:rPr>
              <a:t>-Привить  любовь к своему городу  через совместную познавательно – исследовательскую деятельность.</a:t>
            </a:r>
            <a:endParaRPr lang="ru-RU" sz="28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35719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этапы реализации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I. Подготовительный этап </a:t>
            </a:r>
          </a:p>
          <a:p>
            <a:pPr>
              <a:buNone/>
            </a:pPr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разработка программного методического материала для развития детской активности.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плана проекта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предметно – развивающей среды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диагностика знаний детей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беседа с родителями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подбор дидактического материала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конспектов занятий, бесед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сбор литературы, подбор видеофильмов, аудиозаписей, подбор детской литературы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плана воспитательно-образовательной работы с детьми.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1204</Words>
  <Application>Microsoft Office PowerPoint</Application>
  <PresentationFormat>Экран (4:3)</PresentationFormat>
  <Paragraphs>112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Государственное бюджетное общеобразовательное учреждение города Москвы "Школа на Юго-Востоке  имени Маршала В.И. Чуйкова  Формирование  целостной картины мира через проектную деятельность. Тема проекта «Москва – столица России»</vt:lpstr>
      <vt:lpstr>Прежде чем давать знания, надо научить думать, воспринимать, наблюдать. В. Сухомлинский</vt:lpstr>
      <vt:lpstr>Слайд 3</vt:lpstr>
      <vt:lpstr>Актуальность</vt:lpstr>
      <vt:lpstr>Цель: Стимулировать познавательный интерес детей к столице России – Москве</vt:lpstr>
      <vt:lpstr>Задачи:</vt:lpstr>
      <vt:lpstr>Интеграция образовательных областей: </vt:lpstr>
      <vt:lpstr>Предполагаемый результат: </vt:lpstr>
      <vt:lpstr> Основные этапы реализации проекта </vt:lpstr>
      <vt:lpstr>Слайд 10</vt:lpstr>
      <vt:lpstr> III этап  Заключительный</vt:lpstr>
      <vt:lpstr>«Уголок о Москве»</vt:lpstr>
      <vt:lpstr>Слайд 13</vt:lpstr>
      <vt:lpstr>Слайд 14</vt:lpstr>
      <vt:lpstr>Речевое  развитие</vt:lpstr>
      <vt:lpstr>Слайд 16</vt:lpstr>
      <vt:lpstr>Слайд 17</vt:lpstr>
      <vt:lpstr>Рисование акварелью «Храм Василия Блаженого» , «Большой театр»</vt:lpstr>
      <vt:lpstr>Слайд 19</vt:lpstr>
      <vt:lpstr>Слайд 20</vt:lpstr>
      <vt:lpstr>Слайд 21</vt:lpstr>
      <vt:lpstr>Слайд 22</vt:lpstr>
      <vt:lpstr>Слайд 23</vt:lpstr>
      <vt:lpstr>Слайд 24</vt:lpstr>
      <vt:lpstr>Физическое развитие</vt:lpstr>
      <vt:lpstr>Слайд 26</vt:lpstr>
      <vt:lpstr>Слайд 27</vt:lpstr>
      <vt:lpstr>Слайд 28</vt:lpstr>
      <vt:lpstr>Чтение стихотворений о Москве</vt:lpstr>
      <vt:lpstr>Работа с родителями «Достопримечательности Москвы»</vt:lpstr>
      <vt:lpstr>Фотовыставка «Наша Москва»</vt:lpstr>
      <vt:lpstr>Слайд 32</vt:lpstr>
      <vt:lpstr>Слайд 33</vt:lpstr>
      <vt:lpstr>Слайд 34</vt:lpstr>
      <vt:lpstr>Слайд 35</vt:lpstr>
      <vt:lpstr>  Заключение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Москва – столица России</dc:title>
  <dc:creator>ADMIN</dc:creator>
  <cp:lastModifiedBy>2</cp:lastModifiedBy>
  <cp:revision>54</cp:revision>
  <dcterms:created xsi:type="dcterms:W3CDTF">2016-02-02T18:19:43Z</dcterms:created>
  <dcterms:modified xsi:type="dcterms:W3CDTF">2018-03-13T10:18:24Z</dcterms:modified>
</cp:coreProperties>
</file>