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2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D09CF-66EB-4C86-A191-F76E42AEB259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37CD2-6FB9-4CDF-88C2-1B2134ED4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473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73471-87CC-4A66-A0B6-759AD494D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71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C0746-27AE-4387-98AC-BC7891913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01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65588-8486-4A43-B0F1-3E2F51624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01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741D7-D21F-437F-86FF-A80EC6E09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2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A5DED-277F-4A14-8C13-6F1262F85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96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32070-17DF-46A9-808A-07BF32DB4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475C4-EFCC-440D-8657-3F4CD1E73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7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087E5-F0E6-49E3-BBE3-F29C8ADC4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E4B13-0C76-4364-B334-898937020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95A2D-832B-4789-831E-21BC409B8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7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4FFF9-26E4-4AEF-8FD4-0C5FE43C6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38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E5B38E-35A8-41A6-A809-F949E2FA6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&#1074;&#1089;&#1077;&#1079;&#1085;&#1072;&#1081;&#1082;&#1072;76.&#1088;&#1092;/d/45kh28sm.jpg" TargetMode="External"/><Relationship Id="rId2" Type="http://schemas.openxmlformats.org/officeDocument/2006/relationships/hyperlink" Target="https://arhivurokov.ru/kopilka/up/html/2018/01/20/k_5a635e4f948e5/451277_5.jpe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itty.ru/wp-content/uploads/2018/02/tehnika-chistki-zubov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52536" y="541256"/>
            <a:ext cx="9794056" cy="1610891"/>
          </a:xfrm>
        </p:spPr>
        <p:txBody>
          <a:bodyPr/>
          <a:lstStyle/>
          <a:p>
            <a:pPr algn="ctr">
              <a:defRPr/>
            </a:pPr>
            <a:r>
              <a:rPr lang="ru-RU" altLang="ru-RU" sz="36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«Уроки </a:t>
            </a:r>
            <a:r>
              <a:rPr lang="ru-RU" altLang="ru-RU" sz="36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Мойдодыра</a:t>
            </a:r>
            <a:r>
              <a:rPr lang="ru-RU" altLang="ru-RU" sz="36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!»</a:t>
            </a:r>
            <a:br>
              <a:rPr lang="ru-RU" altLang="ru-RU" sz="36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информационно-познавательный журнал </a:t>
            </a:r>
            <a:br>
              <a:rPr lang="ru-RU" altLang="ru-RU" sz="36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(для детей и родителей)</a:t>
            </a:r>
            <a:b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altLang="ru-RU" sz="2400" b="1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80112" y="5949280"/>
            <a:ext cx="3311723" cy="752475"/>
          </a:xfrm>
        </p:spPr>
        <p:txBody>
          <a:bodyPr/>
          <a:lstStyle/>
          <a:p>
            <a:pPr eaLnBrk="1" hangingPunct="1"/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Арсланова С.И., воспитатель</a:t>
            </a:r>
          </a:p>
        </p:txBody>
      </p:sp>
      <p:pic>
        <p:nvPicPr>
          <p:cNvPr id="2052" name="Picture 5" descr="C:\Users\Asus\Desktop\avmmkdg4q2j0-moidody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352901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981200" y="695325"/>
            <a:ext cx="7185025" cy="1643063"/>
          </a:xfrm>
        </p:spPr>
        <p:txBody>
          <a:bodyPr/>
          <a:lstStyle/>
          <a:p>
            <a:pPr algn="ctr" eaLnBrk="1" hangingPunct="1"/>
            <a:r>
              <a:rPr lang="ru-RU" altLang="ru-RU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Содержи в порядке волосы.</a:t>
            </a:r>
            <a:br>
              <a:rPr lang="ru-RU" altLang="ru-RU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Они должны быть аккуратно </a:t>
            </a:r>
            <a:br>
              <a:rPr lang="ru-RU" altLang="ru-RU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подстрижены или заплетены в косу.</a:t>
            </a:r>
            <a:br>
              <a:rPr lang="ru-RU" altLang="ru-RU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u="sng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420813" y="157163"/>
            <a:ext cx="115252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ru-RU" sz="9600" b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</a:p>
        </p:txBody>
      </p:sp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250825" y="2420938"/>
            <a:ext cx="446563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Ручка есть, а ножек – нет.</a:t>
            </a:r>
            <a:br>
              <a:rPr lang="ru-RU" altLang="ru-RU" sz="16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А зубов – не счесть!</a:t>
            </a:r>
            <a:br>
              <a:rPr lang="ru-RU" altLang="ru-RU" sz="16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Но не нужен ей обед:</a:t>
            </a:r>
            <a:br>
              <a:rPr lang="ru-RU" altLang="ru-RU" sz="16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Не умеет есть.</a:t>
            </a:r>
            <a:br>
              <a:rPr lang="ru-RU" altLang="ru-RU" sz="16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Не акула и не тигр,</a:t>
            </a:r>
            <a:br>
              <a:rPr lang="ru-RU" altLang="ru-RU" sz="16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Не для кухни, не для игр.</a:t>
            </a:r>
            <a:br>
              <a:rPr lang="ru-RU" altLang="ru-RU" sz="16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"Для чего?" – тогда вопрос. –</a:t>
            </a:r>
            <a:br>
              <a:rPr lang="ru-RU" altLang="ru-RU" sz="16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Ну, конечно, для волос! –</a:t>
            </a:r>
            <a:br>
              <a:rPr lang="ru-RU" altLang="ru-RU" sz="16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Зубы – длинные полоски,</a:t>
            </a:r>
            <a:br>
              <a:rPr lang="ru-RU" altLang="ru-RU" sz="16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А зовут её – …</a:t>
            </a:r>
            <a:r>
              <a:rPr lang="ru-RU" altLang="ru-RU" sz="1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 (расчёска)</a:t>
            </a:r>
            <a:r>
              <a:rPr lang="ru-RU" altLang="ru-RU" sz="16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 !</a:t>
            </a:r>
          </a:p>
        </p:txBody>
      </p:sp>
      <p:pic>
        <p:nvPicPr>
          <p:cNvPr id="9221" name="Picture 7" descr="C:\Users\Asus\Desktop\666e6244ba769fbc574ba0f37a1656e1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5157788"/>
            <a:ext cx="1792288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C:\Users\Asus\Desktop\hello_html_m14d1caa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38" y="1892300"/>
            <a:ext cx="1516062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5219700" y="1876425"/>
            <a:ext cx="360045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ухода за волосами: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-следует мыть волосы тёплой водой;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-длинные волосы надо расчесывать, начиная с кончиков, а короткие – от корня;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-недопустимо пользоваться чужой расческой.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741D7-D21F-437F-86FF-A80EC6E09F1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238750" y="404813"/>
            <a:ext cx="2717800" cy="1863725"/>
          </a:xfrm>
        </p:spPr>
        <p:txBody>
          <a:bodyPr/>
          <a:lstStyle/>
          <a:p>
            <a:pPr eaLnBrk="1" hangingPunct="1"/>
            <a:r>
              <a:rPr lang="ru-RU" altLang="ru-RU" sz="16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«Пальчик-пальчик, где ты был</a:t>
            </a:r>
            <a:br>
              <a:rPr lang="ru-RU" altLang="ru-RU" sz="16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Милый мальчик где бродил</a:t>
            </a:r>
            <a:br>
              <a:rPr lang="ru-RU" altLang="ru-RU" sz="16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Покажи-ка ноготок</a:t>
            </a:r>
            <a:br>
              <a:rPr lang="ru-RU" altLang="ru-RU" sz="16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Подстрижем его цок-цок</a:t>
            </a:r>
            <a:br>
              <a:rPr lang="ru-RU" altLang="ru-RU" sz="16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Стриг да стриг цок да цок</a:t>
            </a:r>
            <a:br>
              <a:rPr lang="ru-RU" altLang="ru-RU" sz="16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Аккуратный ноготок.» (потешка) 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243013" y="5013325"/>
            <a:ext cx="93662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ru-RU" sz="9600" b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627313" y="4868863"/>
            <a:ext cx="5329237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Ну-ка, где тут ноготок? </a:t>
            </a:r>
            <a:r>
              <a:rPr lang="ru-RU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Цок-цок-цок, цок-цок-цок!</a:t>
            </a:r>
            <a:endParaRPr lang="ru-RU" altLang="ru-RU" b="1" u="sng" kern="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5" name="Picture 6" descr="C:\Users\Asus\Desktop\Kak-strich-nogti-reben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2492375"/>
            <a:ext cx="32400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65125" y="1196975"/>
            <a:ext cx="424815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Гигиенический уход за ногтями осуществляется по мере их отрастания. В среднем, стрижку и обработку ногтей на руках </a:t>
            </a:r>
            <a:r>
              <a:rPr lang="ru-RU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провдят</a:t>
            </a:r>
            <a:r>
              <a:rPr lang="ru-RU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раз в 3-5 дней, а на пальцах ног – 1 раз в 7-10 дней  </a:t>
            </a:r>
            <a:endParaRPr lang="ru-RU" altLang="ru-RU" sz="2400" kern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741D7-D21F-437F-86FF-A80EC6E09F1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203575" y="1125538"/>
            <a:ext cx="6985000" cy="1143000"/>
          </a:xfrm>
        </p:spPr>
        <p:txBody>
          <a:bodyPr/>
          <a:lstStyle/>
          <a:p>
            <a:pPr eaLnBrk="1" hangingPunct="1"/>
            <a:r>
              <a:rPr lang="ru-RU" altLang="ru-RU" b="1" u="sng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Пользуйся носовым платком, </a:t>
            </a:r>
            <a:br>
              <a:rPr lang="ru-RU" altLang="ru-RU" b="1" u="sng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u="sng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следи, чтобы нос был всегда чистым.</a:t>
            </a:r>
            <a:r>
              <a:rPr lang="ru-RU" altLang="ru-RU" b="1" smtClean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ru-RU" altLang="ru-RU" b="1" smtClean="0">
                <a:solidFill>
                  <a:schemeClr val="tx2"/>
                </a:solidFill>
                <a:latin typeface="Calibri" pitchFamily="34" charset="0"/>
              </a:rPr>
            </a:br>
            <a:endParaRPr lang="ru-RU" altLang="ru-RU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836738" y="327025"/>
            <a:ext cx="114935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ru-RU" sz="9600" b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6</a:t>
            </a:r>
          </a:p>
        </p:txBody>
      </p:sp>
      <p:sp>
        <p:nvSpPr>
          <p:cNvPr id="11268" name="Прямоугольник 5"/>
          <p:cNvSpPr>
            <a:spLocks noChangeArrowheads="1"/>
          </p:cNvSpPr>
          <p:nvPr/>
        </p:nvSpPr>
        <p:spPr bwMode="auto">
          <a:xfrm>
            <a:off x="2262188" y="4941888"/>
            <a:ext cx="6624637" cy="151606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tabLst>
                <a:tab pos="3455988" algn="ctr"/>
                <a:tab pos="3944938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tabLst>
                <a:tab pos="3455988" algn="ctr"/>
                <a:tab pos="3944938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tabLst>
                <a:tab pos="3455988" algn="ctr"/>
                <a:tab pos="3944938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tabLst>
                <a:tab pos="3455988" algn="ctr"/>
                <a:tab pos="3944938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»"/>
              <a:tabLst>
                <a:tab pos="3455988" algn="ctr"/>
                <a:tab pos="3944938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tabLst>
                <a:tab pos="3455988" algn="ctr"/>
                <a:tab pos="3944938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tabLst>
                <a:tab pos="3455988" algn="ctr"/>
                <a:tab pos="3944938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tabLst>
                <a:tab pos="3455988" algn="ctr"/>
                <a:tab pos="3944938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tabLst>
                <a:tab pos="3455988" algn="ctr"/>
                <a:tab pos="3944938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Игровые упражнения, которые помогут научить ребёнка сморкаться:</a:t>
            </a:r>
          </a:p>
          <a:p>
            <a:pPr algn="ctr">
              <a:buFontTx/>
              <a:buNone/>
            </a:pPr>
            <a:r>
              <a:rPr lang="ru-RU" altLang="ru-RU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«Ежик»</a:t>
            </a:r>
          </a:p>
          <a:p>
            <a:pPr>
              <a:buFontTx/>
              <a:buNone/>
            </a:pPr>
            <a:r>
              <a:rPr lang="ru-RU" altLang="ru-RU" sz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Покажите самостоятельно, как ежик сопит. Попросите ребёнка посопеть так же.</a:t>
            </a:r>
          </a:p>
          <a:p>
            <a:pPr algn="ctr">
              <a:buFontTx/>
              <a:buNone/>
            </a:pPr>
            <a:r>
              <a:rPr lang="ru-RU" altLang="ru-RU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«Ветер»</a:t>
            </a:r>
          </a:p>
          <a:p>
            <a:pPr>
              <a:buFontTx/>
              <a:buNone/>
            </a:pPr>
            <a:r>
              <a:rPr lang="ru-RU" altLang="ru-RU" sz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Ребёнок по очереди зажимают ноздри, под команду делает сильные и слабые выдохи из носа – имитируют могучий и слабый ветерок.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1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9" name="Picture 6" descr="C:\Users\Asus\Desktop\_носовые детские элитные. Мультики 12 шт.-37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685925"/>
            <a:ext cx="230505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Прямоугольник 5"/>
          <p:cNvSpPr>
            <a:spLocks noChangeArrowheads="1"/>
          </p:cNvSpPr>
          <p:nvPr/>
        </p:nvSpPr>
        <p:spPr bwMode="auto">
          <a:xfrm>
            <a:off x="323850" y="1728788"/>
            <a:ext cx="633571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tabLst>
                <a:tab pos="3455988" algn="ctr"/>
                <a:tab pos="3944938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tabLst>
                <a:tab pos="3455988" algn="ctr"/>
                <a:tab pos="3944938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tabLst>
                <a:tab pos="3455988" algn="ctr"/>
                <a:tab pos="3944938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tabLst>
                <a:tab pos="3455988" algn="ctr"/>
                <a:tab pos="3944938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»"/>
              <a:tabLst>
                <a:tab pos="3455988" algn="ctr"/>
                <a:tab pos="3944938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tabLst>
                <a:tab pos="3455988" algn="ctr"/>
                <a:tab pos="3944938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tabLst>
                <a:tab pos="3455988" algn="ctr"/>
                <a:tab pos="3944938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tabLst>
                <a:tab pos="3455988" algn="ctr"/>
                <a:tab pos="3944938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tabLst>
                <a:tab pos="3455988" algn="ctr"/>
                <a:tab pos="3944938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учить ребёнка правильно сморкаться: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1.Учите ребёнка сморкаться, когда он здоров.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2.Ребёнок слегка приоткрывает рот, зажимает пальцем одну ноздрю, освобождает от слизи вторую. Затем зажимает вторую ноздрю и освобождает первую.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3.Не разрешайте ребёнку сморкаться двумя ноздрями одновременно. В этом случае не создается нужное давление для выталкивания слизи и засохших корочек.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4.Объясните ребёнку, что нужно сморкаться с умеренной силой, нельзя сильно дуть носом – это может вызвать носовое кровотечение и попадание слизи во внутреннее ухо.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741D7-D21F-437F-86FF-A80EC6E09F1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484438" y="-242888"/>
            <a:ext cx="6316662" cy="1143001"/>
          </a:xfrm>
        </p:spPr>
        <p:txBody>
          <a:bodyPr/>
          <a:lstStyle/>
          <a:p>
            <a:r>
              <a:rPr lang="ru-RU" altLang="ru-RU" b="1" u="sng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 здоровом теле - здоровый дух!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476375" y="0"/>
            <a:ext cx="1150938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ru-RU" sz="9600" b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7</a:t>
            </a:r>
          </a:p>
        </p:txBody>
      </p:sp>
      <p:sp>
        <p:nvSpPr>
          <p:cNvPr id="12292" name="Прямоугольник 5"/>
          <p:cNvSpPr>
            <a:spLocks noChangeArrowheads="1"/>
          </p:cNvSpPr>
          <p:nvPr/>
        </p:nvSpPr>
        <p:spPr bwMode="auto">
          <a:xfrm>
            <a:off x="5359400" y="1377950"/>
            <a:ext cx="3533775" cy="5291138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tabLst>
                <a:tab pos="3455988" algn="ctr"/>
                <a:tab pos="3944938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tabLst>
                <a:tab pos="3455988" algn="ctr"/>
                <a:tab pos="3944938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tabLst>
                <a:tab pos="3455988" algn="ctr"/>
                <a:tab pos="3944938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tabLst>
                <a:tab pos="3455988" algn="ctr"/>
                <a:tab pos="3944938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»"/>
              <a:tabLst>
                <a:tab pos="3455988" algn="ctr"/>
                <a:tab pos="3944938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tabLst>
                <a:tab pos="3455988" algn="ctr"/>
                <a:tab pos="3944938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tabLst>
                <a:tab pos="3455988" algn="ctr"/>
                <a:tab pos="3944938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tabLst>
                <a:tab pos="3455988" algn="ctr"/>
                <a:tab pos="3944938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tabLst>
                <a:tab pos="3455988" algn="ctr"/>
                <a:tab pos="3944938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buFontTx/>
              <a:buNone/>
            </a:pPr>
            <a:r>
              <a:rPr lang="ru-RU" altLang="ru-RU" sz="1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Проветривание помещений решает множество задач:</a:t>
            </a:r>
          </a:p>
          <a:p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приток свежего и замена насыщенного углекислым газом воздуха;</a:t>
            </a:r>
          </a:p>
          <a:p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отток воздуха, содержащего вредные вещества;</a:t>
            </a:r>
          </a:p>
          <a:p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устранение неприятных запахов и других, находящихся в воздухе веществ;</a:t>
            </a:r>
          </a:p>
          <a:p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снижение количества находящихся в воздухе спор различных грибков;</a:t>
            </a:r>
          </a:p>
          <a:p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регулирование температуры воздуха;</a:t>
            </a:r>
          </a:p>
          <a:p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регулирование влажности.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3" name="Picture 8" descr="C:\Users\Asus\Desktop\zaryadka7-768x88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FF0F4"/>
              </a:clrFrom>
              <a:clrTo>
                <a:srgbClr val="EFF0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4824412" cy="558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741D7-D21F-437F-86FF-A80EC6E09F1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C:\Users\Asus\Desktop\29968125-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" t="5762" r="2904" b="-157"/>
          <a:stretch>
            <a:fillRect/>
          </a:stretch>
        </p:blipFill>
        <p:spPr bwMode="auto">
          <a:xfrm>
            <a:off x="31750" y="1736725"/>
            <a:ext cx="90043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1258888" y="503238"/>
            <a:ext cx="7324725" cy="1143000"/>
          </a:xfrm>
        </p:spPr>
        <p:txBody>
          <a:bodyPr/>
          <a:lstStyle/>
          <a:p>
            <a:pPr algn="ctr" eaLnBrk="1" hangingPunct="1"/>
            <a:r>
              <a:rPr lang="ru-RU" altLang="ru-RU" b="1" u="sng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Соблюдая простые правила вы будете здоровыми, бодрыми и веселыми!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741D7-D21F-437F-86FF-A80EC6E09F1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904559" cy="724942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источников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8028384" cy="4525963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Епифанова О.А. Детям про гигиену. В погоне за вредными микробами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О.А. Епифанова,–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серия хочу всё знать про здоровье.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ред. А. Подоляк, 2016г.;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Зайцев Г.К.: Уроки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Мойдодыра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СПб.: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Акцидент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2017г.;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Л.В. Букварь здоровья: для дошкольников и младших школьников / Л.В.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В.В.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Ветрова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М.: Творческий Центр «Сфера»,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112 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arhivurokov.ru/kopilka/up/html/2018/01/20/k_5a635e4f948e5/451277_5.jpeg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всезнайка76.рф/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d/45kh28sm.jpg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ritty.ru/wp-content/uploads/2018/02/tehnika-chistki-zubov.jpg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741D7-D21F-437F-86FF-A80EC6E09F1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499992" y="476672"/>
            <a:ext cx="2732583" cy="508918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Отзывы: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15552120"/>
              </p:ext>
            </p:extLst>
          </p:nvPr>
        </p:nvGraphicFramePr>
        <p:xfrm>
          <a:off x="2771800" y="1052736"/>
          <a:ext cx="6480719" cy="6266851"/>
        </p:xfrm>
        <a:graphic>
          <a:graphicData uri="http://schemas.openxmlformats.org/drawingml/2006/table">
            <a:tbl>
              <a:tblPr/>
              <a:tblGrid>
                <a:gridCol w="6480719"/>
              </a:tblGrid>
              <a:tr h="303070">
                <a:tc>
                  <a:txBody>
                    <a:bodyPr/>
                    <a:lstStyle/>
                    <a:p>
                      <a:endParaRPr lang="ru-RU" dirty="0">
                        <a:noFill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70">
                <a:tc>
                  <a:txBody>
                    <a:bodyPr/>
                    <a:lstStyle/>
                    <a:p>
                      <a:endParaRPr lang="ru-RU" dirty="0">
                        <a:noFill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70">
                <a:tc>
                  <a:txBody>
                    <a:bodyPr/>
                    <a:lstStyle/>
                    <a:p>
                      <a:endParaRPr lang="ru-RU" dirty="0">
                        <a:noFill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70">
                <a:tc>
                  <a:txBody>
                    <a:bodyPr/>
                    <a:lstStyle/>
                    <a:p>
                      <a:endParaRPr lang="ru-RU" dirty="0">
                        <a:noFill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70">
                <a:tc>
                  <a:txBody>
                    <a:bodyPr/>
                    <a:lstStyle/>
                    <a:p>
                      <a:endParaRPr lang="ru-RU" dirty="0">
                        <a:noFill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70">
                <a:tc>
                  <a:txBody>
                    <a:bodyPr/>
                    <a:lstStyle/>
                    <a:p>
                      <a:endParaRPr lang="ru-RU" dirty="0">
                        <a:noFill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70">
                <a:tc>
                  <a:txBody>
                    <a:bodyPr/>
                    <a:lstStyle/>
                    <a:p>
                      <a:endParaRPr lang="ru-RU" dirty="0">
                        <a:noFill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70">
                <a:tc>
                  <a:txBody>
                    <a:bodyPr/>
                    <a:lstStyle/>
                    <a:p>
                      <a:endParaRPr lang="ru-RU" dirty="0">
                        <a:noFill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70">
                <a:tc>
                  <a:txBody>
                    <a:bodyPr/>
                    <a:lstStyle/>
                    <a:p>
                      <a:endParaRPr lang="ru-RU" dirty="0">
                        <a:noFill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70">
                <a:tc>
                  <a:txBody>
                    <a:bodyPr/>
                    <a:lstStyle/>
                    <a:p>
                      <a:endParaRPr lang="ru-RU" dirty="0">
                        <a:noFill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70">
                <a:tc>
                  <a:txBody>
                    <a:bodyPr/>
                    <a:lstStyle/>
                    <a:p>
                      <a:endParaRPr lang="ru-RU" dirty="0">
                        <a:noFill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70">
                <a:tc>
                  <a:txBody>
                    <a:bodyPr/>
                    <a:lstStyle/>
                    <a:p>
                      <a:endParaRPr lang="ru-RU" dirty="0">
                        <a:noFill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70">
                <a:tc>
                  <a:txBody>
                    <a:bodyPr/>
                    <a:lstStyle/>
                    <a:p>
                      <a:endParaRPr lang="ru-RU" dirty="0">
                        <a:noFill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70">
                <a:tc>
                  <a:txBody>
                    <a:bodyPr/>
                    <a:lstStyle/>
                    <a:p>
                      <a:endParaRPr lang="ru-RU" dirty="0">
                        <a:noFill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6211">
                <a:tc>
                  <a:txBody>
                    <a:bodyPr/>
                    <a:lstStyle/>
                    <a:p>
                      <a:endParaRPr lang="ru-RU" dirty="0">
                        <a:noFill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741D7-D21F-437F-86FF-A80EC6E09F1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4339" name="Picture 5" descr="C:\Users\Asus\Desktop\avmmkdg4q2j0-moidody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4" y="1628800"/>
            <a:ext cx="2747185" cy="328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88640"/>
            <a:ext cx="3008313" cy="720080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971600" y="1268760"/>
            <a:ext cx="7056784" cy="4608512"/>
          </a:xfrm>
        </p:spPr>
        <p:txBody>
          <a:bodyPr/>
          <a:lstStyle/>
          <a:p>
            <a:pPr algn="just"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Мойдодыра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…………………………………………………5</a:t>
            </a:r>
          </a:p>
          <a:p>
            <a:pPr algn="just"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№1 (уход за зубами)……………………………………….7</a:t>
            </a:r>
          </a:p>
          <a:p>
            <a:pPr algn="just"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№2 (гигиена)……………………………………………….8</a:t>
            </a:r>
          </a:p>
          <a:p>
            <a:pPr algn="just"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№3 (алгоритм умывания)………………………………….9</a:t>
            </a:r>
          </a:p>
          <a:p>
            <a:pPr algn="just"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№4 (уход за волосами)…………………………………...10</a:t>
            </a:r>
          </a:p>
          <a:p>
            <a:pPr algn="just"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№5 (уход за ногтями)…………………………………….11</a:t>
            </a:r>
          </a:p>
          <a:p>
            <a:pPr algn="just"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№6 (пользование носовым платком)……………………12</a:t>
            </a:r>
          </a:p>
          <a:p>
            <a:pPr algn="just"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№7 (зарядка и проветривание)…………………………..13</a:t>
            </a:r>
          </a:p>
          <a:p>
            <a:pPr algn="just"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источников………………………….......15</a:t>
            </a:r>
          </a:p>
          <a:p>
            <a:pPr algn="just"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Отзывы……………………………………………………………...16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A5DED-277F-4A14-8C13-6F1262F852C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2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07950" y="404813"/>
            <a:ext cx="5688013" cy="28797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Умывальников Начальник </a:t>
            </a:r>
            <a:b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И мочалок Командир, …..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476375" y="620713"/>
            <a:ext cx="3240088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ru-RU" sz="3200" b="1" i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Угадай КТО?</a:t>
            </a:r>
          </a:p>
        </p:txBody>
      </p:sp>
      <p:pic>
        <p:nvPicPr>
          <p:cNvPr id="3076" name="Picture 5" descr="C:\Users\Asus\Desktop\avmmkdg4q2j0-moidody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00213"/>
            <a:ext cx="3671888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741D7-D21F-437F-86FF-A80EC6E09F1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700338" y="236538"/>
            <a:ext cx="424815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ru-RU" sz="3200" kern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Вспомним сказку,</a:t>
            </a:r>
            <a:br>
              <a:rPr lang="ru-RU" sz="3200" kern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3200" kern="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Мойдодыр</a:t>
            </a:r>
            <a:r>
              <a:rPr lang="ru-RU" sz="3200" kern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какой?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12725" y="915988"/>
            <a:ext cx="22320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ru-RU" sz="3200" b="1" kern="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Строгий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6402388" y="5013325"/>
            <a:ext cx="973137" cy="504825"/>
          </a:xfrm>
          <a:prstGeom prst="straightConnector1">
            <a:avLst/>
          </a:prstGeom>
          <a:ln w="889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6432550" y="2679700"/>
            <a:ext cx="841375" cy="503238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5795963" y="1490663"/>
            <a:ext cx="403225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ru-RU" sz="3200" b="1" kern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Чистолюбивый</a:t>
            </a:r>
            <a:endParaRPr lang="ru-RU" sz="3200" b="1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23813" y="3236913"/>
            <a:ext cx="24479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ru-RU" sz="3200" b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Опрятный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247775" y="1989138"/>
            <a:ext cx="936625" cy="433387"/>
          </a:xfrm>
          <a:prstGeom prst="straightConnector1">
            <a:avLst/>
          </a:prstGeom>
          <a:ln w="889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6786563" y="5148263"/>
            <a:ext cx="2447925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ru-RU" sz="32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Добрый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042988" y="4508500"/>
            <a:ext cx="1081087" cy="146050"/>
          </a:xfrm>
          <a:prstGeom prst="straightConnector1">
            <a:avLst/>
          </a:prstGeom>
          <a:ln w="889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7" name="Picture 5" descr="C:\Users\Asus\Desktop\avmmkdg4q2j0-moidody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1989138"/>
            <a:ext cx="367347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741D7-D21F-437F-86FF-A80EC6E09F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92125" y="188913"/>
            <a:ext cx="5972175" cy="936625"/>
          </a:xfrm>
        </p:spPr>
        <p:txBody>
          <a:bodyPr/>
          <a:lstStyle/>
          <a:p>
            <a:pPr algn="ctr" eaLnBrk="1" hangingPunct="1"/>
            <a:r>
              <a:rPr lang="ru-RU" altLang="ru-RU" sz="2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Мойдодыра:</a:t>
            </a:r>
            <a:r>
              <a:rPr lang="ru-RU" altLang="ru-RU" sz="2800" smtClean="0"/>
              <a:t/>
            </a:r>
            <a:br>
              <a:rPr lang="ru-RU" altLang="ru-RU" sz="2800" smtClean="0"/>
            </a:br>
            <a:r>
              <a:rPr lang="ru-RU" altLang="ru-RU" sz="1800" smtClean="0"/>
              <a:t/>
            </a:r>
            <a:br>
              <a:rPr lang="ru-RU" altLang="ru-RU" sz="1800" smtClean="0"/>
            </a:br>
            <a:endParaRPr lang="ru-RU" altLang="ru-RU" sz="180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92125" y="549275"/>
            <a:ext cx="42957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ru-RU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</a:t>
            </a:r>
            <a:r>
              <a:rPr lang="ru-RU" sz="2400" kern="0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Утром и вечером умывайся, чисти зубы.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ru-RU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</a:t>
            </a:r>
            <a:r>
              <a:rPr lang="ru-RU" sz="2400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Постоянно следи за чистотой лица, ушей, шеи.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ru-RU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</a:t>
            </a:r>
            <a:r>
              <a:rPr lang="ru-RU" sz="2400" kern="0" dirty="0">
                <a:solidFill>
                  <a:srgbClr val="FFC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Всегда перед едой мой руки.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ru-RU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4.</a:t>
            </a:r>
            <a:r>
              <a:rPr lang="ru-RU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Следи за своими волосами. Растрепанные волосы - признак неряшливости.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ru-RU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5.</a:t>
            </a:r>
            <a:r>
              <a:rPr lang="ru-RU" sz="2400" kern="0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Содержи в порядке ногти.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ru-RU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6.</a:t>
            </a:r>
            <a:r>
              <a:rPr lang="ru-RU" sz="2400" kern="0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Всегда пользуйся носовым платком.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ru-RU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7.</a:t>
            </a:r>
            <a:r>
              <a:rPr lang="ru-RU" sz="2400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Утром делай зарядку, проветривай комнату в течении дня.</a:t>
            </a:r>
          </a:p>
        </p:txBody>
      </p:sp>
      <p:pic>
        <p:nvPicPr>
          <p:cNvPr id="5124" name="Picture 5" descr="C:\Users\Asus\Desktop\avmmkdg4q2j0-moidody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628775"/>
            <a:ext cx="352901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741D7-D21F-437F-86FF-A80EC6E09F1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371975" y="1292225"/>
            <a:ext cx="1512888" cy="79692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Утром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695950" y="5584825"/>
            <a:ext cx="2159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ru-RU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Вечером</a:t>
            </a:r>
          </a:p>
        </p:txBody>
      </p:sp>
      <p:pic>
        <p:nvPicPr>
          <p:cNvPr id="6148" name="Picture 4" descr="http://gll-getalife.com/wp-content/uploads/2013/02/tooth-brushing-itself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2530475"/>
            <a:ext cx="38671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8" descr="http://www.topglobus.ru/skin/smile/s4591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070350"/>
            <a:ext cx="295275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Прямоугольник 8"/>
          <p:cNvSpPr>
            <a:spLocks noChangeArrowheads="1"/>
          </p:cNvSpPr>
          <p:nvPr/>
        </p:nvSpPr>
        <p:spPr bwMode="auto">
          <a:xfrm>
            <a:off x="3840163" y="3003550"/>
            <a:ext cx="273526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Худая девчонка –</a:t>
            </a:r>
            <a:br>
              <a:rPr lang="ru-RU" altLang="ru-RU" sz="1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Жесткая челка,</a:t>
            </a:r>
            <a:br>
              <a:rPr lang="ru-RU" altLang="ru-RU" sz="1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утрам да вечерам</a:t>
            </a:r>
            <a:br>
              <a:rPr lang="ru-RU" altLang="ru-RU" sz="1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Чистоту приносит нам.</a:t>
            </a:r>
            <a:br>
              <a:rPr lang="ru-RU" altLang="ru-RU" sz="1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(Зубная щетка)</a:t>
            </a:r>
          </a:p>
        </p:txBody>
      </p:sp>
      <p:sp>
        <p:nvSpPr>
          <p:cNvPr id="6151" name="Прямоугольник 9"/>
          <p:cNvSpPr>
            <a:spLocks noChangeArrowheads="1"/>
          </p:cNvSpPr>
          <p:nvPr/>
        </p:nvSpPr>
        <p:spPr bwMode="auto">
          <a:xfrm>
            <a:off x="296863" y="4989513"/>
            <a:ext cx="22145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Белая река</a:t>
            </a:r>
            <a:br>
              <a:rPr lang="ru-RU" altLang="ru-RU" sz="1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пещеру затекла,</a:t>
            </a:r>
            <a:br>
              <a:rPr lang="ru-RU" altLang="ru-RU" sz="1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Чистит добела.</a:t>
            </a:r>
            <a:br>
              <a:rPr lang="ru-RU" altLang="ru-RU" sz="1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(Зубная паста)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50825" y="1374775"/>
            <a:ext cx="115252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ru-RU" sz="9600" b="1" i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008063" y="1258888"/>
            <a:ext cx="3689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ru-RU" sz="3200" u="sng" kern="0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Чистить зубы!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538288" y="115888"/>
            <a:ext cx="6316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i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нужно делать, чтобы не быть грязнулей?</a:t>
            </a:r>
          </a:p>
        </p:txBody>
      </p:sp>
      <p:pic>
        <p:nvPicPr>
          <p:cNvPr id="6155" name="Picture 6" descr="C:\Users\Asus\Desktop\kisspng-dentistry-oral-hygiene-toothbrush-clip-art-teeth-5ab5774736f1b4.413188621521841991225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3284538"/>
            <a:ext cx="2268537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9" descr="C:\Users\Asus\Desktop\img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1041400"/>
            <a:ext cx="2725738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741D7-D21F-437F-86FF-A80EC6E09F1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741D7-D21F-437F-86FF-A80EC6E09F1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title"/>
          </p:nvPr>
        </p:nvSpPr>
        <p:spPr>
          <a:xfrm>
            <a:off x="3779838" y="333375"/>
            <a:ext cx="4895850" cy="1076325"/>
          </a:xfrm>
        </p:spPr>
        <p:txBody>
          <a:bodyPr>
            <a:spAutoFit/>
          </a:bodyPr>
          <a:lstStyle/>
          <a:p>
            <a:pPr algn="ctr" eaLnBrk="1" hangingPunct="1"/>
            <a:r>
              <a:rPr lang="ru-RU" altLang="ru-RU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Умываться, мыть уши и шею!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916238" y="188913"/>
            <a:ext cx="1150937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ru-RU" sz="9600" b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</a:p>
        </p:txBody>
      </p:sp>
      <p:pic>
        <p:nvPicPr>
          <p:cNvPr id="7172" name="Picture 2" descr="http://www.qqwen.com/uploads/allimg/200708/20070812010934304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2708275"/>
            <a:ext cx="4583112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C:\Users\Asus\Desktop\animales-102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16025"/>
            <a:ext cx="4105275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Прямоугольник 7"/>
          <p:cNvSpPr>
            <a:spLocks noChangeArrowheads="1"/>
          </p:cNvSpPr>
          <p:nvPr/>
        </p:nvSpPr>
        <p:spPr bwMode="auto">
          <a:xfrm>
            <a:off x="682625" y="5195888"/>
            <a:ext cx="2592388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Ускользает, как живое,</a:t>
            </a:r>
            <a:br>
              <a:rPr lang="ru-RU" alt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не выпущу его я.</a:t>
            </a:r>
            <a:br>
              <a:rPr lang="ru-RU" alt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Белой пеной пенится,</a:t>
            </a:r>
            <a:br>
              <a:rPr lang="ru-RU" alt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Руки мыть не ленится!</a:t>
            </a:r>
            <a:br>
              <a:rPr lang="ru-RU" alt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(Мыло)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741D7-D21F-437F-86FF-A80EC6E09F1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66725" y="188913"/>
            <a:ext cx="115252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ru-RU" sz="9600" b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</a:p>
        </p:txBody>
      </p:sp>
      <p:sp>
        <p:nvSpPr>
          <p:cNvPr id="8195" name="Заголовок 3"/>
          <p:cNvSpPr>
            <a:spLocks noGrp="1"/>
          </p:cNvSpPr>
          <p:nvPr>
            <p:ph type="title"/>
          </p:nvPr>
        </p:nvSpPr>
        <p:spPr>
          <a:xfrm>
            <a:off x="1260475" y="142875"/>
            <a:ext cx="7308850" cy="2062163"/>
          </a:xfrm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u="sng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Всегда мой руки перед едой, после игр,прогулки, после посещения туалета и после игры с животными.</a:t>
            </a:r>
            <a:r>
              <a:rPr lang="ru-RU" altLang="ru-RU" b="1" u="sng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b="1" u="sng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b="1" u="sng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5" descr="C:\Users\Asus\Desktop\45kh28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773238"/>
            <a:ext cx="8890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741D7-D21F-437F-86FF-A80EC6E09F1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heme/theme1.xml><?xml version="1.0" encoding="utf-8"?>
<a:theme xmlns:a="http://schemas.openxmlformats.org/drawingml/2006/main" name="Уроки Мойдодыра С.И. Арсланова">
  <a:themeElements>
    <a:clrScheme name="Default Design 1">
      <a:dk1>
        <a:srgbClr val="000000"/>
      </a:dk1>
      <a:lt1>
        <a:srgbClr val="9CDFFF"/>
      </a:lt1>
      <a:dk2>
        <a:srgbClr val="000000"/>
      </a:dk2>
      <a:lt2>
        <a:srgbClr val="808080"/>
      </a:lt2>
      <a:accent1>
        <a:srgbClr val="C2EBFF"/>
      </a:accent1>
      <a:accent2>
        <a:srgbClr val="05A9FF"/>
      </a:accent2>
      <a:accent3>
        <a:srgbClr val="CBECFF"/>
      </a:accent3>
      <a:accent4>
        <a:srgbClr val="000000"/>
      </a:accent4>
      <a:accent5>
        <a:srgbClr val="DDF3FF"/>
      </a:accent5>
      <a:accent6>
        <a:srgbClr val="0499E7"/>
      </a:accent6>
      <a:hlink>
        <a:srgbClr val="004D75"/>
      </a:hlink>
      <a:folHlink>
        <a:srgbClr val="0A4561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9CDFFF"/>
        </a:lt1>
        <a:dk2>
          <a:srgbClr val="000000"/>
        </a:dk2>
        <a:lt2>
          <a:srgbClr val="808080"/>
        </a:lt2>
        <a:accent1>
          <a:srgbClr val="C2EBFF"/>
        </a:accent1>
        <a:accent2>
          <a:srgbClr val="05A9FF"/>
        </a:accent2>
        <a:accent3>
          <a:srgbClr val="CBECFF"/>
        </a:accent3>
        <a:accent4>
          <a:srgbClr val="000000"/>
        </a:accent4>
        <a:accent5>
          <a:srgbClr val="DDF3FF"/>
        </a:accent5>
        <a:accent6>
          <a:srgbClr val="0499E7"/>
        </a:accent6>
        <a:hlink>
          <a:srgbClr val="004D75"/>
        </a:hlink>
        <a:folHlink>
          <a:srgbClr val="0A45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9CDFFF"/>
        </a:lt1>
        <a:dk2>
          <a:srgbClr val="000000"/>
        </a:dk2>
        <a:lt2>
          <a:srgbClr val="808080"/>
        </a:lt2>
        <a:accent1>
          <a:srgbClr val="05FF0B"/>
        </a:accent1>
        <a:accent2>
          <a:srgbClr val="055DFF"/>
        </a:accent2>
        <a:accent3>
          <a:srgbClr val="CBECFF"/>
        </a:accent3>
        <a:accent4>
          <a:srgbClr val="000000"/>
        </a:accent4>
        <a:accent5>
          <a:srgbClr val="AAFFAA"/>
        </a:accent5>
        <a:accent6>
          <a:srgbClr val="0453E7"/>
        </a:accent6>
        <a:hlink>
          <a:srgbClr val="007506"/>
        </a:hlink>
        <a:folHlink>
          <a:srgbClr val="0050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9CDFFF"/>
        </a:lt1>
        <a:dk2>
          <a:srgbClr val="000000"/>
        </a:dk2>
        <a:lt2>
          <a:srgbClr val="808080"/>
        </a:lt2>
        <a:accent1>
          <a:srgbClr val="FF9E05"/>
        </a:accent1>
        <a:accent2>
          <a:srgbClr val="FF1205"/>
        </a:accent2>
        <a:accent3>
          <a:srgbClr val="CBECFF"/>
        </a:accent3>
        <a:accent4>
          <a:srgbClr val="000000"/>
        </a:accent4>
        <a:accent5>
          <a:srgbClr val="FFCCAA"/>
        </a:accent5>
        <a:accent6>
          <a:srgbClr val="E70F04"/>
        </a:accent6>
        <a:hlink>
          <a:srgbClr val="005375"/>
        </a:hlink>
        <a:folHlink>
          <a:srgbClr val="750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9CDFFF"/>
        </a:lt1>
        <a:dk2>
          <a:srgbClr val="000000"/>
        </a:dk2>
        <a:lt2>
          <a:srgbClr val="808080"/>
        </a:lt2>
        <a:accent1>
          <a:srgbClr val="FAFF05"/>
        </a:accent1>
        <a:accent2>
          <a:srgbClr val="FF6B05"/>
        </a:accent2>
        <a:accent3>
          <a:srgbClr val="CBECFF"/>
        </a:accent3>
        <a:accent4>
          <a:srgbClr val="000000"/>
        </a:accent4>
        <a:accent5>
          <a:srgbClr val="FCFFAA"/>
        </a:accent5>
        <a:accent6>
          <a:srgbClr val="E76004"/>
        </a:accent6>
        <a:hlink>
          <a:srgbClr val="490075"/>
        </a:hlink>
        <a:folHlink>
          <a:srgbClr val="004F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2EBFF"/>
        </a:accent1>
        <a:accent2>
          <a:srgbClr val="05A9FF"/>
        </a:accent2>
        <a:accent3>
          <a:srgbClr val="FFFFFF"/>
        </a:accent3>
        <a:accent4>
          <a:srgbClr val="000000"/>
        </a:accent4>
        <a:accent5>
          <a:srgbClr val="DDF3FF"/>
        </a:accent5>
        <a:accent6>
          <a:srgbClr val="0499E7"/>
        </a:accent6>
        <a:hlink>
          <a:srgbClr val="004D75"/>
        </a:hlink>
        <a:folHlink>
          <a:srgbClr val="0A45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5FF0B"/>
        </a:accent1>
        <a:accent2>
          <a:srgbClr val="055DFF"/>
        </a:accent2>
        <a:accent3>
          <a:srgbClr val="FFFFFF"/>
        </a:accent3>
        <a:accent4>
          <a:srgbClr val="000000"/>
        </a:accent4>
        <a:accent5>
          <a:srgbClr val="AAFFAA"/>
        </a:accent5>
        <a:accent6>
          <a:srgbClr val="0453E7"/>
        </a:accent6>
        <a:hlink>
          <a:srgbClr val="007506"/>
        </a:hlink>
        <a:folHlink>
          <a:srgbClr val="0050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E05"/>
        </a:accent1>
        <a:accent2>
          <a:srgbClr val="FF1205"/>
        </a:accent2>
        <a:accent3>
          <a:srgbClr val="FFFFFF"/>
        </a:accent3>
        <a:accent4>
          <a:srgbClr val="000000"/>
        </a:accent4>
        <a:accent5>
          <a:srgbClr val="FFCCAA"/>
        </a:accent5>
        <a:accent6>
          <a:srgbClr val="E70F04"/>
        </a:accent6>
        <a:hlink>
          <a:srgbClr val="005375"/>
        </a:hlink>
        <a:folHlink>
          <a:srgbClr val="750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AFF05"/>
        </a:accent1>
        <a:accent2>
          <a:srgbClr val="FF6B05"/>
        </a:accent2>
        <a:accent3>
          <a:srgbClr val="FFFFFF"/>
        </a:accent3>
        <a:accent4>
          <a:srgbClr val="000000"/>
        </a:accent4>
        <a:accent5>
          <a:srgbClr val="FCFFAA"/>
        </a:accent5>
        <a:accent6>
          <a:srgbClr val="E76004"/>
        </a:accent6>
        <a:hlink>
          <a:srgbClr val="490075"/>
        </a:hlink>
        <a:folHlink>
          <a:srgbClr val="004F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Уроки Мойдодыра С.И. Арсланова</Template>
  <TotalTime>187</TotalTime>
  <Words>624</Words>
  <Application>Microsoft Office PowerPoint</Application>
  <PresentationFormat>Экран (4:3)</PresentationFormat>
  <Paragraphs>96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Уроки Мойдодыра С.И. Арсланова</vt:lpstr>
      <vt:lpstr>«Уроки Мойдодыра!» информационно-познавательный журнал  (для детей и родителей) </vt:lpstr>
      <vt:lpstr>Содержание</vt:lpstr>
      <vt:lpstr>Умывальников Начальник  И мочалок Командир, …..</vt:lpstr>
      <vt:lpstr>Презентация PowerPoint</vt:lpstr>
      <vt:lpstr>Правила Мойдодыра:  </vt:lpstr>
      <vt:lpstr>Утром</vt:lpstr>
      <vt:lpstr>Презентация PowerPoint</vt:lpstr>
      <vt:lpstr>Умываться, мыть уши и шею!</vt:lpstr>
      <vt:lpstr>Всегда мой руки перед едой, после игр,прогулки, после посещения туалета и после игры с животными.  </vt:lpstr>
      <vt:lpstr>Содержи в порядке волосы.  Они должны быть аккуратно  подстрижены или заплетены в косу. </vt:lpstr>
      <vt:lpstr>«Пальчик-пальчик, где ты был Милый мальчик где бродил Покажи-ка ноготок Подстрижем его цок-цок Стриг да стриг цок да цок Аккуратный ноготок.» (потешка) </vt:lpstr>
      <vt:lpstr>Пользуйся носовым платком,  следи, чтобы нос был всегда чистым. </vt:lpstr>
      <vt:lpstr>В здоровом теле - здоровый дух!</vt:lpstr>
      <vt:lpstr>Соблюдая простые правила вы будете здоровыми, бодрыми и веселыми!</vt:lpstr>
      <vt:lpstr>Список использованных источников</vt:lpstr>
      <vt:lpstr>Отзывы: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«Уроки Мойдодыра!»</dc:title>
  <dc:creator>Asus</dc:creator>
  <cp:lastModifiedBy>Asus</cp:lastModifiedBy>
  <cp:revision>16</cp:revision>
  <dcterms:created xsi:type="dcterms:W3CDTF">2018-10-23T20:25:57Z</dcterms:created>
  <dcterms:modified xsi:type="dcterms:W3CDTF">2018-11-02T14:23:57Z</dcterms:modified>
</cp:coreProperties>
</file>