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78" r:id="rId13"/>
    <p:sldId id="280" r:id="rId14"/>
    <p:sldId id="281" r:id="rId15"/>
    <p:sldId id="282" r:id="rId16"/>
    <p:sldId id="266" r:id="rId17"/>
    <p:sldId id="267" r:id="rId18"/>
    <p:sldId id="283" r:id="rId19"/>
    <p:sldId id="284" r:id="rId20"/>
    <p:sldId id="285" r:id="rId21"/>
    <p:sldId id="268" r:id="rId22"/>
    <p:sldId id="270" r:id="rId23"/>
    <p:sldId id="286" r:id="rId24"/>
    <p:sldId id="271" r:id="rId25"/>
    <p:sldId id="274" r:id="rId26"/>
    <p:sldId id="287" r:id="rId27"/>
    <p:sldId id="275" r:id="rId28"/>
    <p:sldId id="288" r:id="rId29"/>
    <p:sldId id="276" r:id="rId30"/>
    <p:sldId id="289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FF33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0" autoAdjust="0"/>
    <p:restoredTop sz="94660"/>
  </p:normalViewPr>
  <p:slideViewPr>
    <p:cSldViewPr>
      <p:cViewPr varScale="1">
        <p:scale>
          <a:sx n="63" d="100"/>
          <a:sy n="63" d="100"/>
        </p:scale>
        <p:origin x="-154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E5D7-A8B8-4144-B49E-4C382BA6922F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9DC8-FA8D-4947-9322-B2F96F5AE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овощи\_9002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343" y="0"/>
            <a:ext cx="92926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9" y="3000372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Проект для детей </a:t>
            </a:r>
          </a:p>
          <a:p>
            <a:r>
              <a:rPr lang="ru-RU" sz="4000" b="1" i="1" dirty="0" smtClean="0">
                <a:solidFill>
                  <a:srgbClr val="00B050"/>
                </a:solidFill>
              </a:rPr>
              <a:t>   старшей группы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овощи\текст-образца-рамки-9731881.jpg"/>
          <p:cNvPicPr>
            <a:picLocks noChangeAspect="1" noChangeArrowheads="1"/>
          </p:cNvPicPr>
          <p:nvPr/>
        </p:nvPicPr>
        <p:blipFill>
          <a:blip r:embed="rId2"/>
          <a:srcRect l="3125" b="20846"/>
          <a:stretch>
            <a:fillRect/>
          </a:stretch>
        </p:blipFill>
        <p:spPr bwMode="auto">
          <a:xfrm>
            <a:off x="0" y="0"/>
            <a:ext cx="9144000" cy="6816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714356"/>
            <a:ext cx="692948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3300"/>
                </a:solidFill>
              </a:rPr>
              <a:t>2 этап: Основной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Познавательное развитие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Беседа «Во саду ли в огороде» , «Здоровый образ жизни»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НОД  «Витамины в нашей жизни», «Посылка из Америки»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Познавательно-исследовательская деятельность </a:t>
            </a:r>
            <a:r>
              <a:rPr lang="ru-RU" sz="2000" b="1" i="1" dirty="0" smtClean="0">
                <a:solidFill>
                  <a:srgbClr val="FF3300"/>
                </a:solidFill>
              </a:rPr>
              <a:t>«Пищевые красители», «Почему тонет апельсин»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«Овощи и фрукты на нашем столе» (обобщающая беседа)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Игровая ситуация </a:t>
            </a:r>
            <a:r>
              <a:rPr lang="ru-RU" sz="2000" b="1" i="1" dirty="0" smtClean="0">
                <a:solidFill>
                  <a:srgbClr val="FF3300"/>
                </a:solidFill>
              </a:rPr>
              <a:t>«Хозяйка однажды с базара пришла…»,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«Что для чего?» (помогаем маме готовить)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Социально-коммуникативное развитие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Общение «Правила питания и культура поведения за столом»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Дидактические игры</a:t>
            </a:r>
            <a:r>
              <a:rPr lang="ru-RU" sz="2000" b="1" i="1" dirty="0" smtClean="0">
                <a:solidFill>
                  <a:srgbClr val="FF3300"/>
                </a:solidFill>
              </a:rPr>
              <a:t>: «Загадки с грядки», «Четвертый лишний», лото «Парочки», «Найди по описанию», «Узнай по вкусу»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Сюжетно-роевые игры</a:t>
            </a:r>
            <a:r>
              <a:rPr lang="ru-RU" sz="2000" b="1" i="1" dirty="0" smtClean="0">
                <a:solidFill>
                  <a:srgbClr val="FF3300"/>
                </a:solidFill>
              </a:rPr>
              <a:t>: «Магазин», «Семья», «Кафе», «День рождения»</a:t>
            </a:r>
          </a:p>
          <a:p>
            <a:pPr algn="just"/>
            <a:endParaRPr lang="ru-RU" sz="2000" b="1" i="1" dirty="0" smtClean="0">
              <a:solidFill>
                <a:srgbClr val="FF3300"/>
              </a:solidFill>
            </a:endParaRPr>
          </a:p>
          <a:p>
            <a:pPr algn="just"/>
            <a:endParaRPr lang="ru-RU" sz="2000" b="1" i="1" dirty="0" smtClean="0">
              <a:solidFill>
                <a:srgbClr val="FF3300"/>
              </a:solidFill>
            </a:endParaRPr>
          </a:p>
          <a:p>
            <a:pPr algn="just"/>
            <a:endParaRPr lang="ru-RU" sz="2000" b="1" i="1" dirty="0" smtClean="0">
              <a:solidFill>
                <a:srgbClr val="FF3300"/>
              </a:solidFill>
            </a:endParaRPr>
          </a:p>
          <a:p>
            <a:pPr algn="just"/>
            <a:endParaRPr lang="ru-RU" sz="2800" b="1" i="1" dirty="0" smtClean="0">
              <a:solidFill>
                <a:srgbClr val="FF3300"/>
              </a:solidFill>
            </a:endParaRPr>
          </a:p>
          <a:p>
            <a:pPr algn="ctr"/>
            <a:endParaRPr lang="ru-RU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овощи\проект овощи фрукты\DSC04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14874" y="4857760"/>
            <a:ext cx="3230120" cy="24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овощи\проект овощи фрукты\DSC043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овощи\проект овощи фрукты\DSC043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005" y="3269248"/>
            <a:ext cx="4973995" cy="35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16" y="0"/>
            <a:ext cx="58578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Нод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«витамины в нашей жизни»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овощи\проект овощи фрукты\DSC04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29782" y="-20502730"/>
            <a:ext cx="6580248" cy="5715040"/>
          </a:xfrm>
          <a:prstGeom prst="rect">
            <a:avLst/>
          </a:prstGeom>
          <a:noFill/>
        </p:spPr>
      </p:pic>
      <p:pic>
        <p:nvPicPr>
          <p:cNvPr id="2051" name="Picture 3" descr="C:\Users\User\Downloads\овощи\проект овощи фрукты\DSC04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7072"/>
            <a:ext cx="4445825" cy="3540928"/>
          </a:xfrm>
          <a:prstGeom prst="rect">
            <a:avLst/>
          </a:prstGeom>
          <a:noFill/>
        </p:spPr>
      </p:pic>
      <p:pic>
        <p:nvPicPr>
          <p:cNvPr id="2052" name="Picture 4" descr="C:\Users\User\Downloads\овощи\проект овощи фрукты\DSC04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40" y="0"/>
            <a:ext cx="5000660" cy="4276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фото группа\пищ красители\DSC04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36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группа\пищ красители\DSC043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6"/>
            <a:ext cx="514350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3786190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Научная работа</a:t>
            </a:r>
            <a:r>
              <a:rPr lang="ru-RU" sz="2800" b="1" i="1" dirty="0" smtClean="0">
                <a:solidFill>
                  <a:srgbClr val="002060"/>
                </a:solidFill>
              </a:rPr>
              <a:t>: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«Почему лимон 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тонет </a:t>
            </a:r>
            <a:r>
              <a:rPr lang="ru-RU" sz="2800" b="1" i="1" dirty="0" smtClean="0">
                <a:solidFill>
                  <a:srgbClr val="002060"/>
                </a:solidFill>
              </a:rPr>
              <a:t>без корочки</a:t>
            </a:r>
            <a:r>
              <a:rPr lang="ru-RU" sz="2800" b="1" i="1" dirty="0" smtClean="0">
                <a:solidFill>
                  <a:srgbClr val="002060"/>
                </a:solidFill>
              </a:rPr>
              <a:t>?»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группа\пищ красители\DSC043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3578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группа\пищ красители\DSC043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24265"/>
            <a:ext cx="4929222" cy="40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группа\пищ красители\DSC04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5"/>
            <a:ext cx="478631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ото группа\пищ красители\DSC04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571480"/>
            <a:ext cx="4150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       «Как получить 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пищевые красители»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714884"/>
            <a:ext cx="398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«И где их применить?»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овощи\текст-образца-рамки-9731881.jpg"/>
          <p:cNvPicPr>
            <a:picLocks noChangeAspect="1" noChangeArrowheads="1"/>
          </p:cNvPicPr>
          <p:nvPr/>
        </p:nvPicPr>
        <p:blipFill>
          <a:blip r:embed="rId2"/>
          <a:srcRect r="-112" b="9660"/>
          <a:stretch>
            <a:fillRect/>
          </a:stretch>
        </p:blipFill>
        <p:spPr bwMode="auto">
          <a:xfrm>
            <a:off x="0" y="-1"/>
            <a:ext cx="9572660" cy="69120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214422"/>
            <a:ext cx="6715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Речевое развитие</a:t>
            </a:r>
          </a:p>
          <a:p>
            <a:r>
              <a:rPr lang="ru-RU" sz="2000" b="1" i="1" dirty="0" smtClean="0">
                <a:solidFill>
                  <a:srgbClr val="FF3300"/>
                </a:solidFill>
              </a:rPr>
              <a:t>Составление рассказа об овощах</a:t>
            </a:r>
          </a:p>
          <a:p>
            <a:r>
              <a:rPr lang="ru-RU" sz="2000" b="1" i="1" dirty="0" smtClean="0">
                <a:solidFill>
                  <a:srgbClr val="FF3300"/>
                </a:solidFill>
              </a:rPr>
              <a:t>«Дары природы» (сравнительные рассказы об овощах и фруктах)</a:t>
            </a:r>
          </a:p>
          <a:p>
            <a:r>
              <a:rPr lang="ru-RU" sz="2000" b="1" i="1" dirty="0" smtClean="0">
                <a:solidFill>
                  <a:srgbClr val="FF3300"/>
                </a:solidFill>
              </a:rPr>
              <a:t>«Наши загадки» (составление описательных загадок об овощах и фруктах)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Чтение художественной литературы </a:t>
            </a:r>
          </a:p>
          <a:p>
            <a:r>
              <a:rPr lang="ru-RU" sz="2000" b="1" i="1" dirty="0" smtClean="0">
                <a:solidFill>
                  <a:srgbClr val="FF3300"/>
                </a:solidFill>
              </a:rPr>
              <a:t>Д. Хармс «Очень вкусный пирог», р.н.с. «Мужик и медведь», Н. Носов «Огурцы», «Огородники», В. </a:t>
            </a:r>
            <a:r>
              <a:rPr lang="ru-RU" sz="2000" b="1" i="1" dirty="0" err="1" smtClean="0">
                <a:solidFill>
                  <a:srgbClr val="FF3300"/>
                </a:solidFill>
              </a:rPr>
              <a:t>Сутеев</a:t>
            </a:r>
            <a:r>
              <a:rPr lang="ru-RU" sz="2000" b="1" i="1" dirty="0" smtClean="0">
                <a:solidFill>
                  <a:srgbClr val="FF3300"/>
                </a:solidFill>
              </a:rPr>
              <a:t> «Мешок яблок», В. </a:t>
            </a:r>
            <a:r>
              <a:rPr lang="ru-RU" sz="2000" b="1" i="1" dirty="0" err="1" smtClean="0">
                <a:solidFill>
                  <a:srgbClr val="FF3300"/>
                </a:solidFill>
              </a:rPr>
              <a:t>Коркин</a:t>
            </a:r>
            <a:r>
              <a:rPr lang="ru-RU" sz="2000" b="1" i="1" dirty="0" smtClean="0">
                <a:solidFill>
                  <a:srgbClr val="FF3300"/>
                </a:solidFill>
              </a:rPr>
              <a:t> «Что растет на нашей грядке?»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Художественно-эстетическое развитие </a:t>
            </a:r>
          </a:p>
          <a:p>
            <a:r>
              <a:rPr lang="ru-RU" sz="2000" b="1" i="1" dirty="0" smtClean="0">
                <a:solidFill>
                  <a:srgbClr val="FF3300"/>
                </a:solidFill>
              </a:rPr>
              <a:t>«Яблочный спас», «Помогаем маме делать заготовки»,</a:t>
            </a:r>
          </a:p>
          <a:p>
            <a:r>
              <a:rPr lang="ru-RU" sz="2000" b="1" i="1" dirty="0" smtClean="0">
                <a:solidFill>
                  <a:srgbClr val="FF3300"/>
                </a:solidFill>
              </a:rPr>
              <a:t>«Фруктовый натюрморт», «Овощи-фрукты»  (книжка-раскладка)</a:t>
            </a:r>
            <a:endParaRPr lang="ru-RU" sz="20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овощи\текст-образца-рамки-9731881.jpg"/>
          <p:cNvPicPr>
            <a:picLocks noChangeAspect="1" noChangeArrowheads="1"/>
          </p:cNvPicPr>
          <p:nvPr/>
        </p:nvPicPr>
        <p:blipFill>
          <a:blip r:embed="rId2"/>
          <a:srcRect l="-99" b="932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357299"/>
            <a:ext cx="7429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3300"/>
                </a:solidFill>
              </a:rPr>
              <a:t>3 этап: Заключительный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Презентация детьми своих работ по теме </a:t>
            </a:r>
            <a:r>
              <a:rPr lang="ru-RU" sz="2000" b="1" i="1" dirty="0" smtClean="0">
                <a:solidFill>
                  <a:srgbClr val="FF3300"/>
                </a:solidFill>
              </a:rPr>
              <a:t>«А я люблю…»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Итоговое развлечение  </a:t>
            </a:r>
            <a:r>
              <a:rPr lang="ru-RU" sz="2000" b="1" i="1" dirty="0" smtClean="0">
                <a:solidFill>
                  <a:srgbClr val="FF3300"/>
                </a:solidFill>
              </a:rPr>
              <a:t>«Лекарство для </a:t>
            </a:r>
            <a:r>
              <a:rPr lang="ru-RU" sz="2000" b="1" i="1" dirty="0" err="1" smtClean="0">
                <a:solidFill>
                  <a:srgbClr val="FF3300"/>
                </a:solidFill>
              </a:rPr>
              <a:t>Карлсона</a:t>
            </a:r>
            <a:r>
              <a:rPr lang="ru-RU" sz="2000" b="1" i="1" dirty="0" smtClean="0">
                <a:solidFill>
                  <a:srgbClr val="FF3300"/>
                </a:solidFill>
              </a:rPr>
              <a:t>»</a:t>
            </a: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</a:rPr>
              <a:t>Работа с родителями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Проведение консультации «Здоровое питание – здоровый ребенок»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Организация выступления врача (родитель) «Как устроена наша система пищеварения»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Чтение сказок собственного сочинения «Сказку, детки, слушайте»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Помощь родителей в подготовке приготовления фруктового салата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Игры с родителями «Угадай какого цвета»</a:t>
            </a:r>
          </a:p>
          <a:p>
            <a:pPr algn="just"/>
            <a:r>
              <a:rPr lang="ru-RU" sz="2000" b="1" i="1" dirty="0" smtClean="0">
                <a:solidFill>
                  <a:srgbClr val="FF3300"/>
                </a:solidFill>
              </a:rPr>
              <a:t>Помощь родителей в создании детских презентаций </a:t>
            </a:r>
          </a:p>
          <a:p>
            <a:pPr algn="ctr"/>
            <a:endParaRPr lang="ru-RU" sz="20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проект овощи фрукты\DSC044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14340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wnloads\овощи\проект овощи фрукты\DSC04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овощи\проект овощи фрукты\DSC044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71877"/>
            <a:ext cx="3610357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371475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«Как устроена наша система пищеварения»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3857628"/>
            <a:ext cx="2714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Папа Миши – врач, рассказывает детям о работе желудка и кишечника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ownloads\овощи\проект овощи фрукты\DSC044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User\Downloads\овощи\проект овощи фрукты\DSC04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1"/>
            <a:ext cx="500062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овощи\_9002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7432"/>
            <a:ext cx="9180871" cy="6830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1071546"/>
            <a:ext cx="506670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Тип проекта: познавательно-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исследовательский, творческий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Срок проведения: 3 недели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Участники проекта: дошкольники стар-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ш</a:t>
            </a:r>
            <a:r>
              <a:rPr lang="ru-RU" sz="2000" b="1" i="1" dirty="0" smtClean="0">
                <a:solidFill>
                  <a:srgbClr val="FF0000"/>
                </a:solidFill>
              </a:rPr>
              <a:t>ей группы 20 человек, родители, педагог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Образовательная область: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п</a:t>
            </a:r>
            <a:r>
              <a:rPr lang="ru-RU" sz="2000" b="1" i="1" dirty="0" smtClean="0">
                <a:solidFill>
                  <a:srgbClr val="FF0000"/>
                </a:solidFill>
              </a:rPr>
              <a:t>ознавательное развитие,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исследова</a:t>
            </a:r>
            <a:r>
              <a:rPr lang="ru-RU" sz="2000" b="1" i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2000" b="1" i="1" dirty="0" err="1">
                <a:solidFill>
                  <a:srgbClr val="FF0000"/>
                </a:solidFill>
              </a:rPr>
              <a:t>т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ельская</a:t>
            </a:r>
            <a:r>
              <a:rPr lang="ru-RU" sz="2000" b="1" i="1" dirty="0" smtClean="0">
                <a:solidFill>
                  <a:srgbClr val="FF0000"/>
                </a:solidFill>
              </a:rPr>
              <a:t> деятельность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проект овощи фрукты\DSC044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1514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5" y="557214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Презентация сказки </a:t>
            </a:r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«Приключение мандаринчика»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овощи\500_F_6399821_2QpVzsbrpgd3rKXs65vF8EyeoOteMo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459" y="0"/>
            <a:ext cx="919445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928670"/>
            <a:ext cx="70009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</a:rPr>
              <a:t>Результаты проекта</a:t>
            </a:r>
          </a:p>
          <a:p>
            <a:pPr algn="just"/>
            <a:r>
              <a:rPr lang="ru-RU" sz="2000" b="1" i="1" dirty="0" smtClean="0">
                <a:solidFill>
                  <a:srgbClr val="FF0066"/>
                </a:solidFill>
              </a:rPr>
              <a:t>Дети знают названия многих овощей и фруктов, месте их произрастания, питательной ценности</a:t>
            </a:r>
          </a:p>
          <a:p>
            <a:pPr algn="just"/>
            <a:r>
              <a:rPr lang="ru-RU" sz="2000" b="1" i="1" dirty="0" smtClean="0">
                <a:solidFill>
                  <a:srgbClr val="FF0066"/>
                </a:solidFill>
              </a:rPr>
              <a:t>Умеют сравнивать, классифицировать овощи и фрукты и выбирать полезные продукты для здорового питания</a:t>
            </a:r>
          </a:p>
          <a:p>
            <a:pPr algn="just"/>
            <a:r>
              <a:rPr lang="ru-RU" sz="2000" b="1" i="1" dirty="0" smtClean="0">
                <a:solidFill>
                  <a:srgbClr val="FF0066"/>
                </a:solidFill>
              </a:rPr>
              <a:t>У детей сформированы начальные представления о здоровом образе жизни</a:t>
            </a:r>
          </a:p>
          <a:p>
            <a:pPr algn="just"/>
            <a:r>
              <a:rPr lang="ru-RU" sz="2000" b="1" i="1" dirty="0" smtClean="0">
                <a:solidFill>
                  <a:srgbClr val="FF0066"/>
                </a:solidFill>
              </a:rPr>
              <a:t>С удовольствием работают в коллективе при участии в совместной опытно-экспериментальной деятельности, создании творческих работ, делятся информацией</a:t>
            </a:r>
          </a:p>
          <a:p>
            <a:pPr algn="just"/>
            <a:r>
              <a:rPr lang="ru-RU" sz="2000" b="1" i="1" dirty="0" smtClean="0">
                <a:solidFill>
                  <a:srgbClr val="FF0066"/>
                </a:solidFill>
              </a:rPr>
              <a:t>В результате работы над проектом у детей повысился интерес к своему здоровью посредством организации здорового питания. Установилась взаимосвязь по созданию совместных  с родителями проектов, что повышает качество реализации образовательного процесса ДОУ</a:t>
            </a:r>
          </a:p>
          <a:p>
            <a:pPr algn="just"/>
            <a:endParaRPr lang="ru-RU" sz="2000" b="1" i="1" dirty="0" smtClean="0">
              <a:solidFill>
                <a:srgbClr val="FF0066"/>
              </a:solidFill>
            </a:endParaRPr>
          </a:p>
          <a:p>
            <a:pPr algn="just"/>
            <a:endParaRPr lang="ru-RU" sz="2000" b="1" i="1" dirty="0" smtClean="0">
              <a:solidFill>
                <a:srgbClr val="FF0066"/>
              </a:solidFill>
            </a:endParaRPr>
          </a:p>
          <a:p>
            <a:pPr algn="ctr"/>
            <a:endParaRPr lang="ru-RU" sz="2000" b="1" i="1" dirty="0" smtClean="0">
              <a:solidFill>
                <a:srgbClr val="FF0066"/>
              </a:solidFill>
            </a:endParaRPr>
          </a:p>
          <a:p>
            <a:pPr algn="ctr"/>
            <a:endParaRPr lang="ru-RU" sz="20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DSC046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00420" cy="3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2967335"/>
            <a:ext cx="6357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РППС в группе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E:\DCIM\101MSDCF\DSC04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2980521" cy="223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01MSDCF\DSC046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929066"/>
            <a:ext cx="37862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CIM\101MSDCF\DSC046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929066"/>
            <a:ext cx="340236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проект овощи фрукты\DSC04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487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wnloads\овощи\проект овощи фрукты\DSC045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14686"/>
            <a:ext cx="479106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6314" y="1000108"/>
            <a:ext cx="5278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«Я вам, ребята,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 расскажу: какие овощи люблю…»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овощи\проект овощи фрукты\DSC04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471490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овощи\проект овощи фрукты\DSC045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5133529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3786190"/>
            <a:ext cx="3929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Презентации детей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«А я люблю…»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проект овощи фрукты\DSC044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овощи\проект овощи фрукты\DSC044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0"/>
            <a:ext cx="43576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овощи\проект овощи фрукты\DSC044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3627377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4000504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Итоговое мероприятие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«Лекарство для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Карлсона</a:t>
            </a:r>
            <a:r>
              <a:rPr lang="ru-RU" sz="2800" b="1" i="1" dirty="0" smtClean="0">
                <a:solidFill>
                  <a:srgbClr val="7030A0"/>
                </a:solidFill>
              </a:rPr>
              <a:t>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проект овощи фрукты\DSC044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wnloads\овощи\проект овощи фрукты\DSC044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485369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143380"/>
            <a:ext cx="462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Леченье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Карлсона</a:t>
            </a:r>
            <a:r>
              <a:rPr lang="ru-RU" sz="2400" b="1" i="1" dirty="0" smtClean="0">
                <a:solidFill>
                  <a:srgbClr val="FFFF00"/>
                </a:solidFill>
              </a:rPr>
              <a:t>, ребятки, 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Мы начнем сейчас с зарядки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проект овощи фрукты\DSC044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wnloads\овощи\проект овощи фрукты\DSC044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овощи\проект овощи фрукты\DSC04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4143372" cy="30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2066" y="4000504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Самое вкусное лекарство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проект овощи фрукты\DSC045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wnloads\овощи\проект овощи фрукты\DSC044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3357562"/>
            <a:ext cx="5143504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овощи\проект овощи фрукты\DSC04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724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овощи\depositphotos_64492601-stock-photo-fruit-and-vegetable-borders-o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1214422"/>
            <a:ext cx="64294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Актуальность проекта: 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Здоровье – это первая и важнейшая потребность человека, определяющая способность его к труду и обеспечивающая гармоническое развитие личности. Здоровье – это эликсир жизни. Еще В.Г. Белинский говорил, что «Без здоровья невозможно счастье».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овощи\проект овощи фрукты\DSC045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6412"/>
            <a:ext cx="4097603" cy="5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wnloads\овощи\проект овощи фрукты\DSC04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овощи\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42918"/>
            <a:ext cx="827739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Предмет изучения: </a:t>
            </a:r>
            <a:r>
              <a:rPr lang="ru-RU" sz="3200" b="1" i="1" dirty="0" smtClean="0">
                <a:solidFill>
                  <a:srgbClr val="FF0000"/>
                </a:solidFill>
              </a:rPr>
              <a:t>овощи и фрукты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Проблема:  </a:t>
            </a:r>
            <a:r>
              <a:rPr lang="ru-RU" sz="3200" b="1" i="1" dirty="0" smtClean="0">
                <a:solidFill>
                  <a:srgbClr val="008000"/>
                </a:solidFill>
              </a:rPr>
              <a:t>дети мало знают о витаминах,</a:t>
            </a:r>
          </a:p>
          <a:p>
            <a:r>
              <a:rPr lang="ru-RU" sz="3200" b="1" i="1" dirty="0" smtClean="0">
                <a:solidFill>
                  <a:srgbClr val="008000"/>
                </a:solidFill>
              </a:rPr>
              <a:t>необходимых для здоровья человека, </a:t>
            </a:r>
            <a:r>
              <a:rPr lang="ru-RU" sz="3200" b="1" i="1" dirty="0" err="1" smtClean="0">
                <a:solidFill>
                  <a:srgbClr val="008000"/>
                </a:solidFill>
              </a:rPr>
              <a:t>содер</a:t>
            </a:r>
            <a:r>
              <a:rPr lang="ru-RU" sz="3200" b="1" i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3200" b="1" i="1" dirty="0" err="1" smtClean="0">
                <a:solidFill>
                  <a:srgbClr val="008000"/>
                </a:solidFill>
              </a:rPr>
              <a:t>жащихся</a:t>
            </a:r>
            <a:r>
              <a:rPr lang="ru-RU" sz="3200" b="1" i="1" dirty="0" smtClean="0">
                <a:solidFill>
                  <a:srgbClr val="008000"/>
                </a:solidFill>
              </a:rPr>
              <a:t> в овощах и фруктах, их полезных</a:t>
            </a:r>
          </a:p>
          <a:p>
            <a:r>
              <a:rPr lang="ru-RU" sz="3200" b="1" i="1" dirty="0" smtClean="0">
                <a:solidFill>
                  <a:srgbClr val="008000"/>
                </a:solidFill>
              </a:rPr>
              <a:t>                             свойствах и недостаточно</a:t>
            </a:r>
          </a:p>
          <a:p>
            <a:r>
              <a:rPr lang="ru-RU" sz="3200" b="1" i="1" dirty="0" smtClean="0">
                <a:solidFill>
                  <a:srgbClr val="008000"/>
                </a:solidFill>
              </a:rPr>
              <a:t>                             употребляют в пище </a:t>
            </a:r>
            <a:r>
              <a:rPr lang="ru-RU" sz="3200" b="1" i="1" dirty="0" err="1" smtClean="0">
                <a:solidFill>
                  <a:srgbClr val="008000"/>
                </a:solidFill>
              </a:rPr>
              <a:t>нату</a:t>
            </a:r>
            <a:r>
              <a:rPr lang="ru-RU" sz="3200" b="1" i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3200" b="1" i="1" dirty="0" smtClean="0">
                <a:solidFill>
                  <a:srgbClr val="008000"/>
                </a:solidFill>
              </a:rPr>
              <a:t>                             </a:t>
            </a:r>
            <a:r>
              <a:rPr lang="ru-RU" sz="3200" b="1" i="1" dirty="0" err="1" smtClean="0">
                <a:solidFill>
                  <a:srgbClr val="008000"/>
                </a:solidFill>
              </a:rPr>
              <a:t>ральные</a:t>
            </a:r>
            <a:r>
              <a:rPr lang="ru-RU" sz="3200" b="1" i="1" dirty="0" smtClean="0">
                <a:solidFill>
                  <a:srgbClr val="008000"/>
                </a:solidFill>
              </a:rPr>
              <a:t> овощи и фрукты, </a:t>
            </a:r>
          </a:p>
          <a:p>
            <a:r>
              <a:rPr lang="ru-RU" sz="3200" b="1" i="1" dirty="0" smtClean="0">
                <a:solidFill>
                  <a:srgbClr val="008000"/>
                </a:solidFill>
              </a:rPr>
              <a:t>                             которые необходимы им для</a:t>
            </a:r>
          </a:p>
          <a:p>
            <a:r>
              <a:rPr lang="ru-RU" sz="3200" b="1" i="1" dirty="0" smtClean="0">
                <a:solidFill>
                  <a:srgbClr val="008000"/>
                </a:solidFill>
              </a:rPr>
              <a:t>                             сохранения и укрепления </a:t>
            </a:r>
          </a:p>
          <a:p>
            <a:r>
              <a:rPr lang="ru-RU" sz="3200" b="1" i="1" dirty="0" smtClean="0">
                <a:solidFill>
                  <a:srgbClr val="008000"/>
                </a:solidFill>
              </a:rPr>
              <a:t>                             своего здоровья</a:t>
            </a:r>
          </a:p>
        </p:txBody>
      </p:sp>
      <p:pic>
        <p:nvPicPr>
          <p:cNvPr id="4103" name="Picture 7" descr="C:\Users\User\Downloads\овощи\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3643306" cy="364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овощи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542" y="0"/>
            <a:ext cx="91565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2071678"/>
            <a:ext cx="3723000" cy="311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ознакомление детей с ценностью и пользой фруктов и овощей, значимости этих продуктов в питании растущего организма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User\Downloads\овощи\shablon-daryi-oseni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571480"/>
            <a:ext cx="435771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28860" y="428604"/>
            <a:ext cx="2720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Задачи: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214422"/>
            <a:ext cx="8072494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000108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- Расширять кругозор детей о знакомых продуктах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- Развивать познавательный интерес к исследовательской деятельности, желание познать новое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- Развивать умение работать в коллективе, желание делиться информацией, участвовать в совместной опытно-экспериментальной деятельности 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- Формировать у детей осознанное отношение к здоровому питанию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- Привлечь родителей к участию в проекте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овощи\1426251405_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1643050"/>
            <a:ext cx="471490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Методы: </a:t>
            </a:r>
            <a:r>
              <a:rPr lang="ru-RU" sz="2800" b="1" i="1" dirty="0" smtClean="0">
                <a:solidFill>
                  <a:srgbClr val="002060"/>
                </a:solidFill>
              </a:rPr>
              <a:t>наглядный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643182"/>
            <a:ext cx="464347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словесный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500438"/>
            <a:ext cx="464347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практический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ownloads\овощи\frame-consists-fruit-46668.jpg"/>
          <p:cNvPicPr>
            <a:picLocks noChangeAspect="1" noChangeArrowheads="1"/>
          </p:cNvPicPr>
          <p:nvPr/>
        </p:nvPicPr>
        <p:blipFill>
          <a:blip r:embed="rId2"/>
          <a:srcRect r="980" b="7942"/>
          <a:stretch>
            <a:fillRect/>
          </a:stretch>
        </p:blipFill>
        <p:spPr bwMode="auto">
          <a:xfrm>
            <a:off x="0" y="0"/>
            <a:ext cx="92297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80"/>
                </a:solidFill>
              </a:rPr>
              <a:t>Предполагаемый результат:</a:t>
            </a:r>
          </a:p>
          <a:p>
            <a:pPr algn="just"/>
            <a:r>
              <a:rPr lang="ru-RU" sz="2800" b="1" i="1" dirty="0" smtClean="0">
                <a:solidFill>
                  <a:srgbClr val="800080"/>
                </a:solidFill>
              </a:rPr>
              <a:t>- Понимание детьми значения витаминов для сохранения и укрепления здоровья</a:t>
            </a:r>
          </a:p>
          <a:p>
            <a:pPr algn="just">
              <a:buFontTx/>
              <a:buChar char="-"/>
            </a:pPr>
            <a:r>
              <a:rPr lang="ru-RU" sz="2800" b="1" i="1" dirty="0" smtClean="0">
                <a:solidFill>
                  <a:srgbClr val="800080"/>
                </a:solidFill>
              </a:rPr>
              <a:t>Понимание необходимости правильного питания</a:t>
            </a:r>
          </a:p>
          <a:p>
            <a:pPr algn="just">
              <a:buFontTx/>
              <a:buChar char="-"/>
            </a:pPr>
            <a:r>
              <a:rPr lang="ru-RU" sz="2800" b="1" i="1" dirty="0" smtClean="0">
                <a:solidFill>
                  <a:srgbClr val="800080"/>
                </a:solidFill>
              </a:rPr>
              <a:t>Развитие познавательных и творческих способностей детей</a:t>
            </a:r>
          </a:p>
          <a:p>
            <a:pPr algn="just">
              <a:buFontTx/>
              <a:buChar char="-"/>
            </a:pPr>
            <a:r>
              <a:rPr lang="ru-RU" sz="2800" b="1" i="1" dirty="0" smtClean="0">
                <a:solidFill>
                  <a:srgbClr val="800080"/>
                </a:solidFill>
              </a:rPr>
              <a:t>Формирование умений осуществлять поисково-исследовательскую деятельность</a:t>
            </a:r>
          </a:p>
          <a:p>
            <a:pPr algn="just"/>
            <a:r>
              <a:rPr lang="ru-RU" sz="2800" b="1" i="1" dirty="0" smtClean="0">
                <a:solidFill>
                  <a:srgbClr val="800080"/>
                </a:solidFill>
              </a:rPr>
              <a:t>- Повышение речевой активности, активизация словаря по теме «Витамины»</a:t>
            </a:r>
            <a:endParaRPr lang="ru-RU" sz="2800" b="1" i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овощи\овощи-рамки-6663475.jpg"/>
          <p:cNvPicPr>
            <a:picLocks noChangeAspect="1" noChangeArrowheads="1"/>
          </p:cNvPicPr>
          <p:nvPr/>
        </p:nvPicPr>
        <p:blipFill>
          <a:blip r:embed="rId2"/>
          <a:srcRect b="927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714488"/>
            <a:ext cx="63579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 этап. ПОДГОТОВИТЕЛЬНЫЙ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создание предметно-развивающей среды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Накопление «информационного багажа» по теме проекта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Подбор литературы и иллюстративного материала по выбранной теме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Подбор дидактических и настольно-печатных игр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Создание альбома «Пословицы, поговорки и загадки об овощах и фруктах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Анкетирование родителей «Питание вашего ребенка»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Проведение интервью с детьми «Как надо правильно питаться, чтобы быть здоровыми»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Подготовка презентаций «Чем полезны овощи и фрукты»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823</Words>
  <Application>Microsoft Office PowerPoint</Application>
  <PresentationFormat>Экран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2018-01-19T07:10:40Z</dcterms:created>
  <dcterms:modified xsi:type="dcterms:W3CDTF">2018-04-09T09:51:07Z</dcterms:modified>
</cp:coreProperties>
</file>