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7" r:id="rId2"/>
    <p:sldId id="277" r:id="rId3"/>
    <p:sldId id="278" r:id="rId4"/>
    <p:sldId id="280" r:id="rId5"/>
    <p:sldId id="281" r:id="rId6"/>
    <p:sldId id="282" r:id="rId7"/>
    <p:sldId id="283" r:id="rId8"/>
    <p:sldId id="284" r:id="rId9"/>
    <p:sldId id="286" r:id="rId10"/>
    <p:sldId id="291" r:id="rId11"/>
    <p:sldId id="300" r:id="rId12"/>
    <p:sldId id="292" r:id="rId13"/>
    <p:sldId id="301" r:id="rId14"/>
    <p:sldId id="302" r:id="rId15"/>
    <p:sldId id="299" r:id="rId16"/>
    <p:sldId id="304" r:id="rId17"/>
    <p:sldId id="305" r:id="rId18"/>
    <p:sldId id="309" r:id="rId19"/>
    <p:sldId id="294" r:id="rId20"/>
    <p:sldId id="295" r:id="rId21"/>
    <p:sldId id="296" r:id="rId22"/>
    <p:sldId id="306" r:id="rId23"/>
    <p:sldId id="307" r:id="rId24"/>
    <p:sldId id="308" r:id="rId25"/>
    <p:sldId id="297" r:id="rId26"/>
    <p:sldId id="29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2" autoAdjust="0"/>
    <p:restoredTop sz="94660"/>
  </p:normalViewPr>
  <p:slideViewPr>
    <p:cSldViewPr>
      <p:cViewPr>
        <p:scale>
          <a:sx n="76" d="100"/>
          <a:sy n="76" d="100"/>
        </p:scale>
        <p:origin x="-121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186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1FBFB-D2D5-482C-86CE-5AC85D0A078F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849DF1-1B3A-4195-B761-617A53F2B2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152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7E0E-ECA5-4A30-984C-B2B75B81AA71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0281263-9DF9-43FE-B057-1C7A317D3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7E0E-ECA5-4A30-984C-B2B75B81AA71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81263-9DF9-43FE-B057-1C7A317D3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7E0E-ECA5-4A30-984C-B2B75B81AA71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81263-9DF9-43FE-B057-1C7A317D3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7E0E-ECA5-4A30-984C-B2B75B81AA71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0281263-9DF9-43FE-B057-1C7A317D3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7E0E-ECA5-4A30-984C-B2B75B81AA71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81263-9DF9-43FE-B057-1C7A317D37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7E0E-ECA5-4A30-984C-B2B75B81AA71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81263-9DF9-43FE-B057-1C7A317D3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7E0E-ECA5-4A30-984C-B2B75B81AA71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0281263-9DF9-43FE-B057-1C7A317D37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7E0E-ECA5-4A30-984C-B2B75B81AA71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81263-9DF9-43FE-B057-1C7A317D3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7E0E-ECA5-4A30-984C-B2B75B81AA71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81263-9DF9-43FE-B057-1C7A317D3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7E0E-ECA5-4A30-984C-B2B75B81AA71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81263-9DF9-43FE-B057-1C7A317D3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7E0E-ECA5-4A30-984C-B2B75B81AA71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81263-9DF9-43FE-B057-1C7A317D37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2737E0E-ECA5-4A30-984C-B2B75B81AA71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0281263-9DF9-43FE-B057-1C7A317D37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001-001-Avtor-SHevtsova-S_A_-uchitel-nachalnykh-klassov-MOU-SOSH-49-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00232" y="1571612"/>
            <a:ext cx="3435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cs typeface="Leelawadee" pitchFamily="34" charset="-34"/>
              </a:rPr>
              <a:t>                 Проект </a:t>
            </a:r>
            <a:endParaRPr lang="ru-RU" sz="3200" b="1" dirty="0">
              <a:cs typeface="Leelawadee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3174" y="2428868"/>
            <a:ext cx="49292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    «Любимые сказки </a:t>
            </a:r>
          </a:p>
          <a:p>
            <a:r>
              <a:rPr lang="ru-RU" sz="3200" b="1" dirty="0" smtClean="0"/>
              <a:t>     наших малышей».</a:t>
            </a:r>
            <a:endParaRPr lang="ru-RU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369500" y="3507288"/>
            <a:ext cx="34885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Составила и провела</a:t>
            </a:r>
            <a:r>
              <a:rPr lang="ru-RU" sz="2000" b="1" dirty="0"/>
              <a:t>: Савельева Е.Ю</a:t>
            </a:r>
            <a:r>
              <a:rPr lang="ru-RU" sz="2000" b="1" dirty="0" smtClean="0"/>
              <a:t>.</a:t>
            </a:r>
          </a:p>
          <a:p>
            <a:pPr algn="ctr"/>
            <a:r>
              <a:rPr lang="ru-RU" sz="2000" b="1" dirty="0" smtClean="0"/>
              <a:t>воспитатель первой младшей группы 3ф ГБДОУ д/с № 135</a:t>
            </a:r>
          </a:p>
          <a:p>
            <a:r>
              <a:rPr lang="ru-RU" sz="2000" b="1" dirty="0" smtClean="0"/>
              <a:t>. 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        Дидактические игры.</a:t>
            </a:r>
            <a:endParaRPr lang="ru-RU" dirty="0"/>
          </a:p>
        </p:txBody>
      </p:sp>
      <p:pic>
        <p:nvPicPr>
          <p:cNvPr id="7" name="Рисунок 6" descr="i_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10577" y="0"/>
            <a:ext cx="833423" cy="100010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90775"/>
            <a:ext cx="4191000" cy="3143250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33625"/>
            <a:ext cx="4343400" cy="325755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Настольный театр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7200800" cy="48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9047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Показ р. н. сказки «Репка», «ТРИ МЕДВЕДЯ»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 </a:t>
            </a:r>
            <a:r>
              <a:rPr lang="ru-RU" sz="2200" dirty="0" smtClean="0"/>
              <a:t>                                         (Настольный театр).</a:t>
            </a:r>
            <a:endParaRPr lang="ru-RU" sz="2200" dirty="0"/>
          </a:p>
        </p:txBody>
      </p:sp>
      <p:pic>
        <p:nvPicPr>
          <p:cNvPr id="7" name="Рисунок 6" descr="колобок 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496" y="5286364"/>
            <a:ext cx="1643074" cy="1571636"/>
          </a:xfrm>
          <a:prstGeom prst="rect">
            <a:avLst/>
          </a:prstGeom>
        </p:spPr>
      </p:pic>
      <p:pic>
        <p:nvPicPr>
          <p:cNvPr id="13" name="Объект 1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90775"/>
            <a:ext cx="4191000" cy="3143250"/>
          </a:xfrm>
        </p:spPr>
      </p:pic>
      <p:pic>
        <p:nvPicPr>
          <p:cNvPr id="15" name="Объект 1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33625"/>
            <a:ext cx="4343400" cy="32575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Пальчиковый театр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90775"/>
            <a:ext cx="4191000" cy="314325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33625"/>
            <a:ext cx="4343400" cy="3257550"/>
          </a:xfrm>
        </p:spPr>
      </p:pic>
    </p:spTree>
    <p:extLst>
      <p:ext uri="{BB962C8B-B14F-4D97-AF65-F5344CB8AC3E}">
        <p14:creationId xmlns:p14="http://schemas.microsoft.com/office/powerpoint/2010/main" val="22980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Плоскостной театр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7200800" cy="48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863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Показ р. н. сказки «колобок» </a:t>
            </a:r>
            <a:r>
              <a:rPr lang="ru-RU" sz="2200" dirty="0" smtClean="0"/>
              <a:t>(плоскостной театр)</a:t>
            </a: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90775"/>
            <a:ext cx="4191000" cy="31432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33625"/>
            <a:ext cx="4343400" cy="3257550"/>
          </a:xfrm>
        </p:spPr>
      </p:pic>
    </p:spTree>
    <p:extLst>
      <p:ext uri="{BB962C8B-B14F-4D97-AF65-F5344CB8AC3E}">
        <p14:creationId xmlns:p14="http://schemas.microsoft.com/office/powerpoint/2010/main" val="3022902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Театр </a:t>
            </a:r>
            <a:r>
              <a:rPr lang="ru-RU" dirty="0" err="1" smtClean="0"/>
              <a:t>би</a:t>
            </a:r>
            <a:r>
              <a:rPr lang="ru-RU" dirty="0" smtClean="0"/>
              <a:t>-ба-</a:t>
            </a:r>
            <a:r>
              <a:rPr lang="ru-RU" dirty="0" err="1" smtClean="0"/>
              <a:t>бо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6552728" cy="4536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448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Сказка «маша и медведь»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  <p:extLst>
      <p:ext uri="{BB962C8B-B14F-4D97-AF65-F5344CB8AC3E}">
        <p14:creationId xmlns:p14="http://schemas.microsoft.com/office/powerpoint/2010/main" val="1682178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Уголок ряженья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825" y="1619345"/>
            <a:ext cx="6236749" cy="439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463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Игра-драматизация «</a:t>
            </a:r>
            <a:r>
              <a:rPr lang="ru-RU" dirty="0" err="1" smtClean="0"/>
              <a:t>ТЕРЕМок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5" name="Рисунок 4" descr="disney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5286388"/>
            <a:ext cx="1095376" cy="1285876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857232"/>
            <a:ext cx="80724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Тема проекта: </a:t>
            </a:r>
            <a:r>
              <a:rPr lang="ru-RU" sz="2000" dirty="0" smtClean="0"/>
              <a:t>« Любимые сказки наших малышей». Театрализованная деятельность в младшей группе.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Автор проекта:  </a:t>
            </a:r>
            <a:r>
              <a:rPr lang="ru-RU" sz="2000" dirty="0" smtClean="0"/>
              <a:t>Савельева Елена Юрьевна. </a:t>
            </a:r>
          </a:p>
          <a:p>
            <a:r>
              <a:rPr lang="ru-RU" sz="2000" dirty="0" smtClean="0"/>
              <a:t>                                 </a:t>
            </a:r>
          </a:p>
          <a:p>
            <a:endParaRPr lang="ru-RU" sz="2000" dirty="0" smtClean="0"/>
          </a:p>
          <a:p>
            <a:r>
              <a:rPr lang="ru-RU" sz="2000" b="1" dirty="0" smtClean="0"/>
              <a:t>Продолжительность проекта:</a:t>
            </a:r>
            <a:r>
              <a:rPr lang="ru-RU" sz="2000" dirty="0" smtClean="0"/>
              <a:t> Кратковременный – 2 недели</a:t>
            </a:r>
          </a:p>
          <a:p>
            <a:r>
              <a:rPr lang="ru-RU" sz="2000" b="1" dirty="0" smtClean="0"/>
              <a:t> </a:t>
            </a:r>
          </a:p>
          <a:p>
            <a:r>
              <a:rPr lang="ru-RU" sz="2000" b="1" dirty="0" smtClean="0"/>
              <a:t>По содержанию:</a:t>
            </a:r>
            <a:r>
              <a:rPr lang="ru-RU" sz="2000" dirty="0" smtClean="0"/>
              <a:t> групповой, </a:t>
            </a:r>
            <a:r>
              <a:rPr lang="ru-RU" sz="2000" dirty="0" err="1" smtClean="0"/>
              <a:t>ролево</a:t>
            </a:r>
            <a:r>
              <a:rPr lang="ru-RU" sz="2000" dirty="0" smtClean="0"/>
              <a:t>–игровой, творческий.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Участники проекта: </a:t>
            </a:r>
            <a:r>
              <a:rPr lang="ru-RU" sz="2000" dirty="0" smtClean="0"/>
              <a:t>педагоги группы, дети первой младшей группы №3 родители, музыкальный руководитель.</a:t>
            </a:r>
            <a:endParaRPr lang="ru-RU" sz="2000" dirty="0"/>
          </a:p>
        </p:txBody>
      </p:sp>
      <p:pic>
        <p:nvPicPr>
          <p:cNvPr id="6" name="Рисунок 5" descr="disney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00958" y="285728"/>
            <a:ext cx="1214446" cy="1643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/>
              <a:t>Наши работы.</a:t>
            </a:r>
            <a:endParaRPr lang="ru-RU" sz="3200" dirty="0"/>
          </a:p>
        </p:txBody>
      </p:sp>
      <p:pic>
        <p:nvPicPr>
          <p:cNvPr id="5" name="Рисунок 4" descr="image0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43834" y="4929198"/>
            <a:ext cx="1500166" cy="1692266"/>
          </a:xfrm>
          <a:prstGeom prst="rect">
            <a:avLst/>
          </a:prstGeom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6096170" cy="439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     Работа родителей группы</a:t>
            </a:r>
            <a:endParaRPr lang="ru-RU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90775"/>
            <a:ext cx="4191000" cy="3143250"/>
          </a:xfrm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33625"/>
            <a:ext cx="4343400" cy="3257550"/>
          </a:xfrm>
        </p:spPr>
      </p:pic>
      <p:pic>
        <p:nvPicPr>
          <p:cNvPr id="9" name="Рисунок 8" descr="колобок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29520" y="4929198"/>
            <a:ext cx="1714480" cy="1928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Выступления детей со своими поделками по сказкам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3888432" cy="273630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96752"/>
            <a:ext cx="3888432" cy="2736304"/>
          </a:xfrm>
        </p:spPr>
      </p:pic>
      <p:pic>
        <p:nvPicPr>
          <p:cNvPr id="7170" name="Picture 2" descr="C:\Users\Admin\Downloads\naunjAJQFs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77072"/>
            <a:ext cx="388843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ownloads\0cCPc8dxq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76223"/>
            <a:ext cx="3888432" cy="259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48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4E3B30"/>
                </a:solidFill>
              </a:rPr>
              <a:t>Выступления детей со своими поделками по сказкам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3888432" cy="280831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3888432" cy="2736304"/>
          </a:xfrm>
        </p:spPr>
      </p:pic>
      <p:pic>
        <p:nvPicPr>
          <p:cNvPr id="8194" name="Picture 2" descr="C:\Users\Admin\Downloads\DJ1bc4866_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388843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\Downloads\tNWl3nuIiY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77072"/>
            <a:ext cx="388843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527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4E3B30"/>
                </a:solidFill>
              </a:rPr>
              <a:t>Выступления детей со своими поделками по сказкам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3960440" cy="2736304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764" y="1268760"/>
            <a:ext cx="4086708" cy="2808312"/>
          </a:xfrm>
        </p:spPr>
      </p:pic>
      <p:pic>
        <p:nvPicPr>
          <p:cNvPr id="9218" name="Picture 2" descr="C:\Users\Admin\Downloads\Uh8ty3Sj_j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396044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dmin\Downloads\piosid8vEs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49080"/>
            <a:ext cx="410445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606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0430" y="714356"/>
            <a:ext cx="4572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Литература.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00034" y="1428736"/>
            <a:ext cx="81439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1.</a:t>
            </a:r>
            <a:r>
              <a:rPr lang="ru-RU" dirty="0" smtClean="0"/>
              <a:t>Воспитание и развитие детей от 2 до 3 лет. Раздел: Художественная литература. Методическое пособие для педагогов дошкольных образовательных учреждений. Москва «Просвещения» 2007г.</a:t>
            </a:r>
          </a:p>
          <a:p>
            <a:r>
              <a:rPr lang="ru-RU" b="1" dirty="0" smtClean="0"/>
              <a:t>2.</a:t>
            </a:r>
            <a:r>
              <a:rPr lang="ru-RU" dirty="0" smtClean="0"/>
              <a:t>Т.И.Петрова, Е.Л.Сергеева, Е.С.Петрова  «Театрализованные игры в детском саду». Москва «Школьная пресса» 2000г.</a:t>
            </a:r>
          </a:p>
          <a:p>
            <a:r>
              <a:rPr lang="ru-RU" b="1" dirty="0" smtClean="0"/>
              <a:t>3.</a:t>
            </a:r>
            <a:r>
              <a:rPr lang="ru-RU" dirty="0" smtClean="0"/>
              <a:t>М.Д.Махонева «Театрализованные занятия в детском саду». Пособие для работников дошкольных учреждений. Творческий центр. Москва 2004г</a:t>
            </a:r>
          </a:p>
          <a:p>
            <a:r>
              <a:rPr lang="ru-RU" dirty="0" smtClean="0"/>
              <a:t>4.Детские иллюстрированные книги по русским народным сказкам: «Репка», «Колобок», «Заячья избушка», «Курочка Ряба», «Волк и семеро козлят», «Три медведя», «Маша и медведь».</a:t>
            </a:r>
            <a:endParaRPr lang="ru-RU" dirty="0"/>
          </a:p>
        </p:txBody>
      </p:sp>
      <p:pic>
        <p:nvPicPr>
          <p:cNvPr id="5" name="Рисунок 4" descr="колобок 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768" y="4429132"/>
            <a:ext cx="1714480" cy="1928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олобок 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500042"/>
            <a:ext cx="3571868" cy="3143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0100" y="3929066"/>
            <a:ext cx="75009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i="1" dirty="0" smtClean="0">
                <a:solidFill>
                  <a:srgbClr val="FF0000"/>
                </a:solidFill>
              </a:rPr>
              <a:t>Всем спасибо за внимание!</a:t>
            </a:r>
            <a:endParaRPr lang="ru-RU" sz="8000" b="1" i="1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disney8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642918"/>
            <a:ext cx="1357322" cy="1643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357166"/>
            <a:ext cx="8358246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                                  Актуальность проекта:</a:t>
            </a:r>
          </a:p>
          <a:p>
            <a:r>
              <a:rPr lang="ru-RU" sz="2000" dirty="0" smtClean="0"/>
              <a:t>  </a:t>
            </a:r>
            <a:r>
              <a:rPr lang="ru-RU" sz="1600" dirty="0" smtClean="0"/>
              <a:t>Одним из самых эффективных средств развития и воспитания ребенка в младшем дошкольном возрасте является театр и театрализованные игры. Игра-ведущий вид деятельности детей дошкольного возраста, а театр-Один из самых демократических и доступных видов искусства, который позволяет решать многие актуальные проблемы педагогики и психологии, связанные с художественным и нравственным воспитанием, развитием коммуникативных качеств личности, развитием воображения, фантазии, инициативности и </a:t>
            </a:r>
            <a:r>
              <a:rPr lang="ru-RU" sz="1600" dirty="0" smtClean="0"/>
              <a:t>т.д</a:t>
            </a:r>
            <a:r>
              <a:rPr lang="ru-RU" sz="1600" dirty="0" smtClean="0"/>
              <a:t>. Широки воспитательные возможности театрализованной деятельности. Участвуя в ней, дети знакомятся с окружающем миром через образы, краски, звуки, а умело поставленные вопросы заставляют ребят думать, анализировать, делать выводы и обобщения. С умственным развитием тесно связанно и совершенствование речи. В процессе театрализованной игры незаметно активизируется словарь ребенка, совершенствуется звуковая культура  его речи, её интонационный строй. Исполняя роль, произносимые реплики ставят малыша перед необходимостью ясно, четко понятно изъяснятся. У него улучшается диалогическая речь, её грамматический строй. </a:t>
            </a:r>
            <a:r>
              <a:rPr lang="ru-RU" sz="1600" dirty="0"/>
              <a:t>Исполняя роль,  произносимые реплики ставят малыша перед необходимостью ясно, четко, понятно изъясняться. У него улучшается диалогическая речь, её грамматический строй.</a:t>
            </a:r>
          </a:p>
          <a:p>
            <a:r>
              <a:rPr lang="ru-RU" sz="1600" dirty="0"/>
              <a:t>Театрализованная деятельность является источником развития чувств, глубоких переживаний ребенка, приобщает его к духовным ценностям. Они развивают эмоциональную сферу ребенка, заставляют  его сочувствовать персонажам. Любимые герои становятся  образцами для подражания  и отождествления. Именно способность ребенка  к такой идентификации с полюбившимся образом оказывает позитивное влияние на формирования качеств </a:t>
            </a:r>
            <a:r>
              <a:rPr lang="ru-RU" sz="1600" dirty="0" smtClean="0"/>
              <a:t>личности. Кроме </a:t>
            </a:r>
            <a:r>
              <a:rPr lang="ru-RU" sz="1600" dirty="0"/>
              <a:t>того, театрализованная деятельность позволяет ребенку решать многие личные проблемные ситуации опосредованно от лица какого-либо персонажа. Это помогает преодолевать робость, неуверенность в себя, застенчивость.</a:t>
            </a:r>
          </a:p>
          <a:p>
            <a:endParaRPr lang="ru-RU" sz="1600" dirty="0"/>
          </a:p>
        </p:txBody>
      </p:sp>
      <p:pic>
        <p:nvPicPr>
          <p:cNvPr id="3" name="Рисунок 2" descr="disney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1024" y="285728"/>
            <a:ext cx="9525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214290"/>
            <a:ext cx="864399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Цель: </a:t>
            </a:r>
            <a:r>
              <a:rPr lang="ru-RU" sz="1600" dirty="0" smtClean="0"/>
              <a:t>приобщать к сказкам посредством различных видов театра.</a:t>
            </a:r>
          </a:p>
          <a:p>
            <a:endParaRPr lang="ru-RU" sz="2000" b="1" dirty="0" smtClean="0"/>
          </a:p>
          <a:p>
            <a:r>
              <a:rPr lang="ru-RU" b="1" dirty="0" smtClean="0"/>
              <a:t>                                       Задачи проекта:</a:t>
            </a:r>
          </a:p>
          <a:p>
            <a:r>
              <a:rPr lang="ru-RU" b="1" dirty="0" smtClean="0"/>
              <a:t>Для детей.</a:t>
            </a:r>
          </a:p>
          <a:p>
            <a:r>
              <a:rPr lang="ru-RU" sz="1600" b="1" dirty="0" smtClean="0"/>
              <a:t>1.</a:t>
            </a:r>
            <a:r>
              <a:rPr lang="ru-RU" sz="1600" dirty="0" smtClean="0"/>
              <a:t>Вызвать у детей интерес к театрализованной деятельности посредством знакомства с устным народным творчеством.</a:t>
            </a:r>
          </a:p>
          <a:p>
            <a:r>
              <a:rPr lang="ru-RU" sz="1600" b="1" dirty="0" smtClean="0"/>
              <a:t>2.</a:t>
            </a:r>
            <a:r>
              <a:rPr lang="ru-RU" sz="1600" dirty="0" smtClean="0"/>
              <a:t> Привлекать детей к совместной театрализованной деятельности.</a:t>
            </a:r>
          </a:p>
          <a:p>
            <a:r>
              <a:rPr lang="ru-RU" sz="1600" b="1" dirty="0" smtClean="0"/>
              <a:t>3.</a:t>
            </a:r>
            <a:r>
              <a:rPr lang="ru-RU" sz="1600" dirty="0" smtClean="0"/>
              <a:t>Формировать представление о различных видах театра.</a:t>
            </a:r>
          </a:p>
          <a:p>
            <a:r>
              <a:rPr lang="ru-RU" sz="1600" b="1" dirty="0" smtClean="0"/>
              <a:t>4.</a:t>
            </a:r>
            <a:r>
              <a:rPr lang="ru-RU" sz="1600" dirty="0" smtClean="0"/>
              <a:t>Развивать речь, воображение, мышление.</a:t>
            </a:r>
          </a:p>
          <a:p>
            <a:r>
              <a:rPr lang="ru-RU" sz="1600" b="1" dirty="0" smtClean="0"/>
              <a:t>5.</a:t>
            </a:r>
            <a:r>
              <a:rPr lang="ru-RU" sz="1600" dirty="0" smtClean="0"/>
              <a:t>Помогать робким и застенчивым детям включаться в театрализованную игру.</a:t>
            </a:r>
          </a:p>
          <a:p>
            <a:r>
              <a:rPr lang="ru-RU" b="1" dirty="0" smtClean="0"/>
              <a:t> Для педагогов.</a:t>
            </a:r>
          </a:p>
          <a:p>
            <a:r>
              <a:rPr lang="ru-RU" sz="1600" b="1" dirty="0" smtClean="0"/>
              <a:t>1.</a:t>
            </a:r>
            <a:r>
              <a:rPr lang="ru-RU" sz="1600" dirty="0" smtClean="0"/>
              <a:t>Создать условия для развития творческой активности детей в театрализованной деятельности.</a:t>
            </a:r>
          </a:p>
          <a:p>
            <a:r>
              <a:rPr lang="ru-RU" sz="1600" b="1" dirty="0" smtClean="0"/>
              <a:t>2.</a:t>
            </a:r>
            <a:r>
              <a:rPr lang="ru-RU" sz="1600" dirty="0" smtClean="0"/>
              <a:t>Приобщать детей к театральной культуре (знакомить с устройством театра, с разными видами кукольных театров пальчиковый, настольный, плоскостной).</a:t>
            </a:r>
          </a:p>
          <a:p>
            <a:r>
              <a:rPr lang="ru-RU" sz="1600" b="1" dirty="0" smtClean="0"/>
              <a:t>3.</a:t>
            </a:r>
            <a:r>
              <a:rPr lang="ru-RU" sz="1600" dirty="0" smtClean="0"/>
              <a:t>Обеспечивать взаимосвязь театрализованной деятельности  с другими видами деятельности в едином педагогическом процессе.</a:t>
            </a:r>
          </a:p>
          <a:p>
            <a:r>
              <a:rPr lang="ru-RU" sz="1600" b="1" dirty="0" smtClean="0"/>
              <a:t>4.</a:t>
            </a:r>
            <a:r>
              <a:rPr lang="ru-RU" sz="1600" dirty="0" smtClean="0"/>
              <a:t>Создавать условия для совместной  театрализованной деятельности детей и взрослых.</a:t>
            </a:r>
          </a:p>
          <a:p>
            <a:r>
              <a:rPr lang="ru-RU" b="1" dirty="0" smtClean="0"/>
              <a:t>Для родителей.</a:t>
            </a:r>
          </a:p>
          <a:p>
            <a:pPr marL="342900" indent="-342900"/>
            <a:r>
              <a:rPr lang="ru-RU" sz="1600" b="1" dirty="0" smtClean="0"/>
              <a:t>1.</a:t>
            </a:r>
            <a:r>
              <a:rPr lang="ru-RU" sz="1600" dirty="0" smtClean="0"/>
              <a:t>Дать представление родителям о значимости театрализованной  деятельности для    малышей.</a:t>
            </a:r>
          </a:p>
          <a:p>
            <a:pPr marL="342900" indent="-342900"/>
            <a:r>
              <a:rPr lang="ru-RU" sz="1600" b="1" dirty="0" smtClean="0"/>
              <a:t>2</a:t>
            </a:r>
            <a:r>
              <a:rPr lang="ru-RU" sz="1600" dirty="0" smtClean="0"/>
              <a:t>.Способствовать созданию активной позиции родителей в совместной театрализованной деятельности</a:t>
            </a:r>
            <a:r>
              <a:rPr lang="ru-RU" sz="1600" dirty="0"/>
              <a:t>. </a:t>
            </a:r>
            <a:endParaRPr lang="ru-RU" sz="1600" dirty="0" smtClean="0"/>
          </a:p>
          <a:p>
            <a:pPr marL="342900" indent="-342900"/>
            <a:r>
              <a:rPr lang="ru-RU" sz="1600" b="1" dirty="0" smtClean="0"/>
              <a:t>3</a:t>
            </a:r>
            <a:r>
              <a:rPr lang="ru-RU" sz="1600" dirty="0" smtClean="0"/>
              <a:t>.Развитие </a:t>
            </a:r>
            <a:r>
              <a:rPr lang="ru-RU" sz="1600" dirty="0"/>
              <a:t>совместного творчества родителей и детей;</a:t>
            </a:r>
          </a:p>
          <a:p>
            <a:pPr marL="342900" indent="-342900"/>
            <a:r>
              <a:rPr lang="ru-RU" sz="1600" b="1" dirty="0" smtClean="0"/>
              <a:t>4</a:t>
            </a:r>
            <a:r>
              <a:rPr lang="ru-RU" sz="1600" dirty="0" smtClean="0"/>
              <a:t>.Заинтересовать </a:t>
            </a:r>
            <a:r>
              <a:rPr lang="ru-RU" sz="1600" dirty="0"/>
              <a:t>родителей жизнью группы, вызвать желание участвовать в ней.</a:t>
            </a:r>
            <a:endParaRPr lang="ru-RU" sz="1600" dirty="0" smtClean="0"/>
          </a:p>
          <a:p>
            <a:pPr marL="342900" indent="-342900">
              <a:buAutoNum type="arabicPeriod"/>
            </a:pPr>
            <a:endParaRPr lang="ru-RU" sz="1600" dirty="0" smtClean="0"/>
          </a:p>
          <a:p>
            <a:endParaRPr lang="ru-RU" sz="1600" b="1" dirty="0" smtClean="0"/>
          </a:p>
          <a:p>
            <a:endParaRPr lang="ru-RU" dirty="0"/>
          </a:p>
        </p:txBody>
      </p:sp>
      <p:pic>
        <p:nvPicPr>
          <p:cNvPr id="4" name="Рисунок 3" descr="disney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9586" y="214290"/>
            <a:ext cx="9525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571480"/>
            <a:ext cx="85725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Формы проведения итогового мероприятия: </a:t>
            </a:r>
            <a:r>
              <a:rPr lang="ru-RU" dirty="0" smtClean="0"/>
              <a:t>игра –драматизация по русской народной сказке  «Репка».</a:t>
            </a:r>
          </a:p>
          <a:p>
            <a:endParaRPr lang="ru-RU" b="1" dirty="0" smtClean="0"/>
          </a:p>
          <a:p>
            <a:r>
              <a:rPr lang="ru-RU" b="1" dirty="0" smtClean="0"/>
              <a:t>                                       Продукты проекта.</a:t>
            </a:r>
          </a:p>
          <a:p>
            <a:r>
              <a:rPr lang="ru-RU" b="1" dirty="0" smtClean="0"/>
              <a:t>Для детей:</a:t>
            </a:r>
            <a:r>
              <a:rPr lang="ru-RU" dirty="0" smtClean="0"/>
              <a:t> шапочки героев р.н.сказок : «Репка», «Курочка ряба», «Теремок», «Колобок».</a:t>
            </a:r>
          </a:p>
          <a:p>
            <a:r>
              <a:rPr lang="ru-RU" b="1" dirty="0" smtClean="0"/>
              <a:t>Плоскостной театр: </a:t>
            </a:r>
            <a:r>
              <a:rPr lang="ru-RU" dirty="0" smtClean="0"/>
              <a:t>«Курочка ряба», «Теремок», «Маша и медведь», « Колобок».</a:t>
            </a:r>
          </a:p>
          <a:p>
            <a:r>
              <a:rPr lang="ru-RU" b="1" dirty="0" smtClean="0"/>
              <a:t>Настольный театр: </a:t>
            </a:r>
            <a:r>
              <a:rPr lang="ru-RU" dirty="0" smtClean="0"/>
              <a:t>«Репка».</a:t>
            </a:r>
          </a:p>
          <a:p>
            <a:r>
              <a:rPr lang="ru-RU" b="1" dirty="0" smtClean="0"/>
              <a:t>Пальчиковый театр: «</a:t>
            </a:r>
            <a:r>
              <a:rPr lang="ru-RU" dirty="0" smtClean="0"/>
              <a:t>Три медведя».</a:t>
            </a:r>
            <a:endParaRPr lang="ru-RU" b="1" dirty="0" smtClean="0"/>
          </a:p>
          <a:p>
            <a:endParaRPr lang="ru-RU" b="1" dirty="0" smtClean="0"/>
          </a:p>
          <a:p>
            <a:r>
              <a:rPr lang="ru-RU" b="1" dirty="0" smtClean="0"/>
              <a:t>Для педагогов: </a:t>
            </a:r>
            <a:r>
              <a:rPr lang="ru-RU" dirty="0" smtClean="0"/>
              <a:t>создание альбома загадок о животных, которые являются героями сказок; д.игра «Собери картинку» (из двух частей); развивающая игра-лото «Сказки».</a:t>
            </a:r>
          </a:p>
          <a:p>
            <a:r>
              <a:rPr lang="ru-RU" b="1" dirty="0" smtClean="0"/>
              <a:t>Для родителей: </a:t>
            </a:r>
            <a:r>
              <a:rPr lang="ru-RU" dirty="0" smtClean="0"/>
              <a:t>консультации на тему.</a:t>
            </a:r>
          </a:p>
          <a:p>
            <a:pPr marL="342900" indent="-342900">
              <a:buAutoNum type="arabicPeriod"/>
            </a:pPr>
            <a:r>
              <a:rPr lang="ru-RU" dirty="0" smtClean="0"/>
              <a:t>«Читаем сказки детям».</a:t>
            </a:r>
          </a:p>
          <a:p>
            <a:r>
              <a:rPr lang="ru-RU" b="1" dirty="0" smtClean="0"/>
              <a:t>2. </a:t>
            </a:r>
            <a:r>
              <a:rPr lang="ru-RU" dirty="0" smtClean="0"/>
              <a:t>«Театр как средство развития и воспитания детей младшего дошкольного возраста».</a:t>
            </a:r>
          </a:p>
          <a:p>
            <a:r>
              <a:rPr lang="ru-RU" b="1" dirty="0" smtClean="0"/>
              <a:t>3.</a:t>
            </a:r>
            <a:r>
              <a:rPr lang="ru-RU" dirty="0" smtClean="0"/>
              <a:t>Выставка творческих работ на тему «Любимые сказки».</a:t>
            </a:r>
            <a:endParaRPr lang="ru-RU" b="1" dirty="0"/>
          </a:p>
        </p:txBody>
      </p:sp>
      <p:pic>
        <p:nvPicPr>
          <p:cNvPr id="4" name="Рисунок 3" descr="disney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8148" y="5429264"/>
            <a:ext cx="9525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3108" y="285728"/>
            <a:ext cx="6500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Мероприятия по реализации проекта.</a:t>
            </a:r>
            <a:endParaRPr lang="ru-RU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214546" y="928670"/>
            <a:ext cx="6643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1 этап: «Информационный».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5720" y="1500174"/>
            <a:ext cx="85725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</a:t>
            </a:r>
            <a:r>
              <a:rPr lang="ru-RU" dirty="0" smtClean="0"/>
              <a:t>.Рассматривание иллюстраций и прочтение сказок «Колобок»; «Курочка ряба», «Репка», «Теремок», «Заячья избушка», «кот, петух и лиса».</a:t>
            </a:r>
          </a:p>
          <a:p>
            <a:r>
              <a:rPr lang="ru-RU" b="1" dirty="0" smtClean="0"/>
              <a:t>2</a:t>
            </a:r>
            <a:r>
              <a:rPr lang="ru-RU" dirty="0" smtClean="0"/>
              <a:t>.Прослушивание звукозаписей сказок «Волк и семеро козлят», «три медведя», «маша и медведь».</a:t>
            </a:r>
          </a:p>
          <a:p>
            <a:r>
              <a:rPr lang="ru-RU" b="1" dirty="0" smtClean="0"/>
              <a:t>3.</a:t>
            </a:r>
            <a:r>
              <a:rPr lang="ru-RU" dirty="0" smtClean="0"/>
              <a:t>Игры-драматизации по русским народным сказкам: «Курочка ряба», «Теремок», «Заячья избушка».</a:t>
            </a:r>
          </a:p>
          <a:p>
            <a:r>
              <a:rPr lang="ru-RU" b="1" dirty="0" smtClean="0"/>
              <a:t>4.</a:t>
            </a:r>
            <a:r>
              <a:rPr lang="ru-RU" dirty="0" smtClean="0"/>
              <a:t>Разгадывание загадок о животных, о сказках.</a:t>
            </a:r>
          </a:p>
          <a:p>
            <a:r>
              <a:rPr lang="ru-RU" b="1" dirty="0" smtClean="0"/>
              <a:t>5.</a:t>
            </a:r>
            <a:r>
              <a:rPr lang="ru-RU" dirty="0" smtClean="0"/>
              <a:t>Д.игра «Собери картинку» (из двух частей).</a:t>
            </a:r>
          </a:p>
          <a:p>
            <a:r>
              <a:rPr lang="ru-RU" b="1" dirty="0" smtClean="0"/>
              <a:t>6.</a:t>
            </a:r>
            <a:r>
              <a:rPr lang="ru-RU" dirty="0" smtClean="0"/>
              <a:t>Развивающаяяяя игра-лото «Сказки».</a:t>
            </a:r>
          </a:p>
          <a:p>
            <a:r>
              <a:rPr lang="ru-RU" b="1" dirty="0" smtClean="0"/>
              <a:t>7</a:t>
            </a:r>
            <a:r>
              <a:rPr lang="ru-RU" dirty="0" smtClean="0"/>
              <a:t>.Сюжетная игра « Спектакль», «Книжный магазин».</a:t>
            </a:r>
          </a:p>
          <a:p>
            <a:r>
              <a:rPr lang="ru-RU" b="1" dirty="0" smtClean="0"/>
              <a:t>8</a:t>
            </a:r>
            <a:r>
              <a:rPr lang="ru-RU" dirty="0" smtClean="0"/>
              <a:t>.Сделать подборку  русских народных сказок в книжный уголок.</a:t>
            </a:r>
          </a:p>
          <a:p>
            <a:r>
              <a:rPr lang="ru-RU" b="1" dirty="0" smtClean="0"/>
              <a:t>9.</a:t>
            </a:r>
            <a:r>
              <a:rPr lang="ru-RU" dirty="0" smtClean="0"/>
              <a:t>Беседа «Мой любимый сказочный герой».</a:t>
            </a:r>
          </a:p>
          <a:p>
            <a:r>
              <a:rPr lang="ru-RU" b="1" dirty="0" smtClean="0"/>
              <a:t>10. </a:t>
            </a:r>
            <a:r>
              <a:rPr lang="ru-RU" dirty="0" smtClean="0"/>
              <a:t>Лепка «Колобок» (по русским .народным  сказкам «Колобок»), «Бревнышки для теремка».</a:t>
            </a:r>
          </a:p>
          <a:p>
            <a:r>
              <a:rPr lang="ru-RU" b="1" dirty="0" smtClean="0"/>
              <a:t>11.</a:t>
            </a:r>
            <a:r>
              <a:rPr lang="ru-RU" dirty="0" smtClean="0"/>
              <a:t>Рисование  «Репка», </a:t>
            </a:r>
            <a:r>
              <a:rPr lang="ru-RU" dirty="0" smtClean="0"/>
              <a:t>«Любимая сказка».</a:t>
            </a:r>
            <a:endParaRPr lang="ru-RU" b="1" dirty="0" smtClean="0"/>
          </a:p>
          <a:p>
            <a:endParaRPr lang="ru-RU" dirty="0"/>
          </a:p>
        </p:txBody>
      </p:sp>
      <p:pic>
        <p:nvPicPr>
          <p:cNvPr id="6" name="Рисунок 5" descr="disney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5286388"/>
            <a:ext cx="1357322" cy="128587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488" y="428604"/>
            <a:ext cx="4429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2-этап «Творческий».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14282" y="1285860"/>
            <a:ext cx="87154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ru-RU" b="1" dirty="0" smtClean="0"/>
              <a:t>1.</a:t>
            </a:r>
            <a:r>
              <a:rPr lang="ru-RU" dirty="0" smtClean="0"/>
              <a:t>Оформление альбома с изображением разнообразного животного мира и загадок к ним.</a:t>
            </a:r>
          </a:p>
          <a:p>
            <a:pPr marL="342900" indent="-342900"/>
            <a:r>
              <a:rPr lang="ru-RU" dirty="0" smtClean="0"/>
              <a:t>Птицы: курица и петух.</a:t>
            </a:r>
          </a:p>
          <a:p>
            <a:pPr marL="342900" indent="-342900"/>
            <a:r>
              <a:rPr lang="ru-RU" dirty="0" smtClean="0"/>
              <a:t>Звери: кошка, собака, лиса, медведь, волк, заяц, мышка и лягушка.</a:t>
            </a:r>
          </a:p>
          <a:p>
            <a:pPr marL="342900" indent="-342900"/>
            <a:r>
              <a:rPr lang="ru-RU" b="1" dirty="0" smtClean="0"/>
              <a:t>2.</a:t>
            </a:r>
            <a:r>
              <a:rPr lang="ru-RU" dirty="0" smtClean="0"/>
              <a:t>Постановка спектакля по русской народной сказке «Теремок».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928926" y="3429000"/>
            <a:ext cx="5429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3-этап «заключительный».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7158" y="4071942"/>
            <a:ext cx="82868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1.</a:t>
            </a:r>
            <a:r>
              <a:rPr lang="ru-RU" dirty="0" smtClean="0"/>
              <a:t>Проведение выставки совместных работ родителей с детьми  </a:t>
            </a:r>
            <a:r>
              <a:rPr lang="ru-RU" dirty="0" smtClean="0"/>
              <a:t>«</a:t>
            </a:r>
            <a:r>
              <a:rPr lang="ru-RU" dirty="0" smtClean="0"/>
              <a:t>Сказка за сказкой»</a:t>
            </a:r>
            <a:r>
              <a:rPr lang="ru-RU" dirty="0" smtClean="0"/>
              <a:t>.</a:t>
            </a:r>
            <a:endParaRPr lang="ru-RU" dirty="0" smtClean="0"/>
          </a:p>
          <a:p>
            <a:r>
              <a:rPr lang="ru-RU" b="1" dirty="0" smtClean="0"/>
              <a:t>2.</a:t>
            </a:r>
            <a:r>
              <a:rPr lang="ru-RU" dirty="0" smtClean="0"/>
              <a:t>Выступления детей «Моя любимая сказка» (дети показывают свою творческую работу и рассказывают сказку, по которой сделана поделка)</a:t>
            </a:r>
            <a:endParaRPr lang="ru-RU" b="1" dirty="0" smtClean="0"/>
          </a:p>
          <a:p>
            <a:r>
              <a:rPr lang="ru-RU" b="1" dirty="0" smtClean="0"/>
              <a:t>3.</a:t>
            </a:r>
            <a:r>
              <a:rPr lang="ru-RU" dirty="0" smtClean="0"/>
              <a:t>Игра-драматизация по русской народной сказке «Теремок».</a:t>
            </a:r>
            <a:endParaRPr lang="ru-RU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714356"/>
            <a:ext cx="85011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Ожидаемый результат.</a:t>
            </a:r>
          </a:p>
          <a:p>
            <a:r>
              <a:rPr lang="ru-RU" sz="2000" dirty="0" smtClean="0"/>
              <a:t>1</a:t>
            </a:r>
            <a:r>
              <a:rPr lang="ru-RU" sz="2000" b="1" dirty="0" smtClean="0"/>
              <a:t>.</a:t>
            </a:r>
            <a:r>
              <a:rPr lang="ru-RU" sz="2000" dirty="0" smtClean="0"/>
              <a:t>Дети должны научиться пользоваться </a:t>
            </a:r>
            <a:r>
              <a:rPr lang="ru-RU" sz="2000" dirty="0" smtClean="0"/>
              <a:t>различными видами</a:t>
            </a:r>
            <a:r>
              <a:rPr lang="ru-RU" sz="2000" dirty="0" smtClean="0"/>
              <a:t> театра.</a:t>
            </a:r>
            <a:endParaRPr lang="ru-RU" sz="2000" dirty="0" smtClean="0"/>
          </a:p>
          <a:p>
            <a:r>
              <a:rPr lang="ru-RU" sz="2000" dirty="0" smtClean="0"/>
              <a:t>2.Сформулировать умение передавать характер персонажа интонационной выразительностью речи.</a:t>
            </a:r>
          </a:p>
          <a:p>
            <a:r>
              <a:rPr lang="ru-RU" sz="2000" dirty="0" smtClean="0"/>
              <a:t>3.Постановка сказки </a:t>
            </a:r>
            <a:r>
              <a:rPr lang="ru-RU" sz="2000" dirty="0" smtClean="0"/>
              <a:t>«</a:t>
            </a:r>
            <a:r>
              <a:rPr lang="ru-RU" sz="2000" dirty="0" smtClean="0"/>
              <a:t>Теремок</a:t>
            </a:r>
            <a:r>
              <a:rPr lang="ru-RU" sz="2000" dirty="0" smtClean="0"/>
              <a:t>».</a:t>
            </a:r>
            <a:endParaRPr lang="ru-RU" sz="2000" dirty="0" smtClean="0"/>
          </a:p>
          <a:p>
            <a:endParaRPr lang="ru-RU" sz="2000" dirty="0"/>
          </a:p>
        </p:txBody>
      </p:sp>
      <p:pic>
        <p:nvPicPr>
          <p:cNvPr id="3" name="Рисунок 2" descr="disney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8148" y="357166"/>
            <a:ext cx="952500" cy="1143000"/>
          </a:xfrm>
          <a:prstGeom prst="rect">
            <a:avLst/>
          </a:prstGeom>
        </p:spPr>
      </p:pic>
      <p:pic>
        <p:nvPicPr>
          <p:cNvPr id="4" name="Рисунок 3" descr="колобок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4546" y="2629417"/>
            <a:ext cx="3929058" cy="42285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642918"/>
            <a:ext cx="835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Книжный уголок.</a:t>
            </a:r>
            <a:endParaRPr lang="ru-RU" sz="32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1558925"/>
            <a:ext cx="6048672" cy="4174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948" y="5157192"/>
            <a:ext cx="1646237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2134</TotalTime>
  <Words>1123</Words>
  <Application>Microsoft Office PowerPoint</Application>
  <PresentationFormat>Экран (4:3)</PresentationFormat>
  <Paragraphs>100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Дидактические игры.</vt:lpstr>
      <vt:lpstr>                Настольный театр</vt:lpstr>
      <vt:lpstr>Показ р. н. сказки «Репка», «ТРИ МЕДВЕДЯ»                                           (Настольный театр).</vt:lpstr>
      <vt:lpstr>               Пальчиковый театр</vt:lpstr>
      <vt:lpstr>                Плоскостной театр</vt:lpstr>
      <vt:lpstr>Показ р. н. сказки «колобок» (плоскостной театр)</vt:lpstr>
      <vt:lpstr>                  Театр би-ба-бо</vt:lpstr>
      <vt:lpstr>        Сказка «маша и медведь»</vt:lpstr>
      <vt:lpstr>Уголок ряженья</vt:lpstr>
      <vt:lpstr>       Игра-драматизация «ТЕРЕМок».</vt:lpstr>
      <vt:lpstr>Наши работы.</vt:lpstr>
      <vt:lpstr>      Работа родителей группы</vt:lpstr>
      <vt:lpstr>Выступления детей со своими поделками по сказкам</vt:lpstr>
      <vt:lpstr>Выступления детей со своими поделками по сказкам</vt:lpstr>
      <vt:lpstr>Выступления детей со своими поделками по сказкам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123</cp:revision>
  <dcterms:created xsi:type="dcterms:W3CDTF">2012-01-02T11:39:25Z</dcterms:created>
  <dcterms:modified xsi:type="dcterms:W3CDTF">2019-05-15T13:17:37Z</dcterms:modified>
</cp:coreProperties>
</file>