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20"/>
  </p:notesMasterIdLst>
  <p:handoutMasterIdLst>
    <p:handoutMasterId r:id="rId21"/>
  </p:handoutMasterIdLst>
  <p:sldIdLst>
    <p:sldId id="268" r:id="rId2"/>
    <p:sldId id="29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98" r:id="rId12"/>
    <p:sldId id="293" r:id="rId13"/>
    <p:sldId id="292" r:id="rId14"/>
    <p:sldId id="294" r:id="rId15"/>
    <p:sldId id="295" r:id="rId16"/>
    <p:sldId id="296" r:id="rId17"/>
    <p:sldId id="297" r:id="rId18"/>
    <p:sldId id="291" r:id="rId19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9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5T07:43:54.651" v="25" actId="790"/>
      <pc:docMkLst>
        <pc:docMk/>
      </pc:docMkLst>
      <pc:sldChg chg="modNotes">
        <pc:chgData name="Fake Test User" userId="SID-0" providerId="Test" clId="FakeClientId" dt="2018-12-05T07:41:14.888" v="0" actId="790"/>
        <pc:sldMkLst>
          <pc:docMk/>
          <pc:sldMk cId="2957189582" sldId="268"/>
        </pc:sldMkLst>
      </pc:sldChg>
      <pc:sldChg chg="modNotes">
        <pc:chgData name="Fake Test User" userId="SID-0" providerId="Test" clId="FakeClientId" dt="2018-12-05T07:41:17.075" v="1" actId="790"/>
        <pc:sldMkLst>
          <pc:docMk/>
          <pc:sldMk cId="3148110083" sldId="269"/>
        </pc:sldMkLst>
      </pc:sldChg>
      <pc:sldChg chg="modNotes">
        <pc:chgData name="Fake Test User" userId="SID-0" providerId="Test" clId="FakeClientId" dt="2018-12-05T07:41:19.153" v="2" actId="790"/>
        <pc:sldMkLst>
          <pc:docMk/>
          <pc:sldMk cId="1152966011" sldId="270"/>
        </pc:sldMkLst>
      </pc:sldChg>
      <pc:sldChg chg="modNotes">
        <pc:chgData name="Fake Test User" userId="SID-0" providerId="Test" clId="FakeClientId" dt="2018-12-05T07:41:21.310" v="3" actId="790"/>
        <pc:sldMkLst>
          <pc:docMk/>
          <pc:sldMk cId="1255868717" sldId="271"/>
        </pc:sldMkLst>
      </pc:sldChg>
      <pc:sldChg chg="modNotes">
        <pc:chgData name="Fake Test User" userId="SID-0" providerId="Test" clId="FakeClientId" dt="2018-12-05T07:41:23.513" v="4" actId="790"/>
        <pc:sldMkLst>
          <pc:docMk/>
          <pc:sldMk cId="3224243975" sldId="272"/>
        </pc:sldMkLst>
      </pc:sldChg>
      <pc:sldChg chg="modNotes">
        <pc:chgData name="Fake Test User" userId="SID-0" providerId="Test" clId="FakeClientId" dt="2018-12-05T07:41:25.794" v="5" actId="790"/>
        <pc:sldMkLst>
          <pc:docMk/>
          <pc:sldMk cId="3519010733" sldId="273"/>
        </pc:sldMkLst>
      </pc:sldChg>
      <pc:sldChg chg="modNotes">
        <pc:chgData name="Fake Test User" userId="SID-0" providerId="Test" clId="FakeClientId" dt="2018-12-05T07:41:28.044" v="6" actId="790"/>
        <pc:sldMkLst>
          <pc:docMk/>
          <pc:sldMk cId="515381222" sldId="274"/>
        </pc:sldMkLst>
      </pc:sldChg>
      <pc:sldChg chg="modNotes">
        <pc:chgData name="Fake Test User" userId="SID-0" providerId="Test" clId="FakeClientId" dt="2018-12-05T07:41:30.543" v="7" actId="790"/>
        <pc:sldMkLst>
          <pc:docMk/>
          <pc:sldMk cId="2819748410" sldId="275"/>
        </pc:sldMkLst>
      </pc:sldChg>
      <pc:sldChg chg="modNotes">
        <pc:chgData name="Fake Test User" userId="SID-0" providerId="Test" clId="FakeClientId" dt="2018-12-05T07:41:32.965" v="8" actId="790"/>
        <pc:sldMkLst>
          <pc:docMk/>
          <pc:sldMk cId="2585531345" sldId="276"/>
        </pc:sldMkLst>
      </pc:sldChg>
      <pc:sldChg chg="modNotes">
        <pc:chgData name="Fake Test User" userId="SID-0" providerId="Test" clId="FakeClientId" dt="2018-12-05T07:41:35.434" v="9" actId="790"/>
        <pc:sldMkLst>
          <pc:docMk/>
          <pc:sldMk cId="1200217142" sldId="277"/>
        </pc:sldMkLst>
      </pc:sldChg>
      <pc:sldChg chg="modNotes">
        <pc:chgData name="Fake Test User" userId="SID-0" providerId="Test" clId="FakeClientId" dt="2018-12-05T07:41:38.402" v="10" actId="790"/>
        <pc:sldMkLst>
          <pc:docMk/>
          <pc:sldMk cId="897847061" sldId="278"/>
        </pc:sldMkLst>
      </pc:sldChg>
      <pc:sldMasterChg chg="modSp modSldLayout">
        <pc:chgData name="Fake Test User" userId="SID-0" providerId="Test" clId="FakeClientId" dt="2018-12-05T07:42:49.061" v="23" actId="790"/>
        <pc:sldMasterMkLst>
          <pc:docMk/>
          <pc:sldMasterMk cId="3310681898" sldId="2147483924"/>
        </pc:sldMasterMkLst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3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4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5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6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7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8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9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1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3" creationId="{00000000-0000-0000-0000-000000000000}"/>
          </ac:spMkLst>
        </pc:spChg>
        <pc:sldLayoutChg chg="modSp">
          <pc:chgData name="Fake Test User" userId="SID-0" providerId="Test" clId="FakeClientId" dt="2018-12-05T07:42:49.061" v="23" actId="790"/>
          <pc:sldLayoutMkLst>
            <pc:docMk/>
            <pc:sldMasterMk cId="3310681898" sldId="2147483924"/>
            <pc:sldLayoutMk cId="506475798" sldId="2147483914"/>
          </pc:sldLayoutMkLst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19.531" v="12" actId="790"/>
          <pc:sldLayoutMkLst>
            <pc:docMk/>
            <pc:sldMasterMk cId="3310681898" sldId="2147483924"/>
            <pc:sldLayoutMk cId="4088169977" sldId="2147483925"/>
          </pc:sldLayoutMkLst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9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4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5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6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1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2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2.062" v="13" actId="790"/>
          <pc:sldLayoutMkLst>
            <pc:docMk/>
            <pc:sldMasterMk cId="3310681898" sldId="2147483924"/>
            <pc:sldLayoutMk cId="894591149" sldId="2147483926"/>
          </pc:sldLayoutMkLst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4.749" v="14" actId="790"/>
          <pc:sldLayoutMkLst>
            <pc:docMk/>
            <pc:sldMasterMk cId="3310681898" sldId="2147483924"/>
            <pc:sldLayoutMk cId="3484106010" sldId="2147483927"/>
          </pc:sldLayoutMkLst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7.327" v="15" actId="790"/>
          <pc:sldLayoutMkLst>
            <pc:docMk/>
            <pc:sldMasterMk cId="3310681898" sldId="2147483924"/>
            <pc:sldLayoutMk cId="1512259294" sldId="2147483928"/>
          </pc:sldLayoutMkLst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0.077" v="16" actId="790"/>
          <pc:sldLayoutMkLst>
            <pc:docMk/>
            <pc:sldMasterMk cId="3310681898" sldId="2147483924"/>
            <pc:sldLayoutMk cId="597700490" sldId="2147483929"/>
          </pc:sldLayoutMkLst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2.686" v="17" actId="790"/>
          <pc:sldLayoutMkLst>
            <pc:docMk/>
            <pc:sldMasterMk cId="3310681898" sldId="2147483924"/>
            <pc:sldLayoutMk cId="981316351" sldId="2147483930"/>
          </pc:sldLayoutMkLst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5.374" v="18" actId="790"/>
          <pc:sldLayoutMkLst>
            <pc:docMk/>
            <pc:sldMasterMk cId="3310681898" sldId="2147483924"/>
            <pc:sldLayoutMk cId="4030035370" sldId="2147483931"/>
          </pc:sldLayoutMkLst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7.967" v="19" actId="790"/>
          <pc:sldLayoutMkLst>
            <pc:docMk/>
            <pc:sldMasterMk cId="3310681898" sldId="2147483924"/>
            <pc:sldLayoutMk cId="3616132146" sldId="2147483932"/>
          </pc:sldLayoutMkLst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0.733" v="20" actId="790"/>
          <pc:sldLayoutMkLst>
            <pc:docMk/>
            <pc:sldMasterMk cId="3310681898" sldId="2147483924"/>
            <pc:sldLayoutMk cId="1931862729" sldId="2147483933"/>
          </pc:sldLayoutMkLst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3.498" v="21" actId="790"/>
          <pc:sldLayoutMkLst>
            <pc:docMk/>
            <pc:sldMasterMk cId="3310681898" sldId="2147483924"/>
            <pc:sldLayoutMk cId="2223790522" sldId="2147483934"/>
          </pc:sldLayoutMkLst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6.139" v="22" actId="790"/>
          <pc:sldLayoutMkLst>
            <pc:docMk/>
            <pc:sldMasterMk cId="3310681898" sldId="2147483924"/>
            <pc:sldLayoutMk cId="2653419351" sldId="2147483935"/>
          </pc:sldLayoutMkLst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97547B-1F6E-4DDC-9117-CAA6FD73E728}" type="datetime1">
              <a:rPr lang="ru-RU" smtClean="0"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3224DC-1FE8-4524-81AE-0EB5EC100CE7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105DB2-FD3E-441D-8B7E-7AE83ECE27B3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 заголовка"/>
          <p:cNvSpPr/>
          <p:nvPr/>
        </p:nvSpPr>
        <p:spPr bwMode="invGray">
          <a:xfrm>
            <a:off x="1141413" y="1600200"/>
            <a:ext cx="1104741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7" name="верхний рисунок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23" name="нижний рисунок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invGray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C4C8E8-9F4E-4EA6-835D-E9D5612495DB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6C4F13-8C8C-441B-BBCD-2370F386EB42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56CB0-5A4E-4FC5-8098-88E31F01EA45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016FDA-52E9-4FE9-8F9F-D0B7A1AC00F5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03F614-6D12-4FB0-B37A-7F584F7E7447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6DB20920-A951-4D74-93DB-A7C7F309F702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2CA588-C02F-4CCF-BAD7-18C728B93B52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9A9956-53D6-4D29-80A7-0ADFD73EC9D5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D3AF7-BEB0-4993-92D4-4D2C72963A64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нижний рисунок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3E78C-2D93-4346-92BE-F99AE2EB36B5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83B113-0D92-41AE-8320-0E62DD52F8B2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9A3B24-C4CD-4EFD-A479-64DAB88ACAE4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нижний рисунок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0" name="верхний рисунок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FC24BF8D-0138-4857-BC63-0337FB4EE515}" type="datetime1">
              <a:rPr lang="ru-RU" noProof="0" smtClean="0"/>
              <a:t>21.03.2020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80510" cy="2667000"/>
          </a:xfrm>
        </p:spPr>
        <p:txBody>
          <a:bodyPr rtlCol="0"/>
          <a:lstStyle/>
          <a:p>
            <a:pPr algn="just"/>
            <a:r>
              <a:rPr lang="ru-RU" dirty="0">
                <a:effectLst/>
              </a:rPr>
              <a:t>Методика работы над предлогами в начальных классах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99" y="377369"/>
            <a:ext cx="12188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Негосударственное образовательное учреждение высшего образования</a:t>
            </a:r>
            <a:br>
              <a:rPr lang="ru-RU" sz="1600" dirty="0" smtClean="0"/>
            </a:br>
            <a:r>
              <a:rPr lang="ru-RU" sz="1600" dirty="0" smtClean="0"/>
              <a:t>«Московский социально-педагогический институт»</a:t>
            </a:r>
            <a:br>
              <a:rPr lang="ru-RU" sz="1600" dirty="0" smtClean="0"/>
            </a:br>
            <a:r>
              <a:rPr lang="ru-RU" sz="1400" dirty="0" smtClean="0"/>
              <a:t>(НОУ ВО «МСПИ»)</a:t>
            </a:r>
          </a:p>
          <a:p>
            <a:pPr algn="ctr"/>
            <a:r>
              <a:rPr lang="ru-RU" sz="1600" b="1" i="1" dirty="0" smtClean="0"/>
              <a:t>Факультет:</a:t>
            </a:r>
            <a:r>
              <a:rPr lang="ru-RU" sz="1600" dirty="0" smtClean="0"/>
              <a:t> педагогики и психологии</a:t>
            </a:r>
            <a:br>
              <a:rPr lang="ru-RU" sz="1600" dirty="0" smtClean="0"/>
            </a:br>
            <a:r>
              <a:rPr lang="ru-RU" sz="1600" b="1" i="1" dirty="0" smtClean="0"/>
              <a:t>Кафедра:</a:t>
            </a:r>
            <a:r>
              <a:rPr lang="ru-RU" sz="1600" dirty="0" smtClean="0"/>
              <a:t> начального образования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25860" y="4942909"/>
            <a:ext cx="5997411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dirty="0" smtClean="0"/>
              <a:t>Автор работы: Ваниосова Анна Алексеевна</a:t>
            </a:r>
          </a:p>
          <a:p>
            <a:r>
              <a:rPr lang="ru-RU" dirty="0" smtClean="0"/>
              <a:t>Руководитель проекта: </a:t>
            </a:r>
            <a:r>
              <a:rPr lang="ru-RU" dirty="0" err="1"/>
              <a:t>Сильченкова</a:t>
            </a:r>
            <a:r>
              <a:rPr lang="ru-RU" dirty="0"/>
              <a:t> Людмила Семеновна</a:t>
            </a:r>
          </a:p>
        </p:txBody>
      </p:sp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476672"/>
            <a:ext cx="9143538" cy="1512168"/>
          </a:xfrm>
        </p:spPr>
        <p:txBody>
          <a:bodyPr>
            <a:normAutofit/>
          </a:bodyPr>
          <a:lstStyle/>
          <a:p>
            <a:r>
              <a:rPr lang="ru-RU" sz="2800" dirty="0"/>
              <a:t>В методической литературе указан ряд приемов, которые рекомендуется использовать для ознакомления учащихся с предлогом как с отдельным словом: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2539847"/>
            <a:ext cx="6875792" cy="3697465"/>
          </a:xfrm>
        </p:spPr>
        <p:txBody>
          <a:bodyPr/>
          <a:lstStyle/>
          <a:p>
            <a:pPr lvl="0"/>
            <a:r>
              <a:rPr lang="ru-RU" dirty="0"/>
              <a:t>подсчет количества слов в предложении с акцентированием внимания учащихся на предлоге; </a:t>
            </a:r>
          </a:p>
          <a:p>
            <a:pPr lvl="0"/>
            <a:r>
              <a:rPr lang="ru-RU" dirty="0"/>
              <a:t>выяснение начальной формы слова, употребленного в предложении с предлогом; </a:t>
            </a:r>
          </a:p>
          <a:p>
            <a:pPr lvl="0"/>
            <a:r>
              <a:rPr lang="ru-RU" dirty="0"/>
              <a:t>вставка слова между предлогом и существительным и некоторые другие.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267" y="3284984"/>
            <a:ext cx="3154785" cy="261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9203"/>
          <a:stretch/>
        </p:blipFill>
        <p:spPr>
          <a:xfrm>
            <a:off x="10310880" y="3140967"/>
            <a:ext cx="1760196" cy="31683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188640"/>
            <a:ext cx="9143538" cy="1066800"/>
          </a:xfrm>
        </p:spPr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117" y="1412776"/>
            <a:ext cx="9144783" cy="4824536"/>
          </a:xfrm>
        </p:spPr>
        <p:txBody>
          <a:bodyPr>
            <a:normAutofit fontScale="92500"/>
          </a:bodyPr>
          <a:lstStyle/>
          <a:p>
            <a:r>
              <a:rPr lang="ru-RU" dirty="0"/>
              <a:t>В осуществлении поставленной цели важная роль принадлежит синтаксису, так как изучение синтаксиса в начальном звене школы, знание правил сочетаемости слов и построения предложения способствует развитию и совершенствованию синтаксического строя речи учащихся, формированию орфографических и пунктуационных навыков.</a:t>
            </a:r>
          </a:p>
          <a:p>
            <a:r>
              <a:rPr lang="ru-RU" dirty="0" smtClean="0"/>
              <a:t>В </a:t>
            </a:r>
            <a:r>
              <a:rPr lang="ru-RU" dirty="0"/>
              <a:t>формировании, развитии и совершенствовании синтаксического строя речи особую роль играют предлоги</a:t>
            </a:r>
            <a:r>
              <a:rPr lang="ru-RU" dirty="0" smtClean="0"/>
              <a:t>.</a:t>
            </a:r>
            <a:r>
              <a:rPr lang="ru-RU" dirty="0"/>
              <a:t> Предлоги, по словам академика М.Р. Львова, «выполняют в грамматике служебную роль: они участвуют в образовании падежных форм, а также в построении словосочетаний типа управления: «глагол + предлог + имя существительное» </a:t>
            </a:r>
          </a:p>
          <a:p>
            <a:r>
              <a:rPr lang="ru-RU" dirty="0" smtClean="0"/>
              <a:t>Итак</a:t>
            </a:r>
            <a:r>
              <a:rPr lang="ru-RU" dirty="0"/>
              <a:t>, изучение предлогов не ограничивается только формированием навыка их раздельного и графически правильного написания. Большое внимание отводится усвоению их синтаксической роли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94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476672"/>
            <a:ext cx="9143538" cy="1066800"/>
          </a:xfrm>
        </p:spPr>
        <p:txBody>
          <a:bodyPr/>
          <a:lstStyle/>
          <a:p>
            <a:r>
              <a:rPr lang="ru-RU" dirty="0" smtClean="0"/>
              <a:t>Упражнение. </a:t>
            </a:r>
            <a:r>
              <a:rPr lang="ru-RU" dirty="0"/>
              <a:t>Употребите </a:t>
            </a:r>
            <a:r>
              <a:rPr lang="ru-RU" dirty="0" smtClean="0"/>
              <a:t>предлоги правильно</a:t>
            </a:r>
            <a:r>
              <a:rPr lang="ru-RU" dirty="0"/>
              <a:t>. </a:t>
            </a:r>
            <a:r>
              <a:rPr lang="ru-RU" dirty="0" smtClean="0"/>
              <a:t>Вставьте предлоги.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1832992"/>
            <a:ext cx="9143538" cy="4404320"/>
          </a:xfrm>
        </p:spPr>
        <p:txBody>
          <a:bodyPr>
            <a:noAutofit/>
          </a:bodyPr>
          <a:lstStyle/>
          <a:p>
            <a:r>
              <a:rPr lang="ru-RU" dirty="0" smtClean="0"/>
              <a:t>Это … </a:t>
            </a:r>
            <a:r>
              <a:rPr lang="ru-RU" dirty="0"/>
              <a:t>нашего двора</a:t>
            </a:r>
          </a:p>
          <a:p>
            <a:r>
              <a:rPr lang="ru-RU" dirty="0"/>
              <a:t>Чемпионы, мастера.</a:t>
            </a:r>
          </a:p>
          <a:p>
            <a:r>
              <a:rPr lang="ru-RU" dirty="0"/>
              <a:t>Носят </a:t>
            </a:r>
            <a:r>
              <a:rPr lang="ru-RU" dirty="0" smtClean="0"/>
              <a:t>прыгалки … </a:t>
            </a:r>
            <a:r>
              <a:rPr lang="ru-RU" dirty="0"/>
              <a:t>кармане,</a:t>
            </a:r>
          </a:p>
          <a:p>
            <a:r>
              <a:rPr lang="ru-RU" dirty="0" smtClean="0"/>
              <a:t>Скачут … </a:t>
            </a:r>
            <a:r>
              <a:rPr lang="ru-RU" dirty="0"/>
              <a:t>самого утра.</a:t>
            </a:r>
          </a:p>
          <a:p>
            <a:r>
              <a:rPr lang="ru-RU" dirty="0" smtClean="0"/>
              <a:t>… дворе </a:t>
            </a:r>
            <a:r>
              <a:rPr lang="ru-RU" dirty="0"/>
              <a:t>и </a:t>
            </a:r>
            <a:r>
              <a:rPr lang="ru-RU" dirty="0" smtClean="0"/>
              <a:t>… бульваре</a:t>
            </a:r>
            <a:r>
              <a:rPr lang="ru-RU" dirty="0"/>
              <a:t>,</a:t>
            </a:r>
          </a:p>
          <a:p>
            <a:r>
              <a:rPr lang="ru-RU" dirty="0" smtClean="0"/>
              <a:t>… переулке </a:t>
            </a:r>
            <a:r>
              <a:rPr lang="ru-RU" dirty="0"/>
              <a:t>и </a:t>
            </a:r>
            <a:r>
              <a:rPr lang="ru-RU" dirty="0" smtClean="0"/>
              <a:t>… саду</a:t>
            </a:r>
            <a:r>
              <a:rPr lang="ru-RU" dirty="0"/>
              <a:t>,</a:t>
            </a:r>
          </a:p>
          <a:p>
            <a:r>
              <a:rPr lang="ru-RU" dirty="0" smtClean="0"/>
              <a:t>И … </a:t>
            </a:r>
            <a:r>
              <a:rPr lang="ru-RU" dirty="0"/>
              <a:t>каждом тротуаре</a:t>
            </a:r>
          </a:p>
          <a:p>
            <a:r>
              <a:rPr lang="ru-RU" dirty="0" smtClean="0"/>
              <a:t>… прохожих … виду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82644" y="747464"/>
            <a:ext cx="3815444" cy="54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668" y="836712"/>
            <a:ext cx="3687370" cy="5373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562000"/>
            <a:ext cx="9143538" cy="1066800"/>
          </a:xfrm>
        </p:spPr>
        <p:txBody>
          <a:bodyPr/>
          <a:lstStyle/>
          <a:p>
            <a:r>
              <a:rPr lang="ru-RU" dirty="0" smtClean="0"/>
              <a:t>Упражнение. </a:t>
            </a:r>
            <a:r>
              <a:rPr lang="ru-RU" dirty="0"/>
              <a:t>Спиши, раскрывая скобки.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2035791"/>
            <a:ext cx="9143538" cy="3697465"/>
          </a:xfrm>
        </p:spPr>
        <p:txBody>
          <a:bodyPr>
            <a:normAutofit/>
          </a:bodyPr>
          <a:lstStyle/>
          <a:p>
            <a:r>
              <a:rPr lang="ru-RU" dirty="0"/>
              <a:t>(С)бежать (с)горы </a:t>
            </a:r>
          </a:p>
          <a:p>
            <a:r>
              <a:rPr lang="ru-RU" dirty="0"/>
              <a:t>(От)резать (</a:t>
            </a:r>
            <a:r>
              <a:rPr lang="ru-RU" dirty="0" smtClean="0"/>
              <a:t>от)торта</a:t>
            </a:r>
            <a:endParaRPr lang="ru-RU" dirty="0"/>
          </a:p>
          <a:p>
            <a:r>
              <a:rPr lang="ru-RU" dirty="0"/>
              <a:t>(От)гадать (</a:t>
            </a:r>
            <a:r>
              <a:rPr lang="ru-RU" dirty="0" smtClean="0"/>
              <a:t>за)</a:t>
            </a:r>
            <a:r>
              <a:rPr lang="ru-RU" dirty="0" err="1" smtClean="0"/>
              <a:t>гадку</a:t>
            </a:r>
            <a:endParaRPr lang="ru-RU" dirty="0"/>
          </a:p>
          <a:p>
            <a:r>
              <a:rPr lang="ru-RU" dirty="0"/>
              <a:t>(Про)читать (</a:t>
            </a:r>
            <a:r>
              <a:rPr lang="ru-RU" dirty="0" smtClean="0"/>
              <a:t>в)газете</a:t>
            </a:r>
            <a:endParaRPr lang="ru-RU" dirty="0"/>
          </a:p>
          <a:p>
            <a:r>
              <a:rPr lang="ru-RU" dirty="0"/>
              <a:t>(По)ставить (</a:t>
            </a:r>
            <a:r>
              <a:rPr lang="ru-RU" dirty="0" smtClean="0"/>
              <a:t>на)стол</a:t>
            </a:r>
            <a:endParaRPr lang="ru-RU" dirty="0"/>
          </a:p>
          <a:p>
            <a:r>
              <a:rPr lang="ru-RU" dirty="0"/>
              <a:t>(Про)лететь (над)полем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3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260648"/>
            <a:ext cx="9143538" cy="1066800"/>
          </a:xfrm>
        </p:spPr>
        <p:txBody>
          <a:bodyPr/>
          <a:lstStyle/>
          <a:p>
            <a:r>
              <a:rPr lang="ru-RU" dirty="0" smtClean="0"/>
              <a:t>Упражнение. </a:t>
            </a:r>
            <a:r>
              <a:rPr lang="ru-RU" dirty="0"/>
              <a:t>Выпишите только предлоги.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1628800"/>
            <a:ext cx="9143538" cy="4332312"/>
          </a:xfrm>
        </p:spPr>
        <p:txBody>
          <a:bodyPr>
            <a:normAutofit/>
          </a:bodyPr>
          <a:lstStyle/>
          <a:p>
            <a:r>
              <a:rPr lang="ru-RU" dirty="0"/>
              <a:t>От, для, </a:t>
            </a:r>
            <a:r>
              <a:rPr lang="ru-RU" dirty="0" smtClean="0"/>
              <a:t>дом, </a:t>
            </a:r>
            <a:r>
              <a:rPr lang="ru-RU" dirty="0"/>
              <a:t>к, ох, о, ух, ухо, из, у, уха, мы, с, пол, по, про, через</a:t>
            </a:r>
            <a:r>
              <a:rPr lang="ru-RU" dirty="0" smtClean="0"/>
              <a:t>.</a:t>
            </a:r>
          </a:p>
          <a:p>
            <a:endParaRPr lang="ru-RU" sz="16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Богат и красив наш край - Башкортостан! (В, к, по) лесу живут звери и птицы. (У, из, про) травы поглядывают (от, на, у) нас грибы и ягоды. (На, в, для) реках много рыбы. Люди благодарны природе (за, про, к) добро и красоту.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876" y="2852936"/>
            <a:ext cx="9143538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476672"/>
            <a:ext cx="9143538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Упражнение. Спишите </a:t>
            </a:r>
            <a:r>
              <a:rPr lang="ru-RU" dirty="0"/>
              <a:t>пословицы, раскрыв скобки. Приставки выделите, предлоги подчеркните.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1831504"/>
            <a:ext cx="9143538" cy="4837856"/>
          </a:xfrm>
        </p:spPr>
        <p:txBody>
          <a:bodyPr>
            <a:noAutofit/>
          </a:bodyPr>
          <a:lstStyle/>
          <a:p>
            <a:r>
              <a:rPr lang="ru-RU" dirty="0" smtClean="0"/>
              <a:t>Труд </a:t>
            </a:r>
            <a:r>
              <a:rPr lang="ru-RU" dirty="0"/>
              <a:t>и (на) кормит и (на) учит. </a:t>
            </a:r>
            <a:endParaRPr lang="ru-RU" dirty="0" smtClean="0"/>
          </a:p>
          <a:p>
            <a:r>
              <a:rPr lang="ru-RU" dirty="0" smtClean="0"/>
              <a:t>Счастье </a:t>
            </a:r>
            <a:r>
              <a:rPr lang="ru-RU" dirty="0"/>
              <a:t>тому бывает, кто (в) труде да (в) учении ума (на) </a:t>
            </a:r>
            <a:r>
              <a:rPr lang="ru-RU" dirty="0" err="1"/>
              <a:t>бирает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Хорошее </a:t>
            </a:r>
            <a:r>
              <a:rPr lang="ru-RU" dirty="0"/>
              <a:t>слово (до) сердца (до) </a:t>
            </a:r>
            <a:r>
              <a:rPr lang="ru-RU" dirty="0" err="1"/>
              <a:t>йдёт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Дружно </a:t>
            </a:r>
            <a:r>
              <a:rPr lang="ru-RU" dirty="0"/>
              <a:t>(за) дело взяться – и пустыня (за) цветёт. </a:t>
            </a:r>
            <a:endParaRPr lang="ru-RU" dirty="0" smtClean="0"/>
          </a:p>
          <a:p>
            <a:r>
              <a:rPr lang="ru-RU" dirty="0" smtClean="0"/>
              <a:t>Одна </a:t>
            </a:r>
            <a:r>
              <a:rPr lang="ru-RU" dirty="0"/>
              <a:t>пчела немного мёду (на) таскает. </a:t>
            </a:r>
            <a:endParaRPr lang="ru-RU" dirty="0" smtClean="0"/>
          </a:p>
          <a:p>
            <a:r>
              <a:rPr lang="ru-RU" dirty="0" smtClean="0"/>
              <a:t>Одной </a:t>
            </a:r>
            <a:r>
              <a:rPr lang="ru-RU" dirty="0"/>
              <a:t>рукой узла не (за) вяжешь.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Без) донную бочку водой не (на) полнишь.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(раз) грызёшь ореха, не (с) ешь ядра.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82" r="3665"/>
          <a:stretch/>
        </p:blipFill>
        <p:spPr>
          <a:xfrm>
            <a:off x="9046740" y="2996952"/>
            <a:ext cx="2951211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28" y="4352607"/>
            <a:ext cx="3384376" cy="19460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Упражнение. </a:t>
            </a:r>
            <a:r>
              <a:rPr lang="ru-RU" dirty="0"/>
              <a:t>Раскройте скобки, поставив заключенные в них слова в нужном падеже.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982" y="1916832"/>
            <a:ext cx="11220062" cy="2736304"/>
          </a:xfrm>
        </p:spPr>
        <p:txBody>
          <a:bodyPr>
            <a:normAutofit/>
          </a:bodyPr>
          <a:lstStyle/>
          <a:p>
            <a:r>
              <a:rPr lang="ru-RU" dirty="0"/>
              <a:t>Поступить наперекор (желание) друзей, идти навстречу (ветер), действовать согласно (закон), вопреки (предсказание), благодаря (прочные знания), добиться успеха благодаря (серьезное отношение) к делу, по (сколько) книг вы получили, нам дали (несколько) тетрадей, выдали по (десять) рублей, по (приезд) в город устроился в гостинице, тосковал по (родное село), грустил по (вы), сделать доклад по (возвращение), приехать на стройку по (окончание) вуза, вопреки (совет) друзей, тужить по (он), действовать согласно (предписание), скучать по (сын).</a:t>
            </a:r>
          </a:p>
        </p:txBody>
      </p:sp>
    </p:spTree>
    <p:extLst>
      <p:ext uri="{BB962C8B-B14F-4D97-AF65-F5344CB8AC3E}">
        <p14:creationId xmlns:p14="http://schemas.microsoft.com/office/powerpoint/2010/main" val="30436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135" y="260648"/>
            <a:ext cx="9143538" cy="1066800"/>
          </a:xfrm>
        </p:spPr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836" y="1556792"/>
            <a:ext cx="10260168" cy="46085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Львов, </a:t>
            </a:r>
            <a:r>
              <a:rPr lang="ru-RU" dirty="0"/>
              <a:t>М.Р. </a:t>
            </a:r>
            <a:r>
              <a:rPr lang="ru-RU" dirty="0" smtClean="0"/>
              <a:t>Методика </a:t>
            </a:r>
            <a:r>
              <a:rPr lang="ru-RU" dirty="0"/>
              <a:t>преподавания русского языка в начальных классах. - М</a:t>
            </a:r>
            <a:r>
              <a:rPr lang="ru-RU" dirty="0" smtClean="0"/>
              <a:t>., 2004</a:t>
            </a:r>
            <a:r>
              <a:rPr lang="ru-RU" dirty="0"/>
              <a:t>. - 464с.</a:t>
            </a:r>
            <a:endParaRPr lang="ru-RU" dirty="0" smtClean="0"/>
          </a:p>
          <a:p>
            <a:r>
              <a:rPr lang="ru-RU" dirty="0" err="1" smtClean="0"/>
              <a:t>Пешковский</a:t>
            </a:r>
            <a:r>
              <a:rPr lang="ru-RU" dirty="0" smtClean="0"/>
              <a:t>, А.М. Избранные труды/</a:t>
            </a:r>
            <a:r>
              <a:rPr lang="ru-RU" dirty="0" err="1" smtClean="0"/>
              <a:t>подгот</a:t>
            </a:r>
            <a:r>
              <a:rPr lang="ru-RU" dirty="0"/>
              <a:t>. к </a:t>
            </a:r>
            <a:r>
              <a:rPr lang="ru-RU" dirty="0" err="1"/>
              <a:t>печ</a:t>
            </a:r>
            <a:r>
              <a:rPr lang="ru-RU" dirty="0"/>
              <a:t>., вступ. ст. и </a:t>
            </a:r>
            <a:r>
              <a:rPr lang="ru-RU" dirty="0" err="1"/>
              <a:t>коммент</a:t>
            </a:r>
            <a:r>
              <a:rPr lang="ru-RU" dirty="0"/>
              <a:t>. </a:t>
            </a:r>
            <a:r>
              <a:rPr lang="ru-RU" dirty="0" smtClean="0"/>
              <a:t>И.А</a:t>
            </a:r>
            <a:r>
              <a:rPr lang="ru-RU" dirty="0"/>
              <a:t>. Василенко и </a:t>
            </a:r>
            <a:r>
              <a:rPr lang="ru-RU" dirty="0" smtClean="0"/>
              <a:t>И.Р</a:t>
            </a:r>
            <a:r>
              <a:rPr lang="ru-RU" dirty="0"/>
              <a:t>. Палей. — М</a:t>
            </a:r>
            <a:r>
              <a:rPr lang="ru-RU" dirty="0" smtClean="0"/>
              <a:t>., 1959</a:t>
            </a:r>
            <a:r>
              <a:rPr lang="ru-RU" dirty="0"/>
              <a:t>. </a:t>
            </a:r>
            <a:r>
              <a:rPr lang="ru-RU" dirty="0" smtClean="0"/>
              <a:t>- 250</a:t>
            </a:r>
            <a:r>
              <a:rPr lang="ru-RU" dirty="0"/>
              <a:t> </a:t>
            </a:r>
            <a:r>
              <a:rPr lang="ru-RU" dirty="0" smtClean="0"/>
              <a:t>с.</a:t>
            </a:r>
            <a:endParaRPr lang="ru-RU" dirty="0"/>
          </a:p>
          <a:p>
            <a:r>
              <a:rPr lang="ru-RU" dirty="0" err="1" smtClean="0"/>
              <a:t>Рамзаева</a:t>
            </a:r>
            <a:r>
              <a:rPr lang="ru-RU" dirty="0" smtClean="0"/>
              <a:t>, Т.Г.; Львов, М.Р. Методика обучения русскому языку в начальных классах: Учеб. пособие для студентов </a:t>
            </a:r>
            <a:r>
              <a:rPr lang="ru-RU" dirty="0" err="1" smtClean="0"/>
              <a:t>пед</a:t>
            </a:r>
            <a:r>
              <a:rPr lang="ru-RU" dirty="0" smtClean="0"/>
              <a:t>. ин-</a:t>
            </a:r>
            <a:r>
              <a:rPr lang="ru-RU" dirty="0" err="1" smtClean="0"/>
              <a:t>тов</a:t>
            </a:r>
            <a:r>
              <a:rPr lang="ru-RU" dirty="0" smtClean="0"/>
              <a:t> по спец. № 2121 «Педагогика и методика нач. обучения». – М., 1979. - 431 с.</a:t>
            </a:r>
          </a:p>
          <a:p>
            <a:r>
              <a:rPr lang="ru-RU" dirty="0" smtClean="0"/>
              <a:t>Тихомиров, Д.И. Чему и как учить на уроках родного языка в начальной школе. – М., 1914. - 267 с.</a:t>
            </a:r>
          </a:p>
          <a:p>
            <a:r>
              <a:rPr lang="ru-RU" dirty="0" smtClean="0"/>
              <a:t>Львов, </a:t>
            </a:r>
            <a:r>
              <a:rPr lang="ru-RU" dirty="0"/>
              <a:t>М.Р</a:t>
            </a:r>
            <a:r>
              <a:rPr lang="ru-RU" dirty="0" smtClean="0"/>
              <a:t>.; Горецкий,</a:t>
            </a:r>
            <a:r>
              <a:rPr lang="ru-RU" dirty="0"/>
              <a:t> В.Г</a:t>
            </a:r>
            <a:r>
              <a:rPr lang="ru-RU" dirty="0" smtClean="0"/>
              <a:t>.; Сосновская, О.В. Методика </a:t>
            </a:r>
            <a:r>
              <a:rPr lang="ru-RU" dirty="0"/>
              <a:t>преподавания русского языка в начальных классах: Учебное </a:t>
            </a:r>
            <a:r>
              <a:rPr lang="ru-RU" dirty="0" smtClean="0"/>
              <a:t>пособие. </a:t>
            </a:r>
            <a:r>
              <a:rPr lang="ru-RU" dirty="0"/>
              <a:t>– М</a:t>
            </a:r>
            <a:r>
              <a:rPr lang="ru-RU" dirty="0" smtClean="0"/>
              <a:t>., 2010</a:t>
            </a:r>
            <a:r>
              <a:rPr lang="ru-RU" dirty="0"/>
              <a:t>. – 472 с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Канакина</a:t>
            </a:r>
            <a:r>
              <a:rPr lang="ru-RU" dirty="0" smtClean="0"/>
              <a:t>, В.П.; Горецкий, В.Г. Русский язык (1-4 класс). – М., 2013 - 145 с.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3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764704"/>
            <a:ext cx="9972136" cy="135483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73026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476672"/>
            <a:ext cx="9143538" cy="1066800"/>
          </a:xfrm>
        </p:spPr>
        <p:txBody>
          <a:bodyPr/>
          <a:lstStyle/>
          <a:p>
            <a:r>
              <a:rPr lang="ru-RU" dirty="0"/>
              <a:t>Актуальность темы обусловлена</a:t>
            </a:r>
            <a:r>
              <a:rPr lang="ru-RU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1916832"/>
            <a:ext cx="5795672" cy="4032448"/>
          </a:xfrm>
        </p:spPr>
        <p:txBody>
          <a:bodyPr>
            <a:normAutofit/>
          </a:bodyPr>
          <a:lstStyle/>
          <a:p>
            <a:r>
              <a:rPr lang="ru-RU" dirty="0" smtClean="0"/>
              <a:t>низким </a:t>
            </a:r>
            <a:r>
              <a:rPr lang="ru-RU" dirty="0"/>
              <a:t>уровнем </a:t>
            </a:r>
            <a:r>
              <a:rPr lang="ru-RU" dirty="0" err="1"/>
              <a:t>сформированности</a:t>
            </a:r>
            <a:r>
              <a:rPr lang="ru-RU" dirty="0"/>
              <a:t> у школьников морфологических и связанных с ними речевых знаний, умений и </a:t>
            </a:r>
            <a:r>
              <a:rPr lang="ru-RU" dirty="0" smtClean="0"/>
              <a:t>навыков.</a:t>
            </a:r>
            <a:endParaRPr lang="ru-RU" dirty="0"/>
          </a:p>
          <a:p>
            <a:r>
              <a:rPr lang="ru-RU" dirty="0" smtClean="0"/>
              <a:t>Проблема </a:t>
            </a:r>
            <a:r>
              <a:rPr lang="ru-RU" dirty="0"/>
              <a:t>изучения служебных частей речи в начальной школе, усвоение младшими школьниками признаков этих частей речи, их отличий от знаменательных слов является актуальной.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64" y="1916832"/>
            <a:ext cx="455402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562000"/>
            <a:ext cx="9143538" cy="1066800"/>
          </a:xfrm>
        </p:spPr>
        <p:txBody>
          <a:bodyPr/>
          <a:lstStyle/>
          <a:p>
            <a:r>
              <a:rPr lang="ru-RU" dirty="0"/>
              <a:t>Предлог </a:t>
            </a:r>
            <a:r>
              <a:rPr lang="en-US" dirty="0" smtClean="0"/>
              <a:t>– </a:t>
            </a:r>
            <a:r>
              <a:rPr lang="ru-RU" dirty="0" smtClean="0"/>
              <a:t>служебная </a:t>
            </a:r>
            <a:r>
              <a:rPr lang="ru-RU" dirty="0"/>
              <a:t>часть </a:t>
            </a:r>
            <a:r>
              <a:rPr lang="ru-RU" dirty="0" smtClean="0"/>
              <a:t>речи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1905000"/>
            <a:ext cx="9143538" cy="390026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Предлог</a:t>
            </a:r>
            <a:r>
              <a:rPr lang="ru-RU" dirty="0"/>
              <a:t> — служебная часть речи, которая выражает зависимость существительного, числительного и местоимения от других слов в словосочетании, а значит, и в предложении.</a:t>
            </a:r>
            <a:br>
              <a:rPr lang="ru-RU" dirty="0"/>
            </a:br>
            <a:r>
              <a:rPr lang="ru-RU" dirty="0"/>
              <a:t>Предлоги не изменяются и не являются членами предложения.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Предлоги выражают различные отношения: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/>
              <a:t>пространственные;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/>
              <a:t>временные;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/>
              <a:t>причинные.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562000"/>
            <a:ext cx="9143538" cy="1066800"/>
          </a:xfrm>
        </p:spPr>
        <p:txBody>
          <a:bodyPr/>
          <a:lstStyle/>
          <a:p>
            <a:r>
              <a:rPr lang="ru-RU" dirty="0"/>
              <a:t>Предлоги делятся на непроизводные и производные.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2035791"/>
            <a:ext cx="9143538" cy="3697465"/>
          </a:xfrm>
        </p:spPr>
        <p:txBody>
          <a:bodyPr/>
          <a:lstStyle/>
          <a:p>
            <a:r>
              <a:rPr lang="ru-RU" b="1" dirty="0"/>
              <a:t>Непроизводные предлоги</a:t>
            </a:r>
            <a:r>
              <a:rPr lang="ru-RU" dirty="0"/>
              <a:t>: без, в, до, для, за, из, к, на, над, о, об, от, по, под, пред, при, про, с, у, через.</a:t>
            </a:r>
            <a:br>
              <a:rPr lang="ru-RU" dirty="0"/>
            </a:br>
            <a:endParaRPr lang="ru-RU" dirty="0" smtClean="0"/>
          </a:p>
          <a:p>
            <a:r>
              <a:rPr lang="ru-RU" b="1" dirty="0" smtClean="0"/>
              <a:t>Производные </a:t>
            </a:r>
            <a:r>
              <a:rPr lang="ru-RU" b="1" dirty="0"/>
              <a:t>предлоги</a:t>
            </a:r>
            <a:r>
              <a:rPr lang="ru-RU" dirty="0"/>
              <a:t> образованы от самостоятельных частей речи путем утраты ими своего значения и морфологических признаков. Наречные: внутри, впереди, кругом, вокруг, вблизи, около и др. Отыменные: вследствие, в течение и др. Отглагольные: благодаря, несмотря (на), спустя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7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562000"/>
            <a:ext cx="9143538" cy="1066800"/>
          </a:xfrm>
        </p:spPr>
        <p:txBody>
          <a:bodyPr>
            <a:normAutofit/>
          </a:bodyPr>
          <a:lstStyle/>
          <a:p>
            <a:r>
              <a:rPr lang="ru-RU" dirty="0"/>
              <a:t>Методика работы над предлогами в начальных </a:t>
            </a:r>
            <a:r>
              <a:rPr lang="ru-RU" dirty="0" smtClean="0"/>
              <a:t>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1905000"/>
            <a:ext cx="9143538" cy="42603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I классе основная задача сводится к развитию у детей умения выделять предлог как слово из потока речи и писать его отдельно от других слов. </a:t>
            </a: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/>
              <a:t>II классе предлоги сопоставляются с приставками в целях закрепления навыка раздельного написания предлогов и слитного написания приставок.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III классе при изучении падежей имен существительных дети узнают, с какими падежами употребляются некоторые из предлогов. </a:t>
            </a:r>
            <a:endParaRPr lang="ru-RU" dirty="0" smtClean="0"/>
          </a:p>
          <a:p>
            <a:r>
              <a:rPr lang="ru-RU" dirty="0" smtClean="0"/>
              <a:t>В I</a:t>
            </a:r>
            <a:r>
              <a:rPr lang="en-US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классе программой предусматривается знакомство учащихся с раздельным написанием предлогов с личными местоимениями.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4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874" b="2791"/>
          <a:stretch/>
        </p:blipFill>
        <p:spPr>
          <a:xfrm>
            <a:off x="3952290" y="3743228"/>
            <a:ext cx="4284709" cy="24940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562000"/>
            <a:ext cx="9143538" cy="1066800"/>
          </a:xfrm>
        </p:spPr>
        <p:txBody>
          <a:bodyPr/>
          <a:lstStyle/>
          <a:p>
            <a:r>
              <a:rPr lang="ru-RU" dirty="0"/>
              <a:t>Первоначальное изучение предлогов имеет две основные 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1916832"/>
            <a:ext cx="10260168" cy="216024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формирование </a:t>
            </a:r>
            <a:r>
              <a:rPr lang="ru-RU" dirty="0"/>
              <a:t>навыка правописания предлогов (раздельное написание предлогов со следующим словом, графически правильное их начертание</a:t>
            </a:r>
            <a:r>
              <a:rPr lang="ru-RU" dirty="0" smtClean="0"/>
              <a:t>)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усвоение </a:t>
            </a:r>
            <a:r>
              <a:rPr lang="ru-RU" dirty="0"/>
              <a:t>детьми роли предлогов в предложении. </a:t>
            </a:r>
            <a:r>
              <a:rPr lang="ru-RU" dirty="0" smtClean="0"/>
              <a:t>Практическое </a:t>
            </a:r>
            <a:r>
              <a:rPr lang="ru-RU" dirty="0"/>
              <a:t>разрешение этих задач должно осуществляться в их тесной взаимосвязи.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4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956" y="1916832"/>
            <a:ext cx="4981112" cy="36789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765448"/>
            <a:ext cx="9143538" cy="1295400"/>
          </a:xfrm>
        </p:spPr>
        <p:txBody>
          <a:bodyPr>
            <a:normAutofit fontScale="90000"/>
          </a:bodyPr>
          <a:lstStyle/>
          <a:p>
            <a:r>
              <a:rPr lang="ru-RU" dirty="0"/>
              <a:t>Из школьной практики известно, что учащиеся начальной школы в правописании допускают ошибки трех видов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2395831"/>
            <a:ext cx="5291616" cy="3913489"/>
          </a:xfrm>
        </p:spPr>
        <p:txBody>
          <a:bodyPr/>
          <a:lstStyle/>
          <a:p>
            <a:pPr lvl="0"/>
            <a:r>
              <a:rPr lang="ru-RU" dirty="0"/>
              <a:t>слитное написание предлога со следующим за ним словом («</a:t>
            </a:r>
            <a:r>
              <a:rPr lang="ru-RU" dirty="0" err="1"/>
              <a:t>кморю</a:t>
            </a:r>
            <a:r>
              <a:rPr lang="ru-RU" dirty="0"/>
              <a:t>», «</a:t>
            </a:r>
            <a:r>
              <a:rPr lang="ru-RU" dirty="0" err="1"/>
              <a:t>срадостью</a:t>
            </a:r>
            <a:r>
              <a:rPr lang="ru-RU" dirty="0"/>
              <a:t>»);</a:t>
            </a:r>
          </a:p>
          <a:p>
            <a:pPr lvl="0"/>
            <a:r>
              <a:rPr lang="ru-RU" dirty="0"/>
              <a:t>графически неправильное написание предлога («</a:t>
            </a:r>
            <a:r>
              <a:rPr lang="ru-RU" dirty="0" err="1"/>
              <a:t>ис</a:t>
            </a:r>
            <a:r>
              <a:rPr lang="ru-RU" dirty="0"/>
              <a:t> кувшина», </a:t>
            </a:r>
            <a:r>
              <a:rPr lang="ru-RU" dirty="0" smtClean="0"/>
              <a:t>«бес пальто</a:t>
            </a:r>
            <a:r>
              <a:rPr lang="ru-RU" dirty="0"/>
              <a:t>»);</a:t>
            </a:r>
          </a:p>
          <a:p>
            <a:pPr lvl="0"/>
            <a:r>
              <a:rPr lang="ru-RU" dirty="0"/>
              <a:t>пропуск предлога («прыгнул воду», «подошел костру»).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4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75" t="-1" r="2427" b="11870"/>
          <a:stretch/>
        </p:blipFill>
        <p:spPr>
          <a:xfrm>
            <a:off x="3104921" y="3873191"/>
            <a:ext cx="5979447" cy="24482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404664"/>
            <a:ext cx="9252056" cy="1811288"/>
          </a:xfrm>
        </p:spPr>
        <p:txBody>
          <a:bodyPr>
            <a:noAutofit/>
          </a:bodyPr>
          <a:lstStyle/>
          <a:p>
            <a:r>
              <a:rPr lang="ru-RU" sz="2800" dirty="0"/>
              <a:t>Известный методист Д. И. Тихомиров еще в 80-е годы XIX в. справедливо указывал, что при употреблении предлогов в письменной речи учащиеся больше всего затрудняются в следующих случаях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2420888"/>
            <a:ext cx="9143538" cy="3697465"/>
          </a:xfrm>
        </p:spPr>
        <p:txBody>
          <a:bodyPr/>
          <a:lstStyle/>
          <a:p>
            <a:pPr lvl="0"/>
            <a:r>
              <a:rPr lang="ru-RU" dirty="0"/>
              <a:t>когда «предлог, оканчивающийся на согласный, вполне сливается со следующим за ним словом, начинающимся с гласного»;</a:t>
            </a:r>
          </a:p>
          <a:p>
            <a:pPr lvl="0"/>
            <a:r>
              <a:rPr lang="ru-RU" dirty="0"/>
              <a:t>когда «звуки предлогов з, б, в и др. слышатся как с, п, ф и др.»;</a:t>
            </a:r>
          </a:p>
          <a:p>
            <a:pPr lvl="0"/>
            <a:r>
              <a:rPr lang="ru-RU" dirty="0"/>
              <a:t>когда «одним и тем же звуком оканчивается предлог и начинается следующее слово».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6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76" y="332656"/>
            <a:ext cx="9143538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Учителю необходимо предусмотреть следующие случаи употребления предлогов в письменной речи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876" y="1628800"/>
            <a:ext cx="9143538" cy="489654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предлог употреблен с существительными, имеющими конкретное значение (у дома, в парте, за рекой) и отвлеченное значение (с радостью, без страха, в восторге);</a:t>
            </a:r>
          </a:p>
          <a:p>
            <a:pPr lvl="0"/>
            <a:r>
              <a:rPr lang="ru-RU" dirty="0"/>
              <a:t>предлог входит в предложение с бесприставочным глаголом (жил в клетке, идет в школу, плывет по морю); в предложении имеются глаголы с приставками (вошел во двор, побежал по улице);</a:t>
            </a:r>
          </a:p>
          <a:p>
            <a:pPr lvl="0"/>
            <a:r>
              <a:rPr lang="ru-RU" dirty="0"/>
              <a:t>графическое начертание предлога не расходится с произношением (в лесу, из дерева, с Валей);</a:t>
            </a:r>
          </a:p>
          <a:p>
            <a:pPr lvl="0"/>
            <a:r>
              <a:rPr lang="ru-RU" dirty="0"/>
              <a:t>согласные звуки предлога оглушаются или озвончаются (в траве, к другу, с дуба);</a:t>
            </a:r>
          </a:p>
          <a:p>
            <a:pPr lvl="0"/>
            <a:r>
              <a:rPr lang="ru-RU" dirty="0"/>
              <a:t>существительное, стоящее после предлога, начинается с гласной буквы (над окном, с улицы, от Оли, к огороду);</a:t>
            </a:r>
          </a:p>
          <a:p>
            <a:pPr lvl="0"/>
            <a:r>
              <a:rPr lang="ru-RU" dirty="0"/>
              <a:t>согласный звук предлога и согласный, с которого начинается существительное, одинаковы (с Соней, в воде, к костру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4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с обзором планирования проекта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713848_TF03460544" id="{30B3B0C4-9B2C-4E69-8E28-C02DEE867D7B}" vid="{1E615EF9-395E-4C1B-B1C0-E38A1E9E9FF5}"/>
    </a:ext>
  </a:extLst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обзором планирования бизнес-проекта</Template>
  <TotalTime>240</TotalTime>
  <Words>1361</Words>
  <Application>Microsoft Office PowerPoint</Application>
  <PresentationFormat>Произвольный</PresentationFormat>
  <Paragraphs>91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Презентация с обзором планирования проекта</vt:lpstr>
      <vt:lpstr>Методика работы над предлогами в начальных классах</vt:lpstr>
      <vt:lpstr>Актуальность темы обусловлена: </vt:lpstr>
      <vt:lpstr>Предлог – служебная часть речи </vt:lpstr>
      <vt:lpstr>Предлоги делятся на непроизводные и производные.</vt:lpstr>
      <vt:lpstr>Методика работы над предлогами в начальных классах</vt:lpstr>
      <vt:lpstr>Первоначальное изучение предлогов имеет две основные задачи:</vt:lpstr>
      <vt:lpstr>Из школьной практики известно, что учащиеся начальной школы в правописании допускают ошибки трех видов:</vt:lpstr>
      <vt:lpstr>Известный методист Д. И. Тихомиров еще в 80-е годы XIX в. справедливо указывал, что при употреблении предлогов в письменной речи учащиеся больше всего затрудняются в следующих случаях:</vt:lpstr>
      <vt:lpstr>Учителю необходимо предусмотреть следующие случаи употребления предлогов в письменной речи:</vt:lpstr>
      <vt:lpstr>В методической литературе указан ряд приемов, которые рекомендуется использовать для ознакомления учащихся с предлогом как с отдельным словом: </vt:lpstr>
      <vt:lpstr>Вывод </vt:lpstr>
      <vt:lpstr>Упражнение. Употребите предлоги правильно. Вставьте предлоги. </vt:lpstr>
      <vt:lpstr>Упражнение. Спиши, раскрывая скобки.</vt:lpstr>
      <vt:lpstr>Упражнение. Выпишите только предлоги. </vt:lpstr>
      <vt:lpstr>Упражнение. Спишите пословицы, раскрыв скобки. Приставки выделите, предлоги подчеркните. </vt:lpstr>
      <vt:lpstr>Упражнение. Раскройте скобки, поставив заключенные в них слова в нужном падеже.</vt:lpstr>
      <vt:lpstr>Список литературы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работы над предлогами в начальных классах</dc:title>
  <dc:creator>Анютик</dc:creator>
  <cp:lastModifiedBy>Анютик</cp:lastModifiedBy>
  <cp:revision>24</cp:revision>
  <dcterms:created xsi:type="dcterms:W3CDTF">2019-03-21T21:06:20Z</dcterms:created>
  <dcterms:modified xsi:type="dcterms:W3CDTF">2020-03-21T11:52:46Z</dcterms:modified>
</cp:coreProperties>
</file>