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1" r:id="rId5"/>
    <p:sldId id="301" r:id="rId6"/>
    <p:sldId id="256" r:id="rId7"/>
    <p:sldId id="296" r:id="rId8"/>
    <p:sldId id="282" r:id="rId9"/>
    <p:sldId id="284" r:id="rId10"/>
    <p:sldId id="287" r:id="rId11"/>
    <p:sldId id="288" r:id="rId12"/>
    <p:sldId id="285" r:id="rId13"/>
    <p:sldId id="286" r:id="rId14"/>
    <p:sldId id="269" r:id="rId15"/>
    <p:sldId id="289" r:id="rId16"/>
    <p:sldId id="290" r:id="rId17"/>
    <p:sldId id="271" r:id="rId18"/>
    <p:sldId id="272" r:id="rId19"/>
    <p:sldId id="273" r:id="rId20"/>
    <p:sldId id="294" r:id="rId21"/>
    <p:sldId id="300" r:id="rId22"/>
    <p:sldId id="297" r:id="rId23"/>
    <p:sldId id="274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D60093"/>
    <a:srgbClr val="00FFCC"/>
    <a:srgbClr val="FF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5D61A-EBC9-445B-9BA9-180575AC59CA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4973C-7987-40F3-9291-9AB38747D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8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AD56-CE24-472B-AA5D-D84F6929B12D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6101-CCF7-4C1F-B5D0-41C2C5A8E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28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5037-5C42-4775-9071-E64DA6423303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98B11-DA79-4F21-AA94-A3A58CDF0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5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D308-D563-4518-B592-55A2498982AC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259D0-9ECA-4643-AC92-7C5389944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17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D4E1-472F-499A-BB65-4812460FE1D2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4AB9-CD3E-40D6-8EE2-0C787C2BB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6F90-577E-475D-B068-4C3F4A229FD7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C514-B87C-419C-8E1F-0905B9D94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9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FB15-BB2A-42B2-BA55-82EAB73C096D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42513-2860-49A8-AC87-215DAF308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5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6360-1604-4A66-AA86-25330CEB6A27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7C1E-FD31-49EC-B5F3-F17DB9249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821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57812-6BF0-4F9E-B748-69D1D001FBD4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B0C86-B984-4CE2-A7D9-C40938CBD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7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FAA82-16AC-44B0-96E1-2C41B1F9D1BF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17073-930A-4ABF-B93A-D6EA007C4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7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9F96D-2A62-451D-9ED6-20405EECC545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3D63-682D-4AB4-B23C-D14FD5D8A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5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F331BC-7A05-4365-AB81-B6B6AB3480AE}" type="datetimeFigureOut">
              <a:rPr lang="ru-RU"/>
              <a:pPr>
                <a:defRPr/>
              </a:pPr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A8A9DA-9871-4978-9E7F-6A100AD90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67641" cy="604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 rot="-1240105">
            <a:off x="1227991" y="2004828"/>
            <a:ext cx="649693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8000" b="1" dirty="0">
                <a:solidFill>
                  <a:srgbClr val="FF0066"/>
                </a:solidFill>
              </a:rPr>
              <a:t>Добрый </a:t>
            </a:r>
            <a:r>
              <a:rPr lang="ru-RU" altLang="ru-RU" sz="8000" b="1" dirty="0" smtClean="0">
                <a:solidFill>
                  <a:srgbClr val="FF0066"/>
                </a:solidFill>
              </a:rPr>
              <a:t>         день</a:t>
            </a:r>
            <a:r>
              <a:rPr lang="ru-RU" altLang="ru-RU" sz="8000" b="1" dirty="0">
                <a:solidFill>
                  <a:srgbClr val="FF0066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b="1" i="1" dirty="0" smtClean="0">
                <a:solidFill>
                  <a:srgbClr val="002060"/>
                </a:solidFill>
                <a:latin typeface="+mn-lt"/>
              </a:rPr>
              <a:t>Почвенные бактерии</a:t>
            </a:r>
            <a:endParaRPr lang="ru-RU" sz="5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26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8" name="Picture 2" descr="C:\Users\драга\Desktop\slide_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5" y="1285875"/>
            <a:ext cx="4572000" cy="5143500"/>
          </a:xfrm>
          <a:noFill/>
        </p:spPr>
      </p:pic>
      <p:pic>
        <p:nvPicPr>
          <p:cNvPr id="11269" name="Picture 3" descr="C:\Users\драга\Desktop\slide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85875"/>
            <a:ext cx="36909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357688"/>
            <a:ext cx="35718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/>
              <a:t>Полезные бактерии, участвующие в образовании полезных ископаемых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813"/>
            <a:ext cx="4038600" cy="5340350"/>
          </a:xfrm>
        </p:spPr>
        <p:txBody>
          <a:bodyPr/>
          <a:lstStyle/>
          <a:p>
            <a:pPr algn="ctr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endParaRPr kumimoji="1" lang="ru-RU" altLang="ru-RU" sz="3200" b="1" i="1" dirty="0" smtClean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endParaRPr kumimoji="1" lang="ru-RU" altLang="ru-RU" sz="3200" b="1" i="1" dirty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kumimoji="1" lang="ru-RU" altLang="ru-RU" sz="3200" b="1" i="1" dirty="0" smtClean="0">
                <a:solidFill>
                  <a:srgbClr val="002060"/>
                </a:solidFill>
              </a:rPr>
              <a:t>Бактерии </a:t>
            </a:r>
            <a:r>
              <a:rPr kumimoji="1" lang="ru-RU" altLang="ru-RU" b="1" i="1" dirty="0" smtClean="0">
                <a:solidFill>
                  <a:srgbClr val="002060"/>
                </a:solidFill>
              </a:rPr>
              <a:t>принимают участие в  выветривании горных </a:t>
            </a:r>
          </a:p>
          <a:p>
            <a:pPr algn="ctr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kumimoji="1" lang="ru-RU" altLang="ru-RU" b="1" i="1" dirty="0" smtClean="0">
                <a:solidFill>
                  <a:srgbClr val="002060"/>
                </a:solidFill>
              </a:rPr>
              <a:t>породи минералов. Так, железобактерии сформировали</a:t>
            </a:r>
          </a:p>
          <a:p>
            <a:pPr algn="ctr">
              <a:lnSpc>
                <a:spcPct val="90000"/>
              </a:lnSpc>
              <a:buClr>
                <a:schemeClr val="bg2"/>
              </a:buClr>
              <a:buFont typeface="Arial" charset="0"/>
              <a:buNone/>
            </a:pPr>
            <a:r>
              <a:rPr kumimoji="1" lang="ru-RU" altLang="ru-RU" b="1" i="1" dirty="0" smtClean="0">
                <a:solidFill>
                  <a:srgbClr val="002060"/>
                </a:solidFill>
              </a:rPr>
              <a:t>крупные отложения железных руд.</a:t>
            </a:r>
            <a:endParaRPr lang="ru-RU" altLang="ru-RU" b="1" i="1" dirty="0" smtClean="0">
              <a:solidFill>
                <a:srgbClr val="002060"/>
              </a:solidFill>
            </a:endParaRPr>
          </a:p>
          <a:p>
            <a:endParaRPr lang="ru-RU" alt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12292" name="Picture 5" descr="Бактерии желез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7" y="1783509"/>
            <a:ext cx="3786188" cy="3048000"/>
          </a:xfrm>
          <a:noFill/>
        </p:spPr>
      </p:pic>
      <p:pic>
        <p:nvPicPr>
          <p:cNvPr id="12293" name="Picture 6" descr="Железная ру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75"/>
            <a:ext cx="38576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7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Бактерии гниения </a:t>
            </a:r>
            <a:endParaRPr lang="ru-RU" sz="7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5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3316" name="Picture 6" descr="C:\Users\драга\Desktop\bakterii-sanitary-planety-e14505498478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357313"/>
            <a:ext cx="8215313" cy="4929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рага\Desktop\618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785813"/>
            <a:ext cx="347027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драга\Desktop\rastovr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857625"/>
            <a:ext cx="4714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:\Users\драга\Desktop\2703-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857625"/>
            <a:ext cx="2798762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:\Users\драга\Desktop\26463954284_40db9412e3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714375"/>
            <a:ext cx="4405313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Молочнокислые бактерии</a:t>
            </a:r>
          </a:p>
        </p:txBody>
      </p:sp>
      <p:sp>
        <p:nvSpPr>
          <p:cNvPr id="15363" name="Содержимое 3"/>
          <p:cNvSpPr>
            <a:spLocks noGrp="1"/>
          </p:cNvSpPr>
          <p:nvPr>
            <p:ph idx="1"/>
          </p:nvPr>
        </p:nvSpPr>
        <p:spPr>
          <a:xfrm>
            <a:off x="500063" y="1643063"/>
            <a:ext cx="5643562" cy="4071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    Молочнокислые бактерии участвуют в создании </a:t>
            </a:r>
            <a:r>
              <a:rPr lang="ru-RU" altLang="ru-RU" b="1" i="1" smtClean="0">
                <a:solidFill>
                  <a:srgbClr val="00B050"/>
                </a:solidFill>
              </a:rPr>
              <a:t>кисломолочных продуктов</a:t>
            </a:r>
            <a:r>
              <a:rPr lang="ru-RU" altLang="ru-RU" b="1" smtClean="0">
                <a:solidFill>
                  <a:srgbClr val="00B050"/>
                </a:solidFill>
              </a:rPr>
              <a:t>. </a:t>
            </a:r>
            <a:r>
              <a:rPr lang="ru-RU" altLang="ru-RU" b="1" smtClean="0">
                <a:solidFill>
                  <a:srgbClr val="002060"/>
                </a:solidFill>
              </a:rPr>
              <a:t>Питаясь сахаром, содержащимся в молоке, они образуют молочную кислоту. Под ее действием молоко превращается в простоквашу, а сливки- в сметану.</a:t>
            </a:r>
          </a:p>
        </p:txBody>
      </p:sp>
      <p:pic>
        <p:nvPicPr>
          <p:cNvPr id="15364" name="Picture 8" descr="Ряже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643063"/>
            <a:ext cx="193833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Йогу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572000"/>
            <a:ext cx="2500313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Польза молочнокислых бактерий</a:t>
            </a:r>
          </a:p>
        </p:txBody>
      </p:sp>
      <p:sp>
        <p:nvSpPr>
          <p:cNvPr id="16387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357188"/>
            <a:ext cx="4400550" cy="576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 smtClean="0"/>
              <a:t>   </a:t>
            </a:r>
          </a:p>
          <a:p>
            <a:pPr>
              <a:buFont typeface="Arial" charset="0"/>
              <a:buNone/>
            </a:pPr>
            <a:endParaRPr lang="ru-RU" altLang="ru-RU" dirty="0"/>
          </a:p>
          <a:p>
            <a:pPr>
              <a:buFont typeface="Arial" charset="0"/>
              <a:buNone/>
            </a:pPr>
            <a:endParaRPr lang="ru-RU" altLang="ru-RU" dirty="0" smtClean="0"/>
          </a:p>
          <a:p>
            <a:pPr>
              <a:buFont typeface="Arial" charset="0"/>
              <a:buNone/>
            </a:pPr>
            <a:r>
              <a:rPr lang="ru-RU" altLang="ru-RU" dirty="0" smtClean="0"/>
              <a:t> </a:t>
            </a:r>
            <a:r>
              <a:rPr lang="ru-RU" altLang="ru-RU" sz="2400" b="1" i="1" dirty="0" smtClean="0">
                <a:solidFill>
                  <a:srgbClr val="002060"/>
                </a:solidFill>
              </a:rPr>
              <a:t>Молочнокислые бактерии, помимо кислот, образуют углекислый газ, поэтому они играют некоторую роль в разрыхлении теста. Выделяемые ими  кислоты способствуют улучшению аромата и вкуса хлеба</a:t>
            </a:r>
            <a:r>
              <a:rPr lang="ru-RU" altLang="ru-RU" sz="3200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altLang="ru-RU" dirty="0" smtClean="0"/>
          </a:p>
        </p:txBody>
      </p:sp>
      <p:pic>
        <p:nvPicPr>
          <p:cNvPr id="16388" name="Picture 3" descr="C:\Users\драга\Desktop\hello_html_m702e824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3143250"/>
            <a:ext cx="4000500" cy="3282950"/>
          </a:xfrm>
          <a:noFill/>
        </p:spPr>
      </p:pic>
      <p:pic>
        <p:nvPicPr>
          <p:cNvPr id="16389" name="Picture 4" descr="C:\Users\драга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700808"/>
            <a:ext cx="40005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драга\Desktop\81481e3bf29b2dd1cf674582a5933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571500"/>
            <a:ext cx="24066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Роль молочнокислых бактерий</a:t>
            </a:r>
          </a:p>
        </p:txBody>
      </p:sp>
      <p:sp>
        <p:nvSpPr>
          <p:cNvPr id="1741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25"/>
            <a:ext cx="4038600" cy="31432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3200" b="1" i="1" dirty="0" smtClean="0">
                <a:solidFill>
                  <a:srgbClr val="002060"/>
                </a:solidFill>
              </a:rPr>
              <a:t>    </a:t>
            </a:r>
          </a:p>
          <a:p>
            <a:pPr>
              <a:buFont typeface="Arial" charset="0"/>
              <a:buNone/>
            </a:pPr>
            <a:endParaRPr lang="ru-RU" altLang="ru-RU" sz="3200" b="1" i="1" dirty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ru-RU" alt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b="1" i="1" dirty="0" smtClean="0">
                <a:solidFill>
                  <a:srgbClr val="002060"/>
                </a:solidFill>
              </a:rPr>
              <a:t>С помощью кисломолочных бактерий  происходит квашение овощей, силосование кормов. Образовавшаяся молочная кислота предохраняет овощи и корма от порчи.</a:t>
            </a:r>
          </a:p>
        </p:txBody>
      </p:sp>
      <p:sp>
        <p:nvSpPr>
          <p:cNvPr id="17413" name="Содержимое 8"/>
          <p:cNvSpPr>
            <a:spLocks noGrp="1"/>
          </p:cNvSpPr>
          <p:nvPr>
            <p:ph sz="half" idx="2"/>
          </p:nvPr>
        </p:nvSpPr>
        <p:spPr>
          <a:xfrm>
            <a:off x="6572250" y="571500"/>
            <a:ext cx="2114550" cy="200025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dirty="0" smtClean="0"/>
          </a:p>
        </p:txBody>
      </p:sp>
      <p:pic>
        <p:nvPicPr>
          <p:cNvPr id="17414" name="Picture 5" descr="C:\Users\драга\Desktop\8295808186a4c9561bdb59349ed198d42151ffa010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75"/>
            <a:ext cx="4257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C:\Users\драга\Desktop\kak-kvasit-kapust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94" y="1500188"/>
            <a:ext cx="24288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31634-5FD2-4229-97B1-B30FD9AECD8C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i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Болезнетворные бактерии</a:t>
            </a:r>
          </a:p>
        </p:txBody>
      </p:sp>
      <p:sp>
        <p:nvSpPr>
          <p:cNvPr id="18437" name="Содержимое 8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29125" cy="5472113"/>
          </a:xfrm>
        </p:spPr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Велика роль </a:t>
            </a:r>
            <a:r>
              <a:rPr lang="ru-RU" altLang="ru-RU" b="1" i="1" smtClean="0">
                <a:solidFill>
                  <a:srgbClr val="663300"/>
                </a:solidFill>
              </a:rPr>
              <a:t>паразитических (патогенных</a:t>
            </a:r>
            <a:r>
              <a:rPr lang="ru-RU" altLang="ru-RU" b="1" smtClean="0">
                <a:solidFill>
                  <a:srgbClr val="663300"/>
                </a:solidFill>
              </a:rPr>
              <a:t>)</a:t>
            </a:r>
            <a:r>
              <a:rPr lang="ru-RU" altLang="ru-RU" b="1" smtClean="0">
                <a:solidFill>
                  <a:srgbClr val="002060"/>
                </a:solidFill>
              </a:rPr>
              <a:t>бактерий. Они способны проникать в ткани растений, животных и человека и выделять при этом токсичные вещества, отравляющие организм хозяина.</a:t>
            </a:r>
          </a:p>
          <a:p>
            <a:endParaRPr lang="ru-RU" altLang="ru-RU" smtClean="0"/>
          </a:p>
        </p:txBody>
      </p:sp>
      <p:pic>
        <p:nvPicPr>
          <p:cNvPr id="18438" name="Picture 8" descr="C:\Users\драга\Desktop\i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688" y="1643063"/>
            <a:ext cx="4357687" cy="45005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2428875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Бактерии вызывают тиф, холеру, дифтерию, столбняк, туберкулез, ангину, сибирскую язву, чуму и другие заболевания</a:t>
            </a:r>
          </a:p>
        </p:txBody>
      </p:sp>
      <p:pic>
        <p:nvPicPr>
          <p:cNvPr id="19459" name="Picture 2" descr="Картинка 23 из 114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0" y="3000375"/>
            <a:ext cx="55054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3" name="Рисунок 2" descr="0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14313" y="357188"/>
            <a:ext cx="8501062" cy="1500187"/>
          </a:xfrm>
        </p:spPr>
        <p:txBody>
          <a:bodyPr/>
          <a:lstStyle/>
          <a:p>
            <a:pPr eaLnBrk="1" hangingPunct="1"/>
            <a:r>
              <a:rPr lang="ru-RU" altLang="ru-RU" sz="5400" b="1" i="1" smtClean="0">
                <a:solidFill>
                  <a:srgbClr val="002060"/>
                </a:solidFill>
              </a:rPr>
              <a:t>Биологический диктант</a:t>
            </a:r>
          </a:p>
        </p:txBody>
      </p:sp>
      <p:sp>
        <p:nvSpPr>
          <p:cNvPr id="3075" name="Содержимое 4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6974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b="1" smtClean="0">
                <a:solidFill>
                  <a:srgbClr val="002060"/>
                </a:solidFill>
              </a:rPr>
              <a:t>Ответ</a:t>
            </a:r>
            <a:r>
              <a:rPr lang="ru-RU" altLang="ru-RU" b="1" smtClean="0"/>
              <a:t> </a:t>
            </a:r>
            <a:r>
              <a:rPr lang="ru-RU" altLang="ru-RU" smtClean="0"/>
              <a:t>   </a:t>
            </a:r>
            <a:r>
              <a:rPr lang="ru-RU" altLang="ru-RU" sz="4000" b="1" smtClean="0">
                <a:solidFill>
                  <a:srgbClr val="FF0000"/>
                </a:solidFill>
              </a:rPr>
              <a:t>« Да» +      « Нет» -</a:t>
            </a:r>
            <a:endParaRPr lang="ru-RU" altLang="ru-RU" b="1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altLang="ru-RU" b="1" i="1" smtClean="0"/>
              <a:t>1.Бактерии состоят из одной клетки?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altLang="ru-RU" b="1" i="1" smtClean="0"/>
              <a:t>2.Бактерии имеют ядро?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altLang="ru-RU" b="1" i="1" smtClean="0"/>
              <a:t>3.Бактерии размножаются спорами?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altLang="ru-RU" b="1" i="1" smtClean="0"/>
              <a:t>4.Бактерии имеют разнообразную форму?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ru-RU" altLang="ru-RU" b="1" i="1" smtClean="0"/>
              <a:t>5. Бактерии имеют оболочку?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 заражения: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3829050" cy="491172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altLang="ru-RU" b="1" i="1" smtClean="0">
                <a:solidFill>
                  <a:srgbClr val="002060"/>
                </a:solidFill>
              </a:rPr>
              <a:t>переносчики возбудителей- блохи, мыши, крысы;</a:t>
            </a:r>
          </a:p>
          <a:p>
            <a:pPr>
              <a:buFont typeface="Wingdings" pitchFamily="2" charset="2"/>
              <a:buChar char="v"/>
            </a:pPr>
            <a:r>
              <a:rPr lang="ru-RU" altLang="ru-RU" b="1" i="1" smtClean="0">
                <a:solidFill>
                  <a:srgbClr val="002060"/>
                </a:solidFill>
              </a:rPr>
              <a:t>при контакте с больным:</a:t>
            </a:r>
          </a:p>
          <a:p>
            <a:pPr>
              <a:buFont typeface="Wingdings" pitchFamily="2" charset="2"/>
              <a:buChar char="v"/>
            </a:pPr>
            <a:r>
              <a:rPr lang="ru-RU" altLang="ru-RU" b="1" i="1" smtClean="0">
                <a:solidFill>
                  <a:srgbClr val="002060"/>
                </a:solidFill>
              </a:rPr>
              <a:t>употребление зараженной пищи, воды;</a:t>
            </a:r>
          </a:p>
          <a:p>
            <a:pPr>
              <a:buFont typeface="Wingdings" pitchFamily="2" charset="2"/>
              <a:buChar char="v"/>
            </a:pPr>
            <a:r>
              <a:rPr lang="ru-RU" altLang="ru-RU" b="1" i="1" smtClean="0">
                <a:solidFill>
                  <a:srgbClr val="002060"/>
                </a:solidFill>
              </a:rPr>
              <a:t>Несоблюдение правил личной гигиены </a:t>
            </a:r>
          </a:p>
          <a:p>
            <a:pPr>
              <a:buFont typeface="Wingdings" pitchFamily="2" charset="2"/>
              <a:buChar char="v"/>
            </a:pPr>
            <a:endParaRPr lang="ru-RU" altLang="ru-RU" sz="2400" smtClean="0"/>
          </a:p>
          <a:p>
            <a:pPr>
              <a:buFont typeface="Wingdings" pitchFamily="2" charset="2"/>
              <a:buChar char="v"/>
            </a:pPr>
            <a:endParaRPr lang="ru-RU" altLang="ru-RU" sz="2400" smtClean="0"/>
          </a:p>
          <a:p>
            <a:pPr>
              <a:buFont typeface="Wingdings" pitchFamily="2" charset="2"/>
              <a:buChar char="v"/>
            </a:pPr>
            <a:endParaRPr lang="ru-RU" altLang="ru-RU" sz="2400" smtClean="0"/>
          </a:p>
        </p:txBody>
      </p:sp>
      <p:pic>
        <p:nvPicPr>
          <p:cNvPr id="21508" name="Picture 4" descr="C:\Users\драга\Desktop\img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9063" y="1357313"/>
            <a:ext cx="4829175" cy="485775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драга\Desktop\kartinki-mikroby-i-bakterii-dlya-detey-51971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8429625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 rot="-1206223">
            <a:off x="473075" y="1524000"/>
            <a:ext cx="52609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4400" b="1" i="1">
                <a:solidFill>
                  <a:srgbClr val="FF0000"/>
                </a:solidFill>
              </a:rPr>
              <a:t>« Я- бактерия»</a:t>
            </a:r>
            <a:endParaRPr lang="ru-RU" altLang="ru-RU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Мое настроение в конце урока: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2" descr="C:\Users\драга\Desktop\Fotolia_68720489_Subscription_Monthly_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8" y="1214438"/>
            <a:ext cx="1557337" cy="1857375"/>
          </a:xfrm>
          <a:noFill/>
        </p:spPr>
      </p:pic>
      <p:pic>
        <p:nvPicPr>
          <p:cNvPr id="23556" name="Picture 3" descr="C:\Users\драга\Desktop\Fotolia_68720489_Subscription_Monthly_M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000375"/>
            <a:ext cx="15446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C:\Users\драга\Desktop\Fotolia_68720489_Subscription_Monthly_M - копия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786313"/>
            <a:ext cx="13525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43188" y="1857375"/>
            <a:ext cx="54292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-на уроке мне было интересно , я много узнал нового, тема мне понятна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625" y="3357563"/>
            <a:ext cx="60007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-на уроке мне было не всегда интересно, тема мне в целом понятна , но по некоторым вопросам я испытываю затруднения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4625" y="5357813"/>
            <a:ext cx="58578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-на уроке мне было не интересно, я нового нечего не узнал, тема мне не понятна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0" descr="AllDa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055688"/>
            <a:ext cx="71913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3"/>
          <p:cNvSpPr>
            <a:spLocks noGrp="1"/>
          </p:cNvSpPr>
          <p:nvPr>
            <p:ph type="title"/>
          </p:nvPr>
        </p:nvSpPr>
        <p:spPr>
          <a:xfrm rot="19912633">
            <a:off x="-150813" y="857250"/>
            <a:ext cx="8054976" cy="2655888"/>
          </a:xfrm>
        </p:spPr>
        <p:txBody>
          <a:bodyPr/>
          <a:lstStyle/>
          <a:p>
            <a:r>
              <a:rPr lang="ru-RU" altLang="ru-RU" sz="5400" b="1" i="1" smtClean="0">
                <a:solidFill>
                  <a:srgbClr val="002060"/>
                </a:solidFill>
              </a:rPr>
              <a:t>Спасибо за внимание.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500" y="260350"/>
            <a:ext cx="7929563" cy="7156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i="1" dirty="0">
                <a:latin typeface="+mn-lt"/>
              </a:rPr>
              <a:t>6. Бактерии, для которых кислород является смертельно опасным, называются аэробами?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i="1" dirty="0">
                <a:latin typeface="+mn-lt"/>
              </a:rPr>
              <a:t>7. Бактерии не имеют хлорофилла?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i="1" dirty="0">
                <a:latin typeface="+mn-lt"/>
              </a:rPr>
              <a:t>8. Округлые бактерии называют стрептококками?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i="1" dirty="0">
                <a:latin typeface="+mn-lt"/>
              </a:rPr>
              <a:t>9. Бактерии имеют цитоплазму?</a:t>
            </a:r>
          </a:p>
          <a:p>
            <a:pPr>
              <a:lnSpc>
                <a:spcPct val="150000"/>
              </a:lnSpc>
              <a:defRPr/>
            </a:pPr>
            <a:r>
              <a:rPr lang="ru-RU" sz="3200" b="1" i="1" dirty="0">
                <a:latin typeface="+mn-lt"/>
              </a:rPr>
              <a:t>10. Бактерии относятся к Царству Растений?</a:t>
            </a:r>
          </a:p>
          <a:p>
            <a:pPr>
              <a:lnSpc>
                <a:spcPct val="150000"/>
              </a:lnSpc>
              <a:defRPr/>
            </a:pP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i="1" dirty="0" smtClean="0">
                <a:solidFill>
                  <a:srgbClr val="002060"/>
                </a:solidFill>
                <a:latin typeface="+mn-lt"/>
              </a:rPr>
              <a:t>Ключ к диктанту</a:t>
            </a:r>
            <a:endParaRPr lang="ru-RU" sz="60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214438" y="1357313"/>
            <a:ext cx="3357562" cy="2714625"/>
          </a:xfrm>
        </p:spPr>
        <p:txBody>
          <a:bodyPr/>
          <a:lstStyle/>
          <a:p>
            <a:pPr eaLnBrk="1" hangingPunct="1"/>
            <a:endParaRPr lang="ru-RU" altLang="ru-RU" smtClean="0"/>
          </a:p>
          <a:p>
            <a:pPr eaLnBrk="1" hangingPunct="1">
              <a:buFont typeface="Arial" charset="0"/>
              <a:buNone/>
            </a:pPr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88" y="1397000"/>
          <a:ext cx="3500437" cy="26035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6192"/>
                <a:gridCol w="996871"/>
                <a:gridCol w="786416"/>
                <a:gridCol w="1070958"/>
              </a:tblGrid>
              <a:tr h="5207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   +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6.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  -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   -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7.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  +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3.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   -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8.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  -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   +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9.</a:t>
                      </a:r>
                      <a:endParaRPr lang="ru-RU" sz="24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  +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5.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   +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10.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0000"/>
                          </a:solidFill>
                        </a:rPr>
                        <a:t>  -</a:t>
                      </a:r>
                      <a:endParaRPr lang="ru-RU" sz="2800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/>
                </a:tc>
              </a:tr>
            </a:tbl>
          </a:graphicData>
        </a:graphic>
      </p:graphicFrame>
      <p:pic>
        <p:nvPicPr>
          <p:cNvPr id="5156" name="Picture 4" descr="C:\Users\драга\Desktop\0009-009-Molodt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000375"/>
            <a:ext cx="42386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7250" y="4429125"/>
            <a:ext cx="30734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u="sng" dirty="0">
                <a:solidFill>
                  <a:schemeClr val="accent2">
                    <a:lumMod val="75000"/>
                  </a:schemeClr>
                </a:solidFill>
              </a:rPr>
              <a:t>Оценивание</a:t>
            </a:r>
          </a:p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10-9 б-  </a:t>
            </a:r>
            <a:r>
              <a:rPr lang="ru-RU" sz="2400" b="1" i="1" dirty="0">
                <a:solidFill>
                  <a:srgbClr val="FF0000"/>
                </a:solidFill>
              </a:rPr>
              <a:t>5</a:t>
            </a:r>
          </a:p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8-6 б-    </a:t>
            </a:r>
            <a:r>
              <a:rPr lang="ru-RU" sz="2400" b="1" i="1" dirty="0">
                <a:solidFill>
                  <a:srgbClr val="FF0000"/>
                </a:solidFill>
              </a:rPr>
              <a:t>4</a:t>
            </a:r>
          </a:p>
          <a:p>
            <a:pPr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5-4 б-    </a:t>
            </a:r>
            <a:r>
              <a:rPr lang="ru-RU" sz="2400" b="1" i="1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рага\Desktop\i (2).jpg"/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429625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857250"/>
            <a:ext cx="76438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8" name="Picture 5" descr="C:\Users\драга\Desktop\kartinki-mikroby-i-bakterii-dlya-detey-51968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4357687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750"/>
            <a:ext cx="4214812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:\Users\драга\Desktop\slide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429000"/>
            <a:ext cx="43497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C:\Users\драга\Desktop\depositphotos_8853732-stock-photo-contaminated-foo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49650"/>
            <a:ext cx="41433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3500438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 урока:</a:t>
            </a:r>
            <a:r>
              <a:rPr lang="ru-RU" sz="4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Значение бактерий в природе и жизни человека.</a:t>
            </a:r>
          </a:p>
        </p:txBody>
      </p:sp>
      <p:pic>
        <p:nvPicPr>
          <p:cNvPr id="7171" name="Рисунок 4" descr="бактери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575050"/>
            <a:ext cx="47148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рага\Desktop\i (2).jpg"/>
          <p:cNvPicPr>
            <a:picLocks noChangeAspect="1" noChangeArrowheads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429625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1563" y="1571625"/>
            <a:ext cx="76438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Бактерии - нужны ли они нам???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501062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b="1" i="1" dirty="0" smtClean="0">
                <a:solidFill>
                  <a:srgbClr val="002060"/>
                </a:solidFill>
                <a:latin typeface="+mn-lt"/>
              </a:rPr>
              <a:t>Группы бактерий</a:t>
            </a:r>
            <a:endParaRPr lang="ru-RU" sz="5400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half" idx="1"/>
          </p:nvPr>
        </p:nvSpPr>
        <p:spPr>
          <a:xfrm>
            <a:off x="571500" y="1571625"/>
            <a:ext cx="5000625" cy="4500563"/>
          </a:xfrm>
        </p:spPr>
        <p:txBody>
          <a:bodyPr/>
          <a:lstStyle/>
          <a:p>
            <a:pPr algn="ctr">
              <a:buFont typeface="Wingdings" pitchFamily="2" charset="2"/>
              <a:buChar char="v"/>
            </a:pPr>
            <a:r>
              <a:rPr lang="ru-RU" altLang="ru-RU" sz="3600" b="1" smtClean="0"/>
              <a:t>почвенные бактерии</a:t>
            </a:r>
          </a:p>
          <a:p>
            <a:pPr algn="ctr">
              <a:buFont typeface="Wingdings" pitchFamily="2" charset="2"/>
              <a:buChar char="v"/>
            </a:pPr>
            <a:r>
              <a:rPr lang="ru-RU" altLang="ru-RU" sz="3600" b="1" smtClean="0">
                <a:solidFill>
                  <a:srgbClr val="7030A0"/>
                </a:solidFill>
              </a:rPr>
              <a:t>бактерии  гниения</a:t>
            </a:r>
          </a:p>
          <a:p>
            <a:pPr algn="ctr">
              <a:buFont typeface="Wingdings" pitchFamily="2" charset="2"/>
              <a:buChar char="v"/>
            </a:pPr>
            <a:r>
              <a:rPr lang="ru-RU" altLang="ru-RU" sz="3600" b="1" smtClean="0"/>
              <a:t>молочнокислые бактерии</a:t>
            </a:r>
          </a:p>
          <a:p>
            <a:pPr algn="ctr">
              <a:buFont typeface="Wingdings" pitchFamily="2" charset="2"/>
              <a:buChar char="v"/>
            </a:pPr>
            <a:r>
              <a:rPr lang="ru-RU" altLang="ru-RU" sz="3600" b="1" smtClean="0">
                <a:solidFill>
                  <a:srgbClr val="7030A0"/>
                </a:solidFill>
              </a:rPr>
              <a:t> болезнетворные бактерии.</a:t>
            </a:r>
          </a:p>
          <a:p>
            <a:pPr>
              <a:buFont typeface="Arial" charset="0"/>
              <a:buNone/>
            </a:pPr>
            <a:endParaRPr lang="ru-RU" altLang="ru-RU" smtClean="0"/>
          </a:p>
        </p:txBody>
      </p:sp>
      <p:sp>
        <p:nvSpPr>
          <p:cNvPr id="10244" name="Содержимое 3"/>
          <p:cNvSpPr>
            <a:spLocks noGrp="1"/>
          </p:cNvSpPr>
          <p:nvPr>
            <p:ph sz="half" idx="2"/>
          </p:nvPr>
        </p:nvSpPr>
        <p:spPr>
          <a:xfrm>
            <a:off x="7858125" y="1600200"/>
            <a:ext cx="828675" cy="4525963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10245" name="Picture 2" descr="Картинка 56 из 248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857625"/>
            <a:ext cx="299243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5" descr="дрожжи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1428750"/>
            <a:ext cx="2952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428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Биологический диктант</vt:lpstr>
      <vt:lpstr>Презентация PowerPoint</vt:lpstr>
      <vt:lpstr>Ключ к диктанту</vt:lpstr>
      <vt:lpstr>Презентация PowerPoint</vt:lpstr>
      <vt:lpstr>Тема урока: Значение бактерий в природе и жизни человека.</vt:lpstr>
      <vt:lpstr>Презентация PowerPoint</vt:lpstr>
      <vt:lpstr>Презентация PowerPoint</vt:lpstr>
      <vt:lpstr>Группы бактерий</vt:lpstr>
      <vt:lpstr>Почвенные бактерии</vt:lpstr>
      <vt:lpstr>Полезные бактерии, участвующие в образовании полезных ископаемых</vt:lpstr>
      <vt:lpstr>Бактерии гниения </vt:lpstr>
      <vt:lpstr>Презентация PowerPoint</vt:lpstr>
      <vt:lpstr>Молочнокислые бактерии</vt:lpstr>
      <vt:lpstr>Польза молочнокислых бактерий</vt:lpstr>
      <vt:lpstr>Роль молочнокислых бактерий</vt:lpstr>
      <vt:lpstr>Болезнетворные бактерии</vt:lpstr>
      <vt:lpstr>Бактерии вызывают тиф, холеру, дифтерию, столбняк, туберкулез, ангину, сибирскую язву, чуму и другие заболевания</vt:lpstr>
      <vt:lpstr>Презентация PowerPoint</vt:lpstr>
      <vt:lpstr>Пути заражения:</vt:lpstr>
      <vt:lpstr>Презентация PowerPoint</vt:lpstr>
      <vt:lpstr>Мое настроение в конце урока:</vt:lpstr>
      <vt:lpstr>Спасибо за внимание.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Общая характеристика бактерий, их роль в природе и жизни человека</dc:title>
  <dc:creator>Admin</dc:creator>
  <cp:lastModifiedBy>213-1</cp:lastModifiedBy>
  <cp:revision>97</cp:revision>
  <dcterms:created xsi:type="dcterms:W3CDTF">2011-08-23T06:47:53Z</dcterms:created>
  <dcterms:modified xsi:type="dcterms:W3CDTF">2020-02-21T06:08:08Z</dcterms:modified>
</cp:coreProperties>
</file>