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6"/>
  </p:notesMasterIdLst>
  <p:handoutMasterIdLst>
    <p:handoutMasterId r:id="rId47"/>
  </p:handoutMasterIdLst>
  <p:sldIdLst>
    <p:sldId id="256" r:id="rId2"/>
    <p:sldId id="257" r:id="rId3"/>
    <p:sldId id="258" r:id="rId4"/>
    <p:sldId id="259" r:id="rId5"/>
    <p:sldId id="260" r:id="rId6"/>
    <p:sldId id="261" r:id="rId7"/>
    <p:sldId id="262" r:id="rId8"/>
    <p:sldId id="264" r:id="rId9"/>
    <p:sldId id="267" r:id="rId10"/>
    <p:sldId id="268" r:id="rId11"/>
    <p:sldId id="269" r:id="rId12"/>
    <p:sldId id="270" r:id="rId13"/>
    <p:sldId id="271" r:id="rId14"/>
    <p:sldId id="272" r:id="rId15"/>
    <p:sldId id="273" r:id="rId16"/>
    <p:sldId id="274" r:id="rId17"/>
    <p:sldId id="275" r:id="rId18"/>
    <p:sldId id="276" r:id="rId19"/>
    <p:sldId id="297" r:id="rId20"/>
    <p:sldId id="298" r:id="rId21"/>
    <p:sldId id="299" r:id="rId22"/>
    <p:sldId id="300" r:id="rId23"/>
    <p:sldId id="301" r:id="rId24"/>
    <p:sldId id="302" r:id="rId25"/>
    <p:sldId id="303" r:id="rId26"/>
    <p:sldId id="304" r:id="rId27"/>
    <p:sldId id="305" r:id="rId28"/>
    <p:sldId id="306" r:id="rId29"/>
    <p:sldId id="309" r:id="rId30"/>
    <p:sldId id="310" r:id="rId31"/>
    <p:sldId id="311" r:id="rId32"/>
    <p:sldId id="312" r:id="rId33"/>
    <p:sldId id="281" r:id="rId34"/>
    <p:sldId id="282" r:id="rId35"/>
    <p:sldId id="283" r:id="rId36"/>
    <p:sldId id="284" r:id="rId37"/>
    <p:sldId id="285" r:id="rId38"/>
    <p:sldId id="314" r:id="rId39"/>
    <p:sldId id="315" r:id="rId40"/>
    <p:sldId id="286" r:id="rId41"/>
    <p:sldId id="287" r:id="rId42"/>
    <p:sldId id="288" r:id="rId43"/>
    <p:sldId id="289" r:id="rId44"/>
    <p:sldId id="296"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C12553-F576-4E6A-8AAF-84A3AB4EE691}" type="datetimeFigureOut">
              <a:rPr lang="ru-RU" smtClean="0"/>
              <a:pPr/>
              <a:t>20.05.2020</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92D90C-1326-4013-A33C-66F708F45A47}" type="slidenum">
              <a:rPr lang="ru-RU" smtClean="0"/>
              <a:pPr/>
              <a:t>‹#›</a:t>
            </a:fld>
            <a:endParaRPr lang="ru-RU"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AB8905-D950-4647-9A0D-617BBD5CE64E}" type="datetimeFigureOut">
              <a:rPr lang="ru-RU" smtClean="0"/>
              <a:pPr/>
              <a:t>20.05.2020</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7E7713-E84A-4512-B8D2-8D900C66DD6E}"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E7E7713-E84A-4512-B8D2-8D900C66DD6E}" type="slidenum">
              <a:rPr lang="ru-RU" smtClean="0"/>
              <a:pPr/>
              <a:t>15</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410F5745-53C6-4207-B134-66663A6F9CD1}" type="datetime1">
              <a:rPr lang="ru-RU" smtClean="0"/>
              <a:pPr/>
              <a:t>20.05.2020</a:t>
            </a:fld>
            <a:endParaRPr lang="ru-RU" dirty="0"/>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dirty="0"/>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1D61DAC-58C9-4536-830C-50A0627B8926}"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1FB18EC-4AD8-481C-BF0A-2AAA585F75FE}" type="datetime1">
              <a:rPr lang="ru-RU" smtClean="0"/>
              <a:pPr/>
              <a:t>20.05.2020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1D61DAC-58C9-4536-830C-50A0627B8926}"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D3F09E6-619C-40F5-8FE5-BDEF18E12F76}" type="datetime1">
              <a:rPr lang="ru-RU" smtClean="0"/>
              <a:pPr/>
              <a:t>20.05.2020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1D61DAC-58C9-4536-830C-50A0627B8926}"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AFE90CA-2936-4EC8-99E6-795E4B66E718}" type="datetime1">
              <a:rPr lang="ru-RU" smtClean="0"/>
              <a:pPr/>
              <a:t>20.05.2020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1D61DAC-58C9-4536-830C-50A0627B8926}"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0E5D35D8-0450-401D-AEA9-A40CBBF8B70E}" type="datetime1">
              <a:rPr lang="ru-RU" smtClean="0"/>
              <a:pPr/>
              <a:t>20.05.2020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1D61DAC-58C9-4536-830C-50A0627B8926}"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E1037BC-29DB-400F-A842-C31124BB32F7}" type="datetime1">
              <a:rPr lang="ru-RU" smtClean="0"/>
              <a:pPr/>
              <a:t>20.05.2020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1D61DAC-58C9-4536-830C-50A0627B8926}"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6567C78B-0F4B-439F-9E44-8E5048A0966E}" type="datetime1">
              <a:rPr lang="ru-RU" smtClean="0"/>
              <a:pPr/>
              <a:t>20.05.2020</a:t>
            </a:fld>
            <a:endParaRPr lang="ru-RU" dirty="0"/>
          </a:p>
        </p:txBody>
      </p:sp>
      <p:sp>
        <p:nvSpPr>
          <p:cNvPr id="27" name="Номер слайда 26"/>
          <p:cNvSpPr>
            <a:spLocks noGrp="1"/>
          </p:cNvSpPr>
          <p:nvPr>
            <p:ph type="sldNum" sz="quarter" idx="11"/>
          </p:nvPr>
        </p:nvSpPr>
        <p:spPr/>
        <p:txBody>
          <a:bodyPr rtlCol="0"/>
          <a:lstStyle/>
          <a:p>
            <a:fld id="{21D61DAC-58C9-4536-830C-50A0627B8926}" type="slidenum">
              <a:rPr lang="ru-RU" smtClean="0"/>
              <a:pPr/>
              <a:t>‹#›</a:t>
            </a:fld>
            <a:endParaRPr lang="ru-RU" dirty="0"/>
          </a:p>
        </p:txBody>
      </p:sp>
      <p:sp>
        <p:nvSpPr>
          <p:cNvPr id="28" name="Нижний колонтитул 27"/>
          <p:cNvSpPr>
            <a:spLocks noGrp="1"/>
          </p:cNvSpPr>
          <p:nvPr>
            <p:ph type="ftr" sz="quarter" idx="12"/>
          </p:nvPr>
        </p:nvSpPr>
        <p:spPr/>
        <p:txBody>
          <a:bodyPr rtlCol="0"/>
          <a:lstStyle/>
          <a:p>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579E819-BAE5-42D7-BB0C-FDBA023625AF}" type="datetime1">
              <a:rPr lang="ru-RU" smtClean="0"/>
              <a:pPr/>
              <a:t>20.05.2020</a:t>
            </a:fld>
            <a:endParaRPr lang="ru-RU" dirty="0"/>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dirty="0"/>
          </a:p>
        </p:txBody>
      </p:sp>
      <p:sp>
        <p:nvSpPr>
          <p:cNvPr id="5" name="Номер слайда 4"/>
          <p:cNvSpPr>
            <a:spLocks noGrp="1"/>
          </p:cNvSpPr>
          <p:nvPr>
            <p:ph type="sldNum" sz="quarter" idx="12"/>
          </p:nvPr>
        </p:nvSpPr>
        <p:spPr>
          <a:xfrm>
            <a:off x="8174736" y="2272"/>
            <a:ext cx="762000" cy="365760"/>
          </a:xfrm>
        </p:spPr>
        <p:txBody>
          <a:bodyPr/>
          <a:lstStyle/>
          <a:p>
            <a:fld id="{21D61DAC-58C9-4536-830C-50A0627B8926}"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759CF53-55A2-47B6-A6DF-4C94C4D37F88}" type="datetime1">
              <a:rPr lang="ru-RU" smtClean="0"/>
              <a:pPr/>
              <a:t>20.05.2020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21D61DAC-58C9-4536-830C-50A0627B8926}"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DDCBDEB-EBB9-40CD-BE25-6BB50197A84B}" type="datetime1">
              <a:rPr lang="ru-RU" smtClean="0"/>
              <a:pPr/>
              <a:t>20.05.2020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1D61DAC-58C9-4536-830C-50A0627B8926}"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62A57ACF-F149-4006-B69A-0464ED95A90D}" type="datetime1">
              <a:rPr lang="ru-RU" smtClean="0"/>
              <a:pPr/>
              <a:t>20.05.2020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21D61DAC-58C9-4536-830C-50A0627B8926}"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68A373E1-1171-4167-91D5-BBD8A25DDF98}" type="datetime1">
              <a:rPr lang="ru-RU" smtClean="0"/>
              <a:pPr/>
              <a:t>20.05.2020</a:t>
            </a:fld>
            <a:endParaRPr lang="ru-RU" dirty="0"/>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dirty="0"/>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1D61DAC-58C9-4536-830C-50A0627B8926}"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gif"/><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332656"/>
            <a:ext cx="9144000" cy="3528392"/>
          </a:xfrm>
        </p:spPr>
        <p:txBody>
          <a:bodyPr>
            <a:noAutofit/>
          </a:bodyPr>
          <a:lstStyle/>
          <a:p>
            <a:pPr algn="ctr"/>
            <a: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t>Литературная география </a:t>
            </a:r>
            <a:b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t>Ленинградской области и </a:t>
            </a:r>
            <a:b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t>Санкт-Петербурга</a:t>
            </a:r>
            <a: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sz="5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0" y="4365104"/>
            <a:ext cx="9144000" cy="2492896"/>
          </a:xfrm>
        </p:spPr>
        <p:txBody>
          <a:bodyPr>
            <a:noAutofit/>
          </a:bodyPr>
          <a:lstStyle/>
          <a:p>
            <a:pPr algn="ctr">
              <a:lnSpc>
                <a:spcPct val="120000"/>
              </a:lnSpc>
            </a:pPr>
            <a:r>
              <a:rPr lang="ru-RU" sz="4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Автор</a:t>
            </a:r>
            <a:endParaRPr lang="ru-RU" sz="4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120000"/>
              </a:lnSpc>
            </a:pPr>
            <a:r>
              <a:rPr lang="ru-RU" sz="4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Петров Андрей </a:t>
            </a:r>
            <a:r>
              <a:rPr lang="ru-RU" sz="4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Юрьевич </a:t>
            </a:r>
            <a:r>
              <a:rPr lang="ru-RU" sz="3200" b="1" dirty="0" smtClean="0">
                <a:solidFill>
                  <a:schemeClr val="tx1"/>
                </a:solidFill>
                <a:effectLst>
                  <a:outerShdw blurRad="38100" dist="38100" dir="2700000" algn="tl">
                    <a:srgbClr val="000000">
                      <a:alpha val="43137"/>
                    </a:srgbClr>
                  </a:outerShdw>
                </a:effectLst>
                <a:latin typeface="Times New Roman"/>
                <a:cs typeface="Times New Roman"/>
              </a:rPr>
              <a:t>©</a:t>
            </a:r>
            <a:endParaRPr lang="en-US"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20080"/>
          </a:xfrm>
        </p:spPr>
        <p:txBody>
          <a:bodyPr>
            <a:normAutofit/>
          </a:bodyPr>
          <a:lstStyle/>
          <a:p>
            <a:pPr algn="ctr"/>
            <a:r>
              <a:rPr lang="ru-RU" dirty="0" smtClean="0">
                <a:effectLst>
                  <a:outerShdw blurRad="38100" dist="38100" dir="2700000" algn="tl">
                    <a:srgbClr val="000000">
                      <a:alpha val="43137"/>
                    </a:srgbClr>
                  </a:outerShdw>
                </a:effectLst>
                <a:latin typeface="Times New Roman" pitchFamily="18" charset="0"/>
                <a:cs typeface="Times New Roman" pitchFamily="18" charset="0"/>
              </a:rPr>
              <a:t>Среди частых гостей усадьбы были…</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10</a:t>
            </a:fld>
            <a:endParaRPr lang="ru-RU" dirty="0"/>
          </a:p>
        </p:txBody>
      </p:sp>
      <p:pic>
        <p:nvPicPr>
          <p:cNvPr id="31748" name="Picture 4" descr="https://mtdata.ru/u1/photo5E81/20917953934-0/original.jpg"/>
          <p:cNvPicPr>
            <a:picLocks noChangeAspect="1" noChangeArrowheads="1"/>
          </p:cNvPicPr>
          <p:nvPr/>
        </p:nvPicPr>
        <p:blipFill>
          <a:blip r:embed="rId2" cstate="print">
            <a:grayscl/>
          </a:blip>
          <a:srcRect/>
          <a:stretch>
            <a:fillRect/>
          </a:stretch>
        </p:blipFill>
        <p:spPr bwMode="auto">
          <a:xfrm>
            <a:off x="323527" y="709620"/>
            <a:ext cx="2304257" cy="2033470"/>
          </a:xfrm>
          <a:prstGeom prst="rect">
            <a:avLst/>
          </a:prstGeom>
          <a:noFill/>
        </p:spPr>
      </p:pic>
      <p:sp>
        <p:nvSpPr>
          <p:cNvPr id="8" name="TextBox 7"/>
          <p:cNvSpPr txBox="1"/>
          <p:nvPr/>
        </p:nvSpPr>
        <p:spPr>
          <a:xfrm>
            <a:off x="251520" y="2708920"/>
            <a:ext cx="2736304" cy="1015663"/>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Times New Roman" pitchFamily="18" charset="0"/>
                <a:cs typeface="Times New Roman" pitchFamily="18" charset="0"/>
              </a:rPr>
              <a:t>Крылов Иван Андреевич</a:t>
            </a:r>
          </a:p>
          <a:p>
            <a:pPr algn="ctr"/>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1750" name="Picture 6" descr="http://itd1.mycdn.me/image?id=856826241399&amp;t=20&amp;plc=WEB&amp;tkn=*GI6YCLnqtZue2GUHlXKtMF5VQb4"/>
          <p:cNvPicPr>
            <a:picLocks noChangeAspect="1" noChangeArrowheads="1"/>
          </p:cNvPicPr>
          <p:nvPr/>
        </p:nvPicPr>
        <p:blipFill>
          <a:blip r:embed="rId3" cstate="print">
            <a:grayscl/>
          </a:blip>
          <a:srcRect/>
          <a:stretch>
            <a:fillRect/>
          </a:stretch>
        </p:blipFill>
        <p:spPr bwMode="auto">
          <a:xfrm>
            <a:off x="3419872" y="669750"/>
            <a:ext cx="2088232" cy="2183186"/>
          </a:xfrm>
          <a:prstGeom prst="rect">
            <a:avLst/>
          </a:prstGeom>
          <a:noFill/>
        </p:spPr>
      </p:pic>
      <p:sp>
        <p:nvSpPr>
          <p:cNvPr id="10" name="TextBox 9"/>
          <p:cNvSpPr txBox="1"/>
          <p:nvPr/>
        </p:nvSpPr>
        <p:spPr>
          <a:xfrm>
            <a:off x="3131840" y="2780928"/>
            <a:ext cx="2664296" cy="1015663"/>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Times New Roman" pitchFamily="18" charset="0"/>
                <a:cs typeface="Times New Roman" pitchFamily="18" charset="0"/>
              </a:rPr>
              <a:t>Пушкин Александр Сергеевич</a:t>
            </a:r>
          </a:p>
          <a:p>
            <a:pPr algn="ctr"/>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5940152" y="2780928"/>
            <a:ext cx="2808312" cy="1015663"/>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Times New Roman" pitchFamily="18" charset="0"/>
                <a:cs typeface="Times New Roman" pitchFamily="18" charset="0"/>
              </a:rPr>
              <a:t>Жуковский Василий Андреевич</a:t>
            </a:r>
          </a:p>
          <a:p>
            <a:pPr algn="ctr"/>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1752" name="Picture 8" descr="http://lounb.ru/lipmap/img/personalii/jukovcky.jpg"/>
          <p:cNvPicPr>
            <a:picLocks noChangeAspect="1" noChangeArrowheads="1"/>
          </p:cNvPicPr>
          <p:nvPr/>
        </p:nvPicPr>
        <p:blipFill>
          <a:blip r:embed="rId4" cstate="print">
            <a:grayscl/>
          </a:blip>
          <a:srcRect l="9091" b="7599"/>
          <a:stretch>
            <a:fillRect/>
          </a:stretch>
        </p:blipFill>
        <p:spPr bwMode="auto">
          <a:xfrm>
            <a:off x="6372200" y="667493"/>
            <a:ext cx="1800200" cy="2138638"/>
          </a:xfrm>
          <a:prstGeom prst="rect">
            <a:avLst/>
          </a:prstGeom>
          <a:noFill/>
        </p:spPr>
      </p:pic>
      <p:sp>
        <p:nvSpPr>
          <p:cNvPr id="13" name="TextBox 12"/>
          <p:cNvSpPr txBox="1"/>
          <p:nvPr/>
        </p:nvSpPr>
        <p:spPr>
          <a:xfrm>
            <a:off x="323528" y="5949280"/>
            <a:ext cx="2448272" cy="1015663"/>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Times New Roman" pitchFamily="18" charset="0"/>
                <a:cs typeface="Times New Roman" pitchFamily="18" charset="0"/>
              </a:rPr>
              <a:t>Вяземский Пётр Андреевич</a:t>
            </a:r>
          </a:p>
          <a:p>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1754" name="Picture 10" descr="http://a-s-pushkin.ru/books/item/f00/s00/z0000035/pic/000056.jpg"/>
          <p:cNvPicPr>
            <a:picLocks noChangeAspect="1" noChangeArrowheads="1"/>
          </p:cNvPicPr>
          <p:nvPr/>
        </p:nvPicPr>
        <p:blipFill>
          <a:blip r:embed="rId5" cstate="print">
            <a:grayscl/>
          </a:blip>
          <a:srcRect/>
          <a:stretch>
            <a:fillRect/>
          </a:stretch>
        </p:blipFill>
        <p:spPr bwMode="auto">
          <a:xfrm>
            <a:off x="611560" y="3645024"/>
            <a:ext cx="1872208" cy="2312144"/>
          </a:xfrm>
          <a:prstGeom prst="rect">
            <a:avLst/>
          </a:prstGeom>
          <a:noFill/>
        </p:spPr>
      </p:pic>
      <p:sp>
        <p:nvSpPr>
          <p:cNvPr id="15" name="TextBox 14"/>
          <p:cNvSpPr txBox="1"/>
          <p:nvPr/>
        </p:nvSpPr>
        <p:spPr>
          <a:xfrm>
            <a:off x="3131840" y="5949280"/>
            <a:ext cx="2592288" cy="1015663"/>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Times New Roman" pitchFamily="18" charset="0"/>
                <a:cs typeface="Times New Roman" pitchFamily="18" charset="0"/>
              </a:rPr>
              <a:t>Карамзин Николай Михайлович</a:t>
            </a:r>
          </a:p>
          <a:p>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1756" name="Picture 12" descr="http://www.nbdrx.ru/Exhibition/034ExhibitionKaramzin/Karamzin.jpg"/>
          <p:cNvPicPr>
            <a:picLocks noChangeAspect="1" noChangeArrowheads="1"/>
          </p:cNvPicPr>
          <p:nvPr/>
        </p:nvPicPr>
        <p:blipFill>
          <a:blip r:embed="rId6" cstate="print">
            <a:grayscl/>
          </a:blip>
          <a:srcRect l="9375" t="7679" r="6250" b="5298"/>
          <a:stretch>
            <a:fillRect/>
          </a:stretch>
        </p:blipFill>
        <p:spPr bwMode="auto">
          <a:xfrm>
            <a:off x="3419872" y="3717032"/>
            <a:ext cx="2016224" cy="2266918"/>
          </a:xfrm>
          <a:prstGeom prst="rect">
            <a:avLst/>
          </a:prstGeom>
          <a:noFill/>
        </p:spPr>
      </p:pic>
      <p:sp>
        <p:nvSpPr>
          <p:cNvPr id="17" name="TextBox 16"/>
          <p:cNvSpPr txBox="1"/>
          <p:nvPr/>
        </p:nvSpPr>
        <p:spPr>
          <a:xfrm>
            <a:off x="6156176" y="5949280"/>
            <a:ext cx="2376264" cy="1015663"/>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Times New Roman" pitchFamily="18" charset="0"/>
                <a:cs typeface="Times New Roman" pitchFamily="18" charset="0"/>
              </a:rPr>
              <a:t>Глинка Михаил Иванович</a:t>
            </a:r>
          </a:p>
          <a:p>
            <a:endParaRPr lang="ru-RU" sz="2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1758" name="Picture 14" descr="https://musicseasons.org/wp-content/uploads/Glinka.jpg"/>
          <p:cNvPicPr>
            <a:picLocks noChangeAspect="1" noChangeArrowheads="1"/>
          </p:cNvPicPr>
          <p:nvPr/>
        </p:nvPicPr>
        <p:blipFill>
          <a:blip r:embed="rId7" cstate="print"/>
          <a:srcRect b="7539"/>
          <a:stretch>
            <a:fillRect/>
          </a:stretch>
        </p:blipFill>
        <p:spPr bwMode="auto">
          <a:xfrm>
            <a:off x="6156176" y="3645024"/>
            <a:ext cx="2232248" cy="23762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1000"/>
                                        <p:tgtEl>
                                          <p:spTgt spid="31748"/>
                                        </p:tgtEl>
                                      </p:cBhvr>
                                    </p:animEffect>
                                    <p:anim calcmode="lin" valueType="num">
                                      <p:cBhvr>
                                        <p:cTn id="13" dur="1000" fill="hold"/>
                                        <p:tgtEl>
                                          <p:spTgt spid="31748"/>
                                        </p:tgtEl>
                                        <p:attrNameLst>
                                          <p:attrName>ppt_x</p:attrName>
                                        </p:attrNameLst>
                                      </p:cBhvr>
                                      <p:tavLst>
                                        <p:tav tm="0">
                                          <p:val>
                                            <p:strVal val="#ppt_x"/>
                                          </p:val>
                                        </p:tav>
                                        <p:tav tm="100000">
                                          <p:val>
                                            <p:strVal val="#ppt_x"/>
                                          </p:val>
                                        </p:tav>
                                      </p:tavLst>
                                    </p:anim>
                                    <p:anim calcmode="lin" valueType="num">
                                      <p:cBhvr>
                                        <p:cTn id="14" dur="1000" fill="hold"/>
                                        <p:tgtEl>
                                          <p:spTgt spid="3174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1750"/>
                                        </p:tgtEl>
                                        <p:attrNameLst>
                                          <p:attrName>style.visibility</p:attrName>
                                        </p:attrNameLst>
                                      </p:cBhvr>
                                      <p:to>
                                        <p:strVal val="visible"/>
                                      </p:to>
                                    </p:set>
                                    <p:animEffect transition="in" filter="fade">
                                      <p:cBhvr>
                                        <p:cTn id="17" dur="1000"/>
                                        <p:tgtEl>
                                          <p:spTgt spid="31750"/>
                                        </p:tgtEl>
                                      </p:cBhvr>
                                    </p:animEffect>
                                    <p:anim calcmode="lin" valueType="num">
                                      <p:cBhvr>
                                        <p:cTn id="18" dur="1000" fill="hold"/>
                                        <p:tgtEl>
                                          <p:spTgt spid="31750"/>
                                        </p:tgtEl>
                                        <p:attrNameLst>
                                          <p:attrName>ppt_x</p:attrName>
                                        </p:attrNameLst>
                                      </p:cBhvr>
                                      <p:tavLst>
                                        <p:tav tm="0">
                                          <p:val>
                                            <p:strVal val="#ppt_x"/>
                                          </p:val>
                                        </p:tav>
                                        <p:tav tm="100000">
                                          <p:val>
                                            <p:strVal val="#ppt_x"/>
                                          </p:val>
                                        </p:tav>
                                      </p:tavLst>
                                    </p:anim>
                                    <p:anim calcmode="lin" valueType="num">
                                      <p:cBhvr>
                                        <p:cTn id="19" dur="1000" fill="hold"/>
                                        <p:tgtEl>
                                          <p:spTgt spid="3175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1752"/>
                                        </p:tgtEl>
                                        <p:attrNameLst>
                                          <p:attrName>style.visibility</p:attrName>
                                        </p:attrNameLst>
                                      </p:cBhvr>
                                      <p:to>
                                        <p:strVal val="visible"/>
                                      </p:to>
                                    </p:set>
                                    <p:animEffect transition="in" filter="fade">
                                      <p:cBhvr>
                                        <p:cTn id="22" dur="1000"/>
                                        <p:tgtEl>
                                          <p:spTgt spid="31752"/>
                                        </p:tgtEl>
                                      </p:cBhvr>
                                    </p:animEffect>
                                    <p:anim calcmode="lin" valueType="num">
                                      <p:cBhvr>
                                        <p:cTn id="23" dur="1000" fill="hold"/>
                                        <p:tgtEl>
                                          <p:spTgt spid="31752"/>
                                        </p:tgtEl>
                                        <p:attrNameLst>
                                          <p:attrName>ppt_x</p:attrName>
                                        </p:attrNameLst>
                                      </p:cBhvr>
                                      <p:tavLst>
                                        <p:tav tm="0">
                                          <p:val>
                                            <p:strVal val="#ppt_x"/>
                                          </p:val>
                                        </p:tav>
                                        <p:tav tm="100000">
                                          <p:val>
                                            <p:strVal val="#ppt_x"/>
                                          </p:val>
                                        </p:tav>
                                      </p:tavLst>
                                    </p:anim>
                                    <p:anim calcmode="lin" valueType="num">
                                      <p:cBhvr>
                                        <p:cTn id="24" dur="1000" fill="hold"/>
                                        <p:tgtEl>
                                          <p:spTgt spid="3175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754"/>
                                        </p:tgtEl>
                                        <p:attrNameLst>
                                          <p:attrName>style.visibility</p:attrName>
                                        </p:attrNameLst>
                                      </p:cBhvr>
                                      <p:to>
                                        <p:strVal val="visible"/>
                                      </p:to>
                                    </p:set>
                                    <p:animEffect transition="in" filter="fade">
                                      <p:cBhvr>
                                        <p:cTn id="42" dur="1000"/>
                                        <p:tgtEl>
                                          <p:spTgt spid="31754"/>
                                        </p:tgtEl>
                                      </p:cBhvr>
                                    </p:animEffect>
                                    <p:anim calcmode="lin" valueType="num">
                                      <p:cBhvr>
                                        <p:cTn id="43" dur="1000" fill="hold"/>
                                        <p:tgtEl>
                                          <p:spTgt spid="31754"/>
                                        </p:tgtEl>
                                        <p:attrNameLst>
                                          <p:attrName>ppt_x</p:attrName>
                                        </p:attrNameLst>
                                      </p:cBhvr>
                                      <p:tavLst>
                                        <p:tav tm="0">
                                          <p:val>
                                            <p:strVal val="#ppt_x"/>
                                          </p:val>
                                        </p:tav>
                                        <p:tav tm="100000">
                                          <p:val>
                                            <p:strVal val="#ppt_x"/>
                                          </p:val>
                                        </p:tav>
                                      </p:tavLst>
                                    </p:anim>
                                    <p:anim calcmode="lin" valueType="num">
                                      <p:cBhvr>
                                        <p:cTn id="44" dur="1000" fill="hold"/>
                                        <p:tgtEl>
                                          <p:spTgt spid="3175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756"/>
                                        </p:tgtEl>
                                        <p:attrNameLst>
                                          <p:attrName>style.visibility</p:attrName>
                                        </p:attrNameLst>
                                      </p:cBhvr>
                                      <p:to>
                                        <p:strVal val="visible"/>
                                      </p:to>
                                    </p:set>
                                    <p:animEffect transition="in" filter="fade">
                                      <p:cBhvr>
                                        <p:cTn id="52" dur="1000"/>
                                        <p:tgtEl>
                                          <p:spTgt spid="31756"/>
                                        </p:tgtEl>
                                      </p:cBhvr>
                                    </p:animEffect>
                                    <p:anim calcmode="lin" valueType="num">
                                      <p:cBhvr>
                                        <p:cTn id="53" dur="1000" fill="hold"/>
                                        <p:tgtEl>
                                          <p:spTgt spid="31756"/>
                                        </p:tgtEl>
                                        <p:attrNameLst>
                                          <p:attrName>ppt_x</p:attrName>
                                        </p:attrNameLst>
                                      </p:cBhvr>
                                      <p:tavLst>
                                        <p:tav tm="0">
                                          <p:val>
                                            <p:strVal val="#ppt_x"/>
                                          </p:val>
                                        </p:tav>
                                        <p:tav tm="100000">
                                          <p:val>
                                            <p:strVal val="#ppt_x"/>
                                          </p:val>
                                        </p:tav>
                                      </p:tavLst>
                                    </p:anim>
                                    <p:anim calcmode="lin" valueType="num">
                                      <p:cBhvr>
                                        <p:cTn id="54" dur="1000" fill="hold"/>
                                        <p:tgtEl>
                                          <p:spTgt spid="3175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1758"/>
                                        </p:tgtEl>
                                        <p:attrNameLst>
                                          <p:attrName>style.visibility</p:attrName>
                                        </p:attrNameLst>
                                      </p:cBhvr>
                                      <p:to>
                                        <p:strVal val="visible"/>
                                      </p:to>
                                    </p:set>
                                    <p:animEffect transition="in" filter="fade">
                                      <p:cBhvr>
                                        <p:cTn id="62" dur="1000"/>
                                        <p:tgtEl>
                                          <p:spTgt spid="31758"/>
                                        </p:tgtEl>
                                      </p:cBhvr>
                                    </p:animEffect>
                                    <p:anim calcmode="lin" valueType="num">
                                      <p:cBhvr>
                                        <p:cTn id="63" dur="1000" fill="hold"/>
                                        <p:tgtEl>
                                          <p:spTgt spid="31758"/>
                                        </p:tgtEl>
                                        <p:attrNameLst>
                                          <p:attrName>ppt_x</p:attrName>
                                        </p:attrNameLst>
                                      </p:cBhvr>
                                      <p:tavLst>
                                        <p:tav tm="0">
                                          <p:val>
                                            <p:strVal val="#ppt_x"/>
                                          </p:val>
                                        </p:tav>
                                        <p:tav tm="100000">
                                          <p:val>
                                            <p:strVal val="#ppt_x"/>
                                          </p:val>
                                        </p:tav>
                                      </p:tavLst>
                                    </p:anim>
                                    <p:anim calcmode="lin" valueType="num">
                                      <p:cBhvr>
                                        <p:cTn id="64" dur="1000" fill="hold"/>
                                        <p:tgtEl>
                                          <p:spTgt spid="3175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3"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92696"/>
            <a:ext cx="9144000" cy="864096"/>
          </a:xfrm>
        </p:spPr>
        <p:txBody>
          <a:bodyPr>
            <a:normAutofit fontScale="90000"/>
          </a:bodyPr>
          <a:lstStyle/>
          <a:p>
            <a:pPr algn="ctr"/>
            <a:r>
              <a:rPr lang="ru-RU" dirty="0" smtClean="0">
                <a:effectLst>
                  <a:outerShdw blurRad="38100" dist="38100" dir="2700000" algn="tl">
                    <a:srgbClr val="000000">
                      <a:alpha val="43137"/>
                    </a:srgbClr>
                  </a:outerShdw>
                </a:effectLst>
                <a:latin typeface="Times New Roman" pitchFamily="18" charset="0"/>
                <a:cs typeface="Times New Roman" pitchFamily="18" charset="0"/>
              </a:rPr>
              <a:t>Тургенев Иван Сергеевич в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Мурино</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11</a:t>
            </a:fld>
            <a:endParaRPr lang="ru-RU" dirty="0"/>
          </a:p>
        </p:txBody>
      </p:sp>
      <p:pic>
        <p:nvPicPr>
          <p:cNvPr id="30722" name="Picture 2" descr="http://yougid.ru/media/img/upload/316676fd-33c6-44f2-a764-a207dfc5cc8f.png"/>
          <p:cNvPicPr>
            <a:picLocks noChangeAspect="1" noChangeArrowheads="1"/>
          </p:cNvPicPr>
          <p:nvPr/>
        </p:nvPicPr>
        <p:blipFill>
          <a:blip r:embed="rId2" cstate="print">
            <a:lum contrast="20000"/>
          </a:blip>
          <a:srcRect/>
          <a:stretch>
            <a:fillRect/>
          </a:stretch>
        </p:blipFill>
        <p:spPr bwMode="auto">
          <a:xfrm>
            <a:off x="323528" y="1196752"/>
            <a:ext cx="3384376" cy="3168352"/>
          </a:xfrm>
          <a:prstGeom prst="rect">
            <a:avLst/>
          </a:prstGeom>
          <a:noFill/>
        </p:spPr>
      </p:pic>
      <p:pic>
        <p:nvPicPr>
          <p:cNvPr id="30724" name="Picture 4" descr="http://kn.sobaka.ru/n156/images/010.jpg"/>
          <p:cNvPicPr>
            <a:picLocks noChangeAspect="1" noChangeArrowheads="1"/>
          </p:cNvPicPr>
          <p:nvPr/>
        </p:nvPicPr>
        <p:blipFill>
          <a:blip r:embed="rId3" cstate="print">
            <a:grayscl/>
          </a:blip>
          <a:srcRect/>
          <a:stretch>
            <a:fillRect/>
          </a:stretch>
        </p:blipFill>
        <p:spPr bwMode="auto">
          <a:xfrm>
            <a:off x="395536" y="4437112"/>
            <a:ext cx="8352928" cy="2232248"/>
          </a:xfrm>
          <a:prstGeom prst="rect">
            <a:avLst/>
          </a:prstGeom>
          <a:noFill/>
        </p:spPr>
      </p:pic>
      <p:pic>
        <p:nvPicPr>
          <p:cNvPr id="30728" name="Picture 8" descr="https://s05.radikal.ru/i178/1212/47/d4fd9b990b20.jpg"/>
          <p:cNvPicPr>
            <a:picLocks noChangeAspect="1" noChangeArrowheads="1"/>
          </p:cNvPicPr>
          <p:nvPr/>
        </p:nvPicPr>
        <p:blipFill>
          <a:blip r:embed="rId4" cstate="print">
            <a:grayscl/>
          </a:blip>
          <a:srcRect/>
          <a:stretch>
            <a:fillRect/>
          </a:stretch>
        </p:blipFill>
        <p:spPr bwMode="auto">
          <a:xfrm>
            <a:off x="3995936" y="1340768"/>
            <a:ext cx="4761718" cy="30243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fade">
                                      <p:cBhvr>
                                        <p:cTn id="12" dur="1000"/>
                                        <p:tgtEl>
                                          <p:spTgt spid="30722"/>
                                        </p:tgtEl>
                                      </p:cBhvr>
                                    </p:animEffect>
                                    <p:anim calcmode="lin" valueType="num">
                                      <p:cBhvr>
                                        <p:cTn id="13" dur="1000" fill="hold"/>
                                        <p:tgtEl>
                                          <p:spTgt spid="30722"/>
                                        </p:tgtEl>
                                        <p:attrNameLst>
                                          <p:attrName>ppt_x</p:attrName>
                                        </p:attrNameLst>
                                      </p:cBhvr>
                                      <p:tavLst>
                                        <p:tav tm="0">
                                          <p:val>
                                            <p:strVal val="#ppt_x"/>
                                          </p:val>
                                        </p:tav>
                                        <p:tav tm="100000">
                                          <p:val>
                                            <p:strVal val="#ppt_x"/>
                                          </p:val>
                                        </p:tav>
                                      </p:tavLst>
                                    </p:anim>
                                    <p:anim calcmode="lin" valueType="num">
                                      <p:cBhvr>
                                        <p:cTn id="14" dur="1000" fill="hold"/>
                                        <p:tgtEl>
                                          <p:spTgt spid="307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28"/>
                                        </p:tgtEl>
                                        <p:attrNameLst>
                                          <p:attrName>style.visibility</p:attrName>
                                        </p:attrNameLst>
                                      </p:cBhvr>
                                      <p:to>
                                        <p:strVal val="visible"/>
                                      </p:to>
                                    </p:set>
                                    <p:animEffect transition="in" filter="fade">
                                      <p:cBhvr>
                                        <p:cTn id="17" dur="1000"/>
                                        <p:tgtEl>
                                          <p:spTgt spid="30728"/>
                                        </p:tgtEl>
                                      </p:cBhvr>
                                    </p:animEffect>
                                    <p:anim calcmode="lin" valueType="num">
                                      <p:cBhvr>
                                        <p:cTn id="18" dur="1000" fill="hold"/>
                                        <p:tgtEl>
                                          <p:spTgt spid="30728"/>
                                        </p:tgtEl>
                                        <p:attrNameLst>
                                          <p:attrName>ppt_x</p:attrName>
                                        </p:attrNameLst>
                                      </p:cBhvr>
                                      <p:tavLst>
                                        <p:tav tm="0">
                                          <p:val>
                                            <p:strVal val="#ppt_x"/>
                                          </p:val>
                                        </p:tav>
                                        <p:tav tm="100000">
                                          <p:val>
                                            <p:strVal val="#ppt_x"/>
                                          </p:val>
                                        </p:tav>
                                      </p:tavLst>
                                    </p:anim>
                                    <p:anim calcmode="lin" valueType="num">
                                      <p:cBhvr>
                                        <p:cTn id="19" dur="1000" fill="hold"/>
                                        <p:tgtEl>
                                          <p:spTgt spid="307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24"/>
                                        </p:tgtEl>
                                        <p:attrNameLst>
                                          <p:attrName>style.visibility</p:attrName>
                                        </p:attrNameLst>
                                      </p:cBhvr>
                                      <p:to>
                                        <p:strVal val="visible"/>
                                      </p:to>
                                    </p:set>
                                    <p:animEffect transition="in" filter="fade">
                                      <p:cBhvr>
                                        <p:cTn id="22" dur="1000"/>
                                        <p:tgtEl>
                                          <p:spTgt spid="30724"/>
                                        </p:tgtEl>
                                      </p:cBhvr>
                                    </p:animEffect>
                                    <p:anim calcmode="lin" valueType="num">
                                      <p:cBhvr>
                                        <p:cTn id="23" dur="1000" fill="hold"/>
                                        <p:tgtEl>
                                          <p:spTgt spid="30724"/>
                                        </p:tgtEl>
                                        <p:attrNameLst>
                                          <p:attrName>ppt_x</p:attrName>
                                        </p:attrNameLst>
                                      </p:cBhvr>
                                      <p:tavLst>
                                        <p:tav tm="0">
                                          <p:val>
                                            <p:strVal val="#ppt_x"/>
                                          </p:val>
                                        </p:tav>
                                        <p:tav tm="100000">
                                          <p:val>
                                            <p:strVal val="#ppt_x"/>
                                          </p:val>
                                        </p:tav>
                                      </p:tavLst>
                                    </p:anim>
                                    <p:anim calcmode="lin" valueType="num">
                                      <p:cBhvr>
                                        <p:cTn id="24" dur="1000" fill="hold"/>
                                        <p:tgtEl>
                                          <p:spTgt spid="307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5508104" cy="806152"/>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Выборгский район</a:t>
            </a:r>
            <a:br>
              <a:rPr lang="ru-RU" dirty="0" smtClean="0">
                <a:effectLst>
                  <a:outerShdw blurRad="38100" dist="38100" dir="2700000" algn="tl">
                    <a:srgbClr val="000000">
                      <a:alpha val="43137"/>
                    </a:srgbClr>
                  </a:outerShdw>
                </a:effectLst>
                <a:latin typeface="+mn-lt"/>
              </a:rPr>
            </a:br>
            <a:endParaRPr lang="ru-RU" dirty="0">
              <a:effectLst>
                <a:outerShdw blurRad="38100" dist="38100" dir="2700000" algn="tl">
                  <a:srgbClr val="000000">
                    <a:alpha val="43137"/>
                  </a:srgbClr>
                </a:outerShdw>
              </a:effectLst>
              <a:latin typeface="+mn-l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12</a:t>
            </a:fld>
            <a:endParaRPr lang="ru-RU" dirty="0"/>
          </a:p>
        </p:txBody>
      </p:sp>
      <p:pic>
        <p:nvPicPr>
          <p:cNvPr id="29698" name="Picture 2" descr="ÐÑÐ±Ð¾ÑÐ³ÑÐºÐ¸Ð¹ Ð¼ÑÐ½Ð¸ÑÐ¸Ð¿Ð°Ð»ÑÐ½ÑÐ¹ ÑÐ°Ð¹Ð¾Ð½ Ð½Ð° ÐºÐ°ÑÑÐµ"/>
          <p:cNvPicPr>
            <a:picLocks noChangeAspect="1" noChangeArrowheads="1"/>
          </p:cNvPicPr>
          <p:nvPr/>
        </p:nvPicPr>
        <p:blipFill>
          <a:blip r:embed="rId2" cstate="print">
            <a:grayscl/>
          </a:blip>
          <a:srcRect/>
          <a:stretch>
            <a:fillRect/>
          </a:stretch>
        </p:blipFill>
        <p:spPr bwMode="auto">
          <a:xfrm>
            <a:off x="5508104" y="188640"/>
            <a:ext cx="3037566" cy="1872208"/>
          </a:xfrm>
          <a:prstGeom prst="rect">
            <a:avLst/>
          </a:prstGeom>
          <a:noFill/>
        </p:spPr>
      </p:pic>
      <p:pic>
        <p:nvPicPr>
          <p:cNvPr id="29700" name="Picture 4" descr="http://www.etoretro.ru/data/media/4761/135586186389d.jpg"/>
          <p:cNvPicPr>
            <a:picLocks noChangeAspect="1" noChangeArrowheads="1"/>
          </p:cNvPicPr>
          <p:nvPr/>
        </p:nvPicPr>
        <p:blipFill>
          <a:blip r:embed="rId3" cstate="print">
            <a:grayscl/>
          </a:blip>
          <a:srcRect l="8590" t="9615" r="11239" b="17308"/>
          <a:stretch>
            <a:fillRect/>
          </a:stretch>
        </p:blipFill>
        <p:spPr bwMode="auto">
          <a:xfrm>
            <a:off x="179512" y="2204864"/>
            <a:ext cx="2016224" cy="2540853"/>
          </a:xfrm>
          <a:prstGeom prst="rect">
            <a:avLst/>
          </a:prstGeom>
          <a:noFill/>
        </p:spPr>
      </p:pic>
      <p:pic>
        <p:nvPicPr>
          <p:cNvPr id="29702" name="Picture 6" descr="Vladimir Odoyevsky 1.jpg"/>
          <p:cNvPicPr>
            <a:picLocks noChangeAspect="1" noChangeArrowheads="1"/>
          </p:cNvPicPr>
          <p:nvPr/>
        </p:nvPicPr>
        <p:blipFill>
          <a:blip r:embed="rId4" cstate="print">
            <a:lum contrast="30000"/>
          </a:blip>
          <a:srcRect l="5264" r="5263"/>
          <a:stretch>
            <a:fillRect/>
          </a:stretch>
        </p:blipFill>
        <p:spPr bwMode="auto">
          <a:xfrm>
            <a:off x="6804248" y="3860975"/>
            <a:ext cx="2149333" cy="2997025"/>
          </a:xfrm>
          <a:prstGeom prst="ellipse">
            <a:avLst/>
          </a:prstGeom>
          <a:ln>
            <a:noFill/>
          </a:ln>
          <a:effectLst>
            <a:softEdge rad="112500"/>
          </a:effectLst>
        </p:spPr>
      </p:pic>
      <p:sp>
        <p:nvSpPr>
          <p:cNvPr id="9" name="TextBox 8"/>
          <p:cNvSpPr txBox="1"/>
          <p:nvPr/>
        </p:nvSpPr>
        <p:spPr>
          <a:xfrm>
            <a:off x="2267744" y="2420888"/>
            <a:ext cx="6624736" cy="1200329"/>
          </a:xfrm>
          <a:prstGeom prst="rect">
            <a:avLst/>
          </a:prstGeom>
          <a:noFill/>
        </p:spPr>
        <p:txBody>
          <a:bodyPr wrap="square" rtlCol="0">
            <a:spAutoFit/>
          </a:bodyPr>
          <a:lstStyle/>
          <a:p>
            <a:pPr algn="just"/>
            <a:r>
              <a:rPr lang="ru-RU" b="1" dirty="0" smtClean="0">
                <a:effectLst>
                  <a:outerShdw blurRad="38100" dist="38100" dir="2700000" algn="tl">
                    <a:srgbClr val="000000">
                      <a:alpha val="43137"/>
                    </a:srgbClr>
                  </a:outerShdw>
                </a:effectLst>
              </a:rPr>
              <a:t>Михаил </a:t>
            </a:r>
            <a:r>
              <a:rPr lang="ru-RU" b="1" dirty="0" err="1" smtClean="0">
                <a:effectLst>
                  <a:outerShdw blurRad="38100" dist="38100" dir="2700000" algn="tl">
                    <a:srgbClr val="000000">
                      <a:alpha val="43137"/>
                    </a:srgbClr>
                  </a:outerShdw>
                </a:effectLst>
              </a:rPr>
              <a:t>Евграфович</a:t>
            </a:r>
            <a:r>
              <a:rPr lang="ru-RU" b="1" dirty="0" smtClean="0">
                <a:effectLst>
                  <a:outerShdw blurRad="38100" dist="38100" dir="2700000" algn="tl">
                    <a:srgbClr val="000000">
                      <a:alpha val="43137"/>
                    </a:srgbClr>
                  </a:outerShdw>
                </a:effectLst>
              </a:rPr>
              <a:t> Салтыков-Щедрин</a:t>
            </a:r>
            <a:endParaRPr lang="ru-RU" dirty="0" smtClean="0">
              <a:effectLst>
                <a:outerShdw blurRad="38100" dist="38100" dir="2700000" algn="tl">
                  <a:srgbClr val="000000">
                    <a:alpha val="43137"/>
                  </a:srgbClr>
                </a:outerShdw>
              </a:effectLst>
            </a:endParaRPr>
          </a:p>
          <a:p>
            <a:pPr algn="just"/>
            <a:r>
              <a:rPr lang="ru-RU" dirty="0" smtClean="0">
                <a:effectLst>
                  <a:outerShdw blurRad="38100" dist="38100" dir="2700000" algn="tl">
                    <a:srgbClr val="000000">
                      <a:alpha val="43137"/>
                    </a:srgbClr>
                  </a:outerShdw>
                </a:effectLst>
              </a:rPr>
              <a:t>Русский писатель, журналист, редактор журнала «Отечественные записки», Рязанский и Тверской вице-губернатор</a:t>
            </a:r>
            <a:endParaRPr lang="ru-RU"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0" y="764704"/>
            <a:ext cx="5508104" cy="1584176"/>
          </a:xfrm>
        </p:spPr>
        <p:txBody>
          <a:bodyPr>
            <a:normAutofit/>
          </a:bodyPr>
          <a:lstStyle/>
          <a:p>
            <a:pPr marL="0" indent="720000" algn="just">
              <a:spcBef>
                <a:spcPts val="0"/>
              </a:spcBef>
              <a:buNone/>
            </a:pPr>
            <a:r>
              <a:rPr lang="ru-RU" sz="2000" dirty="0" smtClean="0">
                <a:effectLst>
                  <a:outerShdw blurRad="38100" dist="38100" dir="2700000" algn="tl">
                    <a:srgbClr val="000000">
                      <a:alpha val="43137"/>
                    </a:srgbClr>
                  </a:outerShdw>
                </a:effectLst>
              </a:rPr>
              <a:t>С этими краями связаны имена М.Е. Салтыкова-Щедрина, В.Ф. Одоевского и многих других деятелей культуры и искусства</a:t>
            </a:r>
            <a:endParaRPr lang="ru-RU" sz="2000" dirty="0">
              <a:effectLst>
                <a:outerShdw blurRad="38100" dist="38100" dir="2700000" algn="tl">
                  <a:srgbClr val="000000">
                    <a:alpha val="43137"/>
                  </a:srgbClr>
                </a:outerShdw>
              </a:effectLst>
            </a:endParaRPr>
          </a:p>
        </p:txBody>
      </p:sp>
      <p:sp>
        <p:nvSpPr>
          <p:cNvPr id="10" name="TextBox 9"/>
          <p:cNvSpPr txBox="1"/>
          <p:nvPr/>
        </p:nvSpPr>
        <p:spPr>
          <a:xfrm>
            <a:off x="251520" y="4653136"/>
            <a:ext cx="6552728" cy="2092881"/>
          </a:xfrm>
          <a:prstGeom prst="rect">
            <a:avLst/>
          </a:prstGeom>
          <a:noFill/>
        </p:spPr>
        <p:txBody>
          <a:bodyPr wrap="square" rtlCol="0">
            <a:spAutoFit/>
          </a:bodyPr>
          <a:lstStyle/>
          <a:p>
            <a:pPr algn="r"/>
            <a:r>
              <a:rPr lang="ru-RU" sz="1600" b="1" dirty="0" smtClean="0">
                <a:effectLst>
                  <a:outerShdw blurRad="38100" dist="38100" dir="2700000" algn="tl">
                    <a:srgbClr val="000000">
                      <a:alpha val="43137"/>
                    </a:srgbClr>
                  </a:outerShdw>
                </a:effectLst>
              </a:rPr>
              <a:t>Одоевский Владимир Федорович</a:t>
            </a:r>
            <a:endParaRPr lang="ru-RU" sz="1600" dirty="0" smtClean="0">
              <a:effectLst>
                <a:outerShdw blurRad="38100" dist="38100" dir="2700000" algn="tl">
                  <a:srgbClr val="000000">
                    <a:alpha val="43137"/>
                  </a:srgbClr>
                </a:outerShdw>
              </a:effectLst>
            </a:endParaRPr>
          </a:p>
          <a:p>
            <a:pPr algn="r"/>
            <a:r>
              <a:rPr lang="ru-RU" sz="1600" dirty="0" smtClean="0">
                <a:effectLst>
                  <a:outerShdw blurRad="38100" dist="38100" dir="2700000" algn="tl">
                    <a:srgbClr val="000000">
                      <a:alpha val="43137"/>
                    </a:srgbClr>
                  </a:outerShdw>
                </a:effectLst>
              </a:rPr>
              <a:t>Русский писатель и мыслитель эпохи романтизма, один из основоположников русского музыкознания. В 1823-1825 годах председатель юношеского общества любомудров. Издатель ряда журналов и альманахов. С 1846 года - директор </a:t>
            </a:r>
            <a:r>
              <a:rPr lang="ru-RU" sz="1600" dirty="0" err="1" smtClean="0">
                <a:effectLst>
                  <a:outerShdw blurRad="38100" dist="38100" dir="2700000" algn="tl">
                    <a:srgbClr val="000000">
                      <a:alpha val="43137"/>
                    </a:srgbClr>
                  </a:outerShdw>
                </a:effectLst>
              </a:rPr>
              <a:t>Румянцевского</a:t>
            </a:r>
            <a:r>
              <a:rPr lang="ru-RU" sz="1600" dirty="0" smtClean="0">
                <a:effectLst>
                  <a:outerShdw blurRad="38100" dist="38100" dir="2700000" algn="tl">
                    <a:srgbClr val="000000">
                      <a:alpha val="43137"/>
                    </a:srgbClr>
                  </a:outerShdw>
                </a:effectLst>
              </a:rPr>
              <a:t> музея. В середине 1840-х годов перешёл от литературной к общественной деятельности, получил известность как филантроп. Камергер, гофмейстер, сенатор</a:t>
            </a:r>
            <a:endParaRPr lang="ru-RU" sz="1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1000"/>
                                        <p:tgtEl>
                                          <p:spTgt spid="29698"/>
                                        </p:tgtEl>
                                      </p:cBhvr>
                                    </p:animEffect>
                                    <p:anim calcmode="lin" valueType="num">
                                      <p:cBhvr>
                                        <p:cTn id="13" dur="1000" fill="hold"/>
                                        <p:tgtEl>
                                          <p:spTgt spid="29698"/>
                                        </p:tgtEl>
                                        <p:attrNameLst>
                                          <p:attrName>ppt_x</p:attrName>
                                        </p:attrNameLst>
                                      </p:cBhvr>
                                      <p:tavLst>
                                        <p:tav tm="0">
                                          <p:val>
                                            <p:strVal val="#ppt_x"/>
                                          </p:val>
                                        </p:tav>
                                        <p:tav tm="100000">
                                          <p:val>
                                            <p:strVal val="#ppt_x"/>
                                          </p:val>
                                        </p:tav>
                                      </p:tavLst>
                                    </p:anim>
                                    <p:anim calcmode="lin" valueType="num">
                                      <p:cBhvr>
                                        <p:cTn id="14" dur="1000" fill="hold"/>
                                        <p:tgtEl>
                                          <p:spTgt spid="2969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700"/>
                                        </p:tgtEl>
                                        <p:attrNameLst>
                                          <p:attrName>style.visibility</p:attrName>
                                        </p:attrNameLst>
                                      </p:cBhvr>
                                      <p:to>
                                        <p:strVal val="visible"/>
                                      </p:to>
                                    </p:set>
                                    <p:animEffect transition="in" filter="fade">
                                      <p:cBhvr>
                                        <p:cTn id="17" dur="1000"/>
                                        <p:tgtEl>
                                          <p:spTgt spid="29700"/>
                                        </p:tgtEl>
                                      </p:cBhvr>
                                    </p:animEffect>
                                    <p:anim calcmode="lin" valueType="num">
                                      <p:cBhvr>
                                        <p:cTn id="18" dur="1000" fill="hold"/>
                                        <p:tgtEl>
                                          <p:spTgt spid="29700"/>
                                        </p:tgtEl>
                                        <p:attrNameLst>
                                          <p:attrName>ppt_x</p:attrName>
                                        </p:attrNameLst>
                                      </p:cBhvr>
                                      <p:tavLst>
                                        <p:tav tm="0">
                                          <p:val>
                                            <p:strVal val="#ppt_x"/>
                                          </p:val>
                                        </p:tav>
                                        <p:tav tm="100000">
                                          <p:val>
                                            <p:strVal val="#ppt_x"/>
                                          </p:val>
                                        </p:tav>
                                      </p:tavLst>
                                    </p:anim>
                                    <p:anim calcmode="lin" valueType="num">
                                      <p:cBhvr>
                                        <p:cTn id="19" dur="1000" fill="hold"/>
                                        <p:tgtEl>
                                          <p:spTgt spid="2970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702"/>
                                        </p:tgtEl>
                                        <p:attrNameLst>
                                          <p:attrName>style.visibility</p:attrName>
                                        </p:attrNameLst>
                                      </p:cBhvr>
                                      <p:to>
                                        <p:strVal val="visible"/>
                                      </p:to>
                                    </p:set>
                                    <p:animEffect transition="in" filter="fade">
                                      <p:cBhvr>
                                        <p:cTn id="32" dur="1000"/>
                                        <p:tgtEl>
                                          <p:spTgt spid="29702"/>
                                        </p:tgtEl>
                                      </p:cBhvr>
                                    </p:animEffect>
                                    <p:anim calcmode="lin" valueType="num">
                                      <p:cBhvr>
                                        <p:cTn id="33" dur="1000" fill="hold"/>
                                        <p:tgtEl>
                                          <p:spTgt spid="29702"/>
                                        </p:tgtEl>
                                        <p:attrNameLst>
                                          <p:attrName>ppt_x</p:attrName>
                                        </p:attrNameLst>
                                      </p:cBhvr>
                                      <p:tavLst>
                                        <p:tav tm="0">
                                          <p:val>
                                            <p:strVal val="#ppt_x"/>
                                          </p:val>
                                        </p:tav>
                                        <p:tav tm="100000">
                                          <p:val>
                                            <p:strVal val="#ppt_x"/>
                                          </p:val>
                                        </p:tav>
                                      </p:tavLst>
                                    </p:anim>
                                    <p:anim calcmode="lin" valueType="num">
                                      <p:cBhvr>
                                        <p:cTn id="34" dur="1000" fill="hold"/>
                                        <p:tgtEl>
                                          <p:spTgt spid="29702"/>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1000"/>
                                        <p:tgtEl>
                                          <p:spTgt spid="3">
                                            <p:txEl>
                                              <p:pRg st="0" end="0"/>
                                            </p:txEl>
                                          </p:spTgt>
                                        </p:tgtEl>
                                      </p:cBhvr>
                                    </p:animEffect>
                                    <p:anim calcmode="lin" valueType="num">
                                      <p:cBhvr>
                                        <p:cTn id="3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build="p"/>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908720"/>
            <a:ext cx="9144000" cy="1066800"/>
          </a:xfrm>
        </p:spPr>
        <p:txBody>
          <a:bodyPr>
            <a:normAutofit fontScale="90000"/>
          </a:bodyPr>
          <a:lstStyle/>
          <a:p>
            <a:pPr algn="ctr"/>
            <a:r>
              <a:rPr lang="ru-RU"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Максим Горький в поселке Горьковское (Выборгский район)</a:t>
            </a:r>
            <a:endParaRPr lang="ru-RU"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13</a:t>
            </a:fld>
            <a:endParaRPr lang="ru-RU" dirty="0"/>
          </a:p>
        </p:txBody>
      </p:sp>
      <p:pic>
        <p:nvPicPr>
          <p:cNvPr id="28674" name="Picture 2" descr="http://1tmn.ru/wp-content/uploads/2014/05/Maxim-Gorkii-680x382.jpg"/>
          <p:cNvPicPr>
            <a:picLocks noChangeAspect="1" noChangeArrowheads="1"/>
          </p:cNvPicPr>
          <p:nvPr/>
        </p:nvPicPr>
        <p:blipFill>
          <a:blip r:embed="rId2" cstate="print">
            <a:lum contrast="20000"/>
          </a:blip>
          <a:srcRect l="4563"/>
          <a:stretch>
            <a:fillRect/>
          </a:stretch>
        </p:blipFill>
        <p:spPr bwMode="auto">
          <a:xfrm>
            <a:off x="0" y="3356992"/>
            <a:ext cx="5511815" cy="3501008"/>
          </a:xfrm>
          <a:prstGeom prst="rect">
            <a:avLst/>
          </a:prstGeom>
          <a:noFill/>
        </p:spPr>
      </p:pic>
      <p:sp>
        <p:nvSpPr>
          <p:cNvPr id="3" name="Содержимое 2"/>
          <p:cNvSpPr>
            <a:spLocks noGrp="1"/>
          </p:cNvSpPr>
          <p:nvPr>
            <p:ph idx="1"/>
          </p:nvPr>
        </p:nvSpPr>
        <p:spPr>
          <a:xfrm>
            <a:off x="3851920" y="2249424"/>
            <a:ext cx="5040560" cy="2691744"/>
          </a:xfrm>
        </p:spPr>
        <p:txBody>
          <a:bodyPr>
            <a:normAutofit fontScale="925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latin typeface="Times New Roman" pitchFamily="18" charset="0"/>
                <a:cs typeface="Times New Roman" pitchFamily="18" charset="0"/>
              </a:rPr>
              <a:t>Русский писатель, прозаик, драматург. Один из самых значительных и известных в мире русских писателей и мыслителей. 5 раз номинирован на Нобелевскую премию по литературе: в 1918, 1923, два раза в 1928, 1933 гг.</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fade">
                                      <p:cBhvr>
                                        <p:cTn id="12" dur="1000"/>
                                        <p:tgtEl>
                                          <p:spTgt spid="28674"/>
                                        </p:tgtEl>
                                      </p:cBhvr>
                                    </p:animEffect>
                                    <p:anim calcmode="lin" valueType="num">
                                      <p:cBhvr>
                                        <p:cTn id="13" dur="1000" fill="hold"/>
                                        <p:tgtEl>
                                          <p:spTgt spid="28674"/>
                                        </p:tgtEl>
                                        <p:attrNameLst>
                                          <p:attrName>ppt_x</p:attrName>
                                        </p:attrNameLst>
                                      </p:cBhvr>
                                      <p:tavLst>
                                        <p:tav tm="0">
                                          <p:val>
                                            <p:strVal val="#ppt_x"/>
                                          </p:val>
                                        </p:tav>
                                        <p:tav tm="100000">
                                          <p:val>
                                            <p:strVal val="#ppt_x"/>
                                          </p:val>
                                        </p:tav>
                                      </p:tavLst>
                                    </p:anim>
                                    <p:anim calcmode="lin" valueType="num">
                                      <p:cBhvr>
                                        <p:cTn id="14" dur="1000" fill="hold"/>
                                        <p:tgtEl>
                                          <p:spTgt spid="2867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580112" cy="764704"/>
          </a:xfrm>
        </p:spPr>
        <p:txBody>
          <a:bodyPr/>
          <a:lstStyle/>
          <a:p>
            <a:pPr algn="ctr"/>
            <a:r>
              <a:rPr lang="ru-RU" dirty="0" smtClean="0">
                <a:effectLst>
                  <a:outerShdw blurRad="38100" dist="38100" dir="2700000" algn="tl">
                    <a:srgbClr val="000000">
                      <a:alpha val="43137"/>
                    </a:srgbClr>
                  </a:outerShdw>
                </a:effectLst>
                <a:latin typeface="+mn-lt"/>
              </a:rPr>
              <a:t>Гатчинский район</a:t>
            </a:r>
            <a:endParaRPr lang="ru-RU" dirty="0">
              <a:effectLst>
                <a:outerShdw blurRad="38100" dist="38100" dir="2700000" algn="tl">
                  <a:srgbClr val="000000">
                    <a:alpha val="43137"/>
                  </a:srgbClr>
                </a:outerShdw>
              </a:effectLst>
              <a:latin typeface="+mn-l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14</a:t>
            </a:fld>
            <a:endParaRPr lang="ru-RU" dirty="0"/>
          </a:p>
        </p:txBody>
      </p:sp>
      <p:pic>
        <p:nvPicPr>
          <p:cNvPr id="27650" name="Picture 2" descr="ÐÐ°ÑÑÐ¸Ð½ÑÐºÐ¸Ð¹ Ð¼ÑÐ½Ð¸ÑÐ¸Ð¿Ð°Ð»ÑÐ½ÑÐ¹ ÑÐ°Ð¹Ð¾Ð½ Ð½Ð° ÐºÐ°ÑÑÐµ"/>
          <p:cNvPicPr>
            <a:picLocks noChangeAspect="1" noChangeArrowheads="1"/>
          </p:cNvPicPr>
          <p:nvPr/>
        </p:nvPicPr>
        <p:blipFill>
          <a:blip r:embed="rId2" cstate="print">
            <a:grayscl/>
          </a:blip>
          <a:srcRect/>
          <a:stretch>
            <a:fillRect/>
          </a:stretch>
        </p:blipFill>
        <p:spPr bwMode="auto">
          <a:xfrm>
            <a:off x="5436096" y="0"/>
            <a:ext cx="3240360" cy="2169961"/>
          </a:xfrm>
          <a:prstGeom prst="ellipse">
            <a:avLst/>
          </a:prstGeom>
          <a:ln>
            <a:noFill/>
          </a:ln>
          <a:effectLst>
            <a:softEdge rad="112500"/>
          </a:effectLst>
        </p:spPr>
      </p:pic>
      <p:pic>
        <p:nvPicPr>
          <p:cNvPr id="27651" name="Picture 3"/>
          <p:cNvPicPr>
            <a:picLocks noChangeAspect="1" noChangeArrowheads="1"/>
          </p:cNvPicPr>
          <p:nvPr/>
        </p:nvPicPr>
        <p:blipFill>
          <a:blip r:embed="rId3" cstate="print">
            <a:grayscl/>
          </a:blip>
          <a:srcRect l="69639" t="21107" r="3834" b="21779"/>
          <a:stretch>
            <a:fillRect/>
          </a:stretch>
        </p:blipFill>
        <p:spPr bwMode="auto">
          <a:xfrm>
            <a:off x="5436096" y="2204864"/>
            <a:ext cx="3528392" cy="4464496"/>
          </a:xfrm>
          <a:prstGeom prst="rect">
            <a:avLst/>
          </a:prstGeom>
          <a:ln>
            <a:noFill/>
          </a:ln>
          <a:effectLst>
            <a:softEdge rad="112500"/>
          </a:effectLst>
        </p:spPr>
      </p:pic>
      <p:pic>
        <p:nvPicPr>
          <p:cNvPr id="27653" name="Picture 5" descr="http://img.uduba.com/uduba.com/user_data/d5/df/d5df63b40511e3e514b8e6874e9024a8_783x0.jpg?uduba_pid=2627082"/>
          <p:cNvPicPr>
            <a:picLocks noChangeAspect="1" noChangeArrowheads="1"/>
          </p:cNvPicPr>
          <p:nvPr/>
        </p:nvPicPr>
        <p:blipFill>
          <a:blip r:embed="rId4" cstate="print">
            <a:grayscl/>
          </a:blip>
          <a:srcRect/>
          <a:stretch>
            <a:fillRect/>
          </a:stretch>
        </p:blipFill>
        <p:spPr bwMode="auto">
          <a:xfrm>
            <a:off x="539552" y="764703"/>
            <a:ext cx="4248472" cy="5592897"/>
          </a:xfrm>
          <a:prstGeom prst="ellipse">
            <a:avLst/>
          </a:prstGeom>
          <a:ln>
            <a:noFill/>
          </a:ln>
          <a:effectLst>
            <a:softEdge rad="112500"/>
          </a:effectLst>
        </p:spPr>
      </p:pic>
      <p:sp>
        <p:nvSpPr>
          <p:cNvPr id="8" name="TextBox 7"/>
          <p:cNvSpPr txBox="1"/>
          <p:nvPr/>
        </p:nvSpPr>
        <p:spPr>
          <a:xfrm>
            <a:off x="0" y="6381328"/>
            <a:ext cx="5508104"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Александр Сергеевич Пушкин</a:t>
            </a:r>
            <a:endParaRPr lang="ru-RU"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7653"/>
                                        </p:tgtEl>
                                        <p:attrNameLst>
                                          <p:attrName>style.visibility</p:attrName>
                                        </p:attrNameLst>
                                      </p:cBhvr>
                                      <p:to>
                                        <p:strVal val="visible"/>
                                      </p:to>
                                    </p:set>
                                    <p:animEffect transition="in" filter="fade">
                                      <p:cBhvr>
                                        <p:cTn id="12" dur="1000"/>
                                        <p:tgtEl>
                                          <p:spTgt spid="27653"/>
                                        </p:tgtEl>
                                      </p:cBhvr>
                                    </p:animEffect>
                                    <p:anim calcmode="lin" valueType="num">
                                      <p:cBhvr>
                                        <p:cTn id="13" dur="1000" fill="hold"/>
                                        <p:tgtEl>
                                          <p:spTgt spid="27653"/>
                                        </p:tgtEl>
                                        <p:attrNameLst>
                                          <p:attrName>ppt_x</p:attrName>
                                        </p:attrNameLst>
                                      </p:cBhvr>
                                      <p:tavLst>
                                        <p:tav tm="0">
                                          <p:val>
                                            <p:strVal val="#ppt_x"/>
                                          </p:val>
                                        </p:tav>
                                        <p:tav tm="100000">
                                          <p:val>
                                            <p:strVal val="#ppt_x"/>
                                          </p:val>
                                        </p:tav>
                                      </p:tavLst>
                                    </p:anim>
                                    <p:anim calcmode="lin" valueType="num">
                                      <p:cBhvr>
                                        <p:cTn id="14" dur="1000" fill="hold"/>
                                        <p:tgtEl>
                                          <p:spTgt spid="2765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650"/>
                                        </p:tgtEl>
                                        <p:attrNameLst>
                                          <p:attrName>style.visibility</p:attrName>
                                        </p:attrNameLst>
                                      </p:cBhvr>
                                      <p:to>
                                        <p:strVal val="visible"/>
                                      </p:to>
                                    </p:set>
                                    <p:animEffect transition="in" filter="fade">
                                      <p:cBhvr>
                                        <p:cTn id="22" dur="1000"/>
                                        <p:tgtEl>
                                          <p:spTgt spid="27650"/>
                                        </p:tgtEl>
                                      </p:cBhvr>
                                    </p:animEffect>
                                    <p:anim calcmode="lin" valueType="num">
                                      <p:cBhvr>
                                        <p:cTn id="23" dur="1000" fill="hold"/>
                                        <p:tgtEl>
                                          <p:spTgt spid="27650"/>
                                        </p:tgtEl>
                                        <p:attrNameLst>
                                          <p:attrName>ppt_x</p:attrName>
                                        </p:attrNameLst>
                                      </p:cBhvr>
                                      <p:tavLst>
                                        <p:tav tm="0">
                                          <p:val>
                                            <p:strVal val="#ppt_x"/>
                                          </p:val>
                                        </p:tav>
                                        <p:tav tm="100000">
                                          <p:val>
                                            <p:strVal val="#ppt_x"/>
                                          </p:val>
                                        </p:tav>
                                      </p:tavLst>
                                    </p:anim>
                                    <p:anim calcmode="lin" valueType="num">
                                      <p:cBhvr>
                                        <p:cTn id="24" dur="1000" fill="hold"/>
                                        <p:tgtEl>
                                          <p:spTgt spid="276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651"/>
                                        </p:tgtEl>
                                        <p:attrNameLst>
                                          <p:attrName>style.visibility</p:attrName>
                                        </p:attrNameLst>
                                      </p:cBhvr>
                                      <p:to>
                                        <p:strVal val="visible"/>
                                      </p:to>
                                    </p:set>
                                    <p:animEffect transition="in" filter="fade">
                                      <p:cBhvr>
                                        <p:cTn id="27" dur="1000"/>
                                        <p:tgtEl>
                                          <p:spTgt spid="27651"/>
                                        </p:tgtEl>
                                      </p:cBhvr>
                                    </p:animEffect>
                                    <p:anim calcmode="lin" valueType="num">
                                      <p:cBhvr>
                                        <p:cTn id="28" dur="1000" fill="hold"/>
                                        <p:tgtEl>
                                          <p:spTgt spid="27651"/>
                                        </p:tgtEl>
                                        <p:attrNameLst>
                                          <p:attrName>ppt_x</p:attrName>
                                        </p:attrNameLst>
                                      </p:cBhvr>
                                      <p:tavLst>
                                        <p:tav tm="0">
                                          <p:val>
                                            <p:strVal val="#ppt_x"/>
                                          </p:val>
                                        </p:tav>
                                        <p:tav tm="100000">
                                          <p:val>
                                            <p:strVal val="#ppt_x"/>
                                          </p:val>
                                        </p:tav>
                                      </p:tavLst>
                                    </p:anim>
                                    <p:anim calcmode="lin" valueType="num">
                                      <p:cBhvr>
                                        <p:cTn id="29" dur="1000" fill="hold"/>
                                        <p:tgtEl>
                                          <p:spTgt spid="27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4664"/>
            <a:ext cx="5436096" cy="1066800"/>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Поселок </a:t>
            </a:r>
            <a:r>
              <a:rPr lang="ru-RU" dirty="0" err="1" smtClean="0">
                <a:effectLst>
                  <a:outerShdw blurRad="38100" dist="38100" dir="2700000" algn="tl">
                    <a:srgbClr val="000000">
                      <a:alpha val="43137"/>
                    </a:srgbClr>
                  </a:outerShdw>
                </a:effectLst>
                <a:latin typeface="+mn-lt"/>
              </a:rPr>
              <a:t>Суйда</a:t>
            </a:r>
            <a:r>
              <a:rPr lang="ru-RU" dirty="0" smtClean="0">
                <a:effectLst>
                  <a:outerShdw blurRad="38100" dist="38100" dir="2700000" algn="tl">
                    <a:srgbClr val="000000">
                      <a:alpha val="43137"/>
                    </a:srgbClr>
                  </a:outerShdw>
                </a:effectLst>
                <a:latin typeface="+mn-lt"/>
              </a:rPr>
              <a:t> (Гатчинский район)</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179512" y="1700808"/>
            <a:ext cx="5112568" cy="1656184"/>
          </a:xfrm>
        </p:spPr>
        <p:txBody>
          <a:bodyPr>
            <a:normAutofit/>
          </a:bodyPr>
          <a:lstStyle/>
          <a:p>
            <a:pPr marL="0" indent="720000" algn="just">
              <a:spcBef>
                <a:spcPts val="0"/>
              </a:spcBef>
              <a:buNone/>
            </a:pPr>
            <a:r>
              <a:rPr lang="ru-RU" dirty="0" smtClean="0">
                <a:effectLst>
                  <a:outerShdw blurRad="38100" dist="38100" dir="2700000" algn="tl">
                    <a:srgbClr val="000000">
                      <a:alpha val="43137"/>
                    </a:srgbClr>
                  </a:outerShdw>
                </a:effectLst>
              </a:rPr>
              <a:t>Имя А.С. Пушкина связано и со старинным родовым поместьем </a:t>
            </a:r>
            <a:r>
              <a:rPr lang="ru-RU" dirty="0" err="1" smtClean="0">
                <a:effectLst>
                  <a:outerShdw blurRad="38100" dist="38100" dir="2700000" algn="tl">
                    <a:srgbClr val="000000">
                      <a:alpha val="43137"/>
                    </a:srgbClr>
                  </a:outerShdw>
                </a:effectLst>
              </a:rPr>
              <a:t>Суйдой</a:t>
            </a:r>
            <a:endParaRPr lang="ru-RU"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15</a:t>
            </a:fld>
            <a:endParaRPr lang="ru-RU" dirty="0"/>
          </a:p>
        </p:txBody>
      </p:sp>
      <p:pic>
        <p:nvPicPr>
          <p:cNvPr id="26625" name="Picture 1"/>
          <p:cNvPicPr>
            <a:picLocks noChangeAspect="1" noChangeArrowheads="1"/>
          </p:cNvPicPr>
          <p:nvPr/>
        </p:nvPicPr>
        <p:blipFill>
          <a:blip r:embed="rId3" cstate="print">
            <a:grayscl/>
          </a:blip>
          <a:srcRect l="69381" t="25013" r="4008" b="18639"/>
          <a:stretch>
            <a:fillRect/>
          </a:stretch>
        </p:blipFill>
        <p:spPr bwMode="auto">
          <a:xfrm>
            <a:off x="5436096" y="2276872"/>
            <a:ext cx="3508230" cy="4392488"/>
          </a:xfrm>
          <a:prstGeom prst="rect">
            <a:avLst/>
          </a:prstGeom>
          <a:noFill/>
          <a:ln w="9525">
            <a:noFill/>
            <a:miter lim="800000"/>
            <a:headEnd/>
            <a:tailEnd/>
          </a:ln>
        </p:spPr>
      </p:pic>
      <p:pic>
        <p:nvPicPr>
          <p:cNvPr id="6" name="Picture 2" descr="ÐÐ°ÑÑÐ¸Ð½ÑÐºÐ¸Ð¹ Ð¼ÑÐ½Ð¸ÑÐ¸Ð¿Ð°Ð»ÑÐ½ÑÐ¹ ÑÐ°Ð¹Ð¾Ð½ Ð½Ð° ÐºÐ°ÑÑÐµ"/>
          <p:cNvPicPr>
            <a:picLocks noChangeAspect="1" noChangeArrowheads="1"/>
          </p:cNvPicPr>
          <p:nvPr/>
        </p:nvPicPr>
        <p:blipFill>
          <a:blip r:embed="rId4" cstate="print">
            <a:grayscl/>
          </a:blip>
          <a:srcRect/>
          <a:stretch>
            <a:fillRect/>
          </a:stretch>
        </p:blipFill>
        <p:spPr bwMode="auto">
          <a:xfrm>
            <a:off x="5436096" y="0"/>
            <a:ext cx="3240360" cy="2169961"/>
          </a:xfrm>
          <a:prstGeom prst="ellipse">
            <a:avLst/>
          </a:prstGeom>
          <a:ln>
            <a:noFill/>
          </a:ln>
          <a:effectLst>
            <a:softEdge rad="112500"/>
          </a:effectLst>
        </p:spPr>
      </p:pic>
      <p:pic>
        <p:nvPicPr>
          <p:cNvPr id="26627" name="Picture 3" descr="https://pastvu.com/_p/a/o/i/5/oi5tnmo8n3tu9yplt4.jpg"/>
          <p:cNvPicPr>
            <a:picLocks noChangeAspect="1" noChangeArrowheads="1"/>
          </p:cNvPicPr>
          <p:nvPr/>
        </p:nvPicPr>
        <p:blipFill>
          <a:blip r:embed="rId5" cstate="print">
            <a:grayscl/>
          </a:blip>
          <a:srcRect b="5170"/>
          <a:stretch>
            <a:fillRect/>
          </a:stretch>
        </p:blipFill>
        <p:spPr bwMode="auto">
          <a:xfrm>
            <a:off x="179512" y="3501008"/>
            <a:ext cx="5112568" cy="3168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627"/>
                                        </p:tgtEl>
                                        <p:attrNameLst>
                                          <p:attrName>style.visibility</p:attrName>
                                        </p:attrNameLst>
                                      </p:cBhvr>
                                      <p:to>
                                        <p:strVal val="visible"/>
                                      </p:to>
                                    </p:set>
                                    <p:animEffect transition="in" filter="fade">
                                      <p:cBhvr>
                                        <p:cTn id="17" dur="1000"/>
                                        <p:tgtEl>
                                          <p:spTgt spid="26627"/>
                                        </p:tgtEl>
                                      </p:cBhvr>
                                    </p:animEffect>
                                    <p:anim calcmode="lin" valueType="num">
                                      <p:cBhvr>
                                        <p:cTn id="18" dur="1000" fill="hold"/>
                                        <p:tgtEl>
                                          <p:spTgt spid="26627"/>
                                        </p:tgtEl>
                                        <p:attrNameLst>
                                          <p:attrName>ppt_x</p:attrName>
                                        </p:attrNameLst>
                                      </p:cBhvr>
                                      <p:tavLst>
                                        <p:tav tm="0">
                                          <p:val>
                                            <p:strVal val="#ppt_x"/>
                                          </p:val>
                                        </p:tav>
                                        <p:tav tm="100000">
                                          <p:val>
                                            <p:strVal val="#ppt_x"/>
                                          </p:val>
                                        </p:tav>
                                      </p:tavLst>
                                    </p:anim>
                                    <p:anim calcmode="lin" valueType="num">
                                      <p:cBhvr>
                                        <p:cTn id="19" dur="1000" fill="hold"/>
                                        <p:tgtEl>
                                          <p:spTgt spid="2662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6625"/>
                                        </p:tgtEl>
                                        <p:attrNameLst>
                                          <p:attrName>style.visibility</p:attrName>
                                        </p:attrNameLst>
                                      </p:cBhvr>
                                      <p:to>
                                        <p:strVal val="visible"/>
                                      </p:to>
                                    </p:set>
                                    <p:animEffect transition="in" filter="fade">
                                      <p:cBhvr>
                                        <p:cTn id="27" dur="1000"/>
                                        <p:tgtEl>
                                          <p:spTgt spid="26625"/>
                                        </p:tgtEl>
                                      </p:cBhvr>
                                    </p:animEffect>
                                    <p:anim calcmode="lin" valueType="num">
                                      <p:cBhvr>
                                        <p:cTn id="28" dur="1000" fill="hold"/>
                                        <p:tgtEl>
                                          <p:spTgt spid="26625"/>
                                        </p:tgtEl>
                                        <p:attrNameLst>
                                          <p:attrName>ppt_x</p:attrName>
                                        </p:attrNameLst>
                                      </p:cBhvr>
                                      <p:tavLst>
                                        <p:tav tm="0">
                                          <p:val>
                                            <p:strVal val="#ppt_x"/>
                                          </p:val>
                                        </p:tav>
                                        <p:tav tm="100000">
                                          <p:val>
                                            <p:strVal val="#ppt_x"/>
                                          </p:val>
                                        </p:tav>
                                      </p:tavLst>
                                    </p:anim>
                                    <p:anim calcmode="lin" valueType="num">
                                      <p:cBhvr>
                                        <p:cTn id="29" dur="1000" fill="hold"/>
                                        <p:tgtEl>
                                          <p:spTgt spid="266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5364088" cy="1066800"/>
          </a:xfrm>
        </p:spPr>
        <p:txBody>
          <a:bodyPr>
            <a:noAutofit/>
          </a:bodyPr>
          <a:lstStyle/>
          <a:p>
            <a:pPr algn="ctr"/>
            <a:r>
              <a:rPr lang="ru-RU" sz="2400" dirty="0" smtClean="0">
                <a:effectLst>
                  <a:outerShdw blurRad="38100" dist="38100" dir="2700000" algn="tl">
                    <a:srgbClr val="000000">
                      <a:alpha val="43137"/>
                    </a:srgbClr>
                  </a:outerShdw>
                </a:effectLst>
                <a:latin typeface="+mn-lt"/>
              </a:rPr>
              <a:t>Село Воскресенское (Гатчинский район)</a:t>
            </a:r>
            <a:br>
              <a:rPr lang="ru-RU" sz="2400" dirty="0" smtClean="0">
                <a:effectLst>
                  <a:outerShdw blurRad="38100" dist="38100" dir="2700000" algn="tl">
                    <a:srgbClr val="000000">
                      <a:alpha val="43137"/>
                    </a:srgbClr>
                  </a:outerShdw>
                </a:effectLst>
                <a:latin typeface="+mn-lt"/>
              </a:rPr>
            </a:br>
            <a:endParaRPr lang="ru-RU" sz="2400"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0" y="4221088"/>
            <a:ext cx="9144000" cy="2636912"/>
          </a:xfrm>
        </p:spPr>
        <p:txBody>
          <a:bodyPr>
            <a:noAutofit/>
          </a:bodyPr>
          <a:lstStyle/>
          <a:p>
            <a:pPr marL="0" indent="720000" algn="just">
              <a:spcBef>
                <a:spcPts val="0"/>
              </a:spcBef>
              <a:buNone/>
            </a:pPr>
            <a:r>
              <a:rPr lang="ru-RU" sz="1700" dirty="0" smtClean="0">
                <a:effectLst>
                  <a:outerShdw blurRad="38100" dist="38100" dir="2700000" algn="tl">
                    <a:srgbClr val="000000">
                      <a:alpha val="43137"/>
                    </a:srgbClr>
                  </a:outerShdw>
                </a:effectLst>
              </a:rPr>
              <a:t>Крепостная, принадлежавшая семье </a:t>
            </a:r>
            <a:r>
              <a:rPr lang="ru-RU" sz="1700" dirty="0" err="1" smtClean="0">
                <a:effectLst>
                  <a:outerShdw blurRad="38100" dist="38100" dir="2700000" algn="tl">
                    <a:srgbClr val="000000">
                      <a:alpha val="43137"/>
                    </a:srgbClr>
                  </a:outerShdw>
                </a:effectLst>
              </a:rPr>
              <a:t>Ганнибалов</a:t>
            </a:r>
            <a:r>
              <a:rPr lang="ru-RU" sz="1700" dirty="0" smtClean="0">
                <a:effectLst>
                  <a:outerShdw blurRad="38100" dist="38100" dir="2700000" algn="tl">
                    <a:srgbClr val="000000">
                      <a:alpha val="43137"/>
                    </a:srgbClr>
                  </a:outerShdw>
                </a:effectLst>
              </a:rPr>
              <a:t>, няня Александра Сергеевича Пушкина, кормилица его старшей сестры Ольги. А. С. Пушкин на всю жизнь сохранил к ней трогательное, любящее отношение, посвятил ей стихотворения, многократно упоминал в письмах</a:t>
            </a:r>
          </a:p>
          <a:p>
            <a:pPr marL="0" indent="720000" algn="just">
              <a:spcBef>
                <a:spcPts val="0"/>
              </a:spcBef>
              <a:buNone/>
            </a:pPr>
            <a:r>
              <a:rPr lang="ru-RU" sz="1700" dirty="0" smtClean="0">
                <a:effectLst>
                  <a:outerShdw blurRad="38100" dist="38100" dir="2700000" algn="tl">
                    <a:srgbClr val="000000">
                      <a:alpha val="43137"/>
                    </a:srgbClr>
                  </a:outerShdw>
                </a:effectLst>
              </a:rPr>
              <a:t>После публикации в 1940 году А. И. Ульянским архивных документов об Арине Родионовне</a:t>
            </a:r>
            <a:r>
              <a:rPr lang="ru-RU" sz="1700" baseline="30000" dirty="0" smtClean="0">
                <a:effectLst>
                  <a:outerShdw blurRad="38100" dist="38100" dir="2700000" algn="tl">
                    <a:srgbClr val="000000">
                      <a:alpha val="43137"/>
                    </a:srgbClr>
                  </a:outerShdw>
                </a:effectLst>
              </a:rPr>
              <a:t> </a:t>
            </a:r>
            <a:r>
              <a:rPr lang="ru-RU" sz="1700" dirty="0" smtClean="0">
                <a:effectLst>
                  <a:outerShdw blurRad="38100" dist="38100" dir="2700000" algn="tl">
                    <a:srgbClr val="000000">
                      <a:alpha val="43137"/>
                    </a:srgbClr>
                  </a:outerShdw>
                </a:effectLst>
              </a:rPr>
              <a:t>во второй половине XX века в пушкинистической литературе отдельные авторы стали наделять Арину Родионовну фамилией Матвеева</a:t>
            </a:r>
            <a:r>
              <a:rPr lang="ru-RU" sz="1700" baseline="30000" dirty="0" smtClean="0">
                <a:effectLst>
                  <a:outerShdw blurRad="38100" dist="38100" dir="2700000" algn="tl">
                    <a:srgbClr val="000000">
                      <a:alpha val="43137"/>
                    </a:srgbClr>
                  </a:outerShdw>
                </a:effectLst>
              </a:rPr>
              <a:t> </a:t>
            </a:r>
            <a:r>
              <a:rPr lang="ru-RU" sz="1700" dirty="0" smtClean="0">
                <a:effectLst>
                  <a:outerShdw blurRad="38100" dist="38100" dir="2700000" algn="tl">
                    <a:srgbClr val="000000">
                      <a:alpha val="43137"/>
                    </a:srgbClr>
                  </a:outerShdw>
                </a:effectLst>
              </a:rPr>
              <a:t>или Яковлева. На это другой пушкиновед высказалась так: «Появление в современной литературе о няне А. С. Пушкина фамилии Яковлева, будто бы ей принадлежавшей, ничем не обосновано</a:t>
            </a:r>
            <a:endParaRPr lang="ru-RU" sz="1700"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16</a:t>
            </a:fld>
            <a:endParaRPr lang="ru-RU" dirty="0"/>
          </a:p>
        </p:txBody>
      </p:sp>
      <p:pic>
        <p:nvPicPr>
          <p:cNvPr id="1026" name="Picture 2"/>
          <p:cNvPicPr>
            <a:picLocks noChangeAspect="1" noChangeArrowheads="1"/>
          </p:cNvPicPr>
          <p:nvPr/>
        </p:nvPicPr>
        <p:blipFill>
          <a:blip r:embed="rId2" cstate="print">
            <a:grayscl/>
          </a:blip>
          <a:srcRect l="69328" t="30798" r="4073" b="12833"/>
          <a:stretch>
            <a:fillRect/>
          </a:stretch>
        </p:blipFill>
        <p:spPr bwMode="auto">
          <a:xfrm>
            <a:off x="5652120" y="332656"/>
            <a:ext cx="3168352" cy="3775057"/>
          </a:xfrm>
          <a:prstGeom prst="rect">
            <a:avLst/>
          </a:prstGeom>
          <a:ln>
            <a:noFill/>
          </a:ln>
          <a:effectLst>
            <a:outerShdw blurRad="190500" algn="tl" rotWithShape="0">
              <a:srgbClr val="000000">
                <a:alpha val="70000"/>
              </a:srgbClr>
            </a:outerShdw>
          </a:effectLst>
        </p:spPr>
      </p:pic>
      <p:pic>
        <p:nvPicPr>
          <p:cNvPr id="1030" name="Picture 6" descr="http://s.mediasole.ru/images/1037/1037020/363e0e20edd3e88b93f7a5b1a52234b0.jpg"/>
          <p:cNvPicPr>
            <a:picLocks noChangeAspect="1" noChangeArrowheads="1"/>
          </p:cNvPicPr>
          <p:nvPr/>
        </p:nvPicPr>
        <p:blipFill>
          <a:blip r:embed="rId3" cstate="print">
            <a:grayscl/>
          </a:blip>
          <a:srcRect/>
          <a:stretch>
            <a:fillRect/>
          </a:stretch>
        </p:blipFill>
        <p:spPr bwMode="auto">
          <a:xfrm>
            <a:off x="251520" y="908720"/>
            <a:ext cx="4968552" cy="3134459"/>
          </a:xfrm>
          <a:prstGeom prst="ellipse">
            <a:avLst/>
          </a:prstGeom>
          <a:ln>
            <a:noFill/>
          </a:ln>
          <a:effectLst>
            <a:softEdge rad="112500"/>
          </a:effectLst>
        </p:spPr>
      </p:pic>
      <p:sp>
        <p:nvSpPr>
          <p:cNvPr id="7" name="TextBox 6"/>
          <p:cNvSpPr txBox="1"/>
          <p:nvPr/>
        </p:nvSpPr>
        <p:spPr>
          <a:xfrm>
            <a:off x="0" y="3861048"/>
            <a:ext cx="5364088"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Арина Родионовна</a:t>
            </a:r>
            <a:endParaRPr lang="ru-RU"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92696"/>
            <a:ext cx="9144000" cy="1066800"/>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Поселок Сиверский (Гатчинский район) </a:t>
            </a:r>
            <a:r>
              <a:rPr lang="ru-RU" dirty="0" smtClean="0"/>
              <a:t/>
            </a:r>
            <a:br>
              <a:rPr lang="ru-RU" dirty="0" smtClean="0"/>
            </a:br>
            <a:endParaRPr lang="ru-RU" dirty="0"/>
          </a:p>
        </p:txBody>
      </p:sp>
      <p:sp>
        <p:nvSpPr>
          <p:cNvPr id="3" name="Содержимое 2"/>
          <p:cNvSpPr>
            <a:spLocks noGrp="1"/>
          </p:cNvSpPr>
          <p:nvPr>
            <p:ph idx="1"/>
          </p:nvPr>
        </p:nvSpPr>
        <p:spPr>
          <a:xfrm>
            <a:off x="0" y="5949280"/>
            <a:ext cx="5004048" cy="720080"/>
          </a:xfrm>
        </p:spPr>
        <p:txBody>
          <a:bodyPr>
            <a:normAutofit fontScale="55000" lnSpcReduction="20000"/>
          </a:bodyPr>
          <a:lstStyle/>
          <a:p>
            <a:pPr marL="0" indent="720000" algn="just">
              <a:spcBef>
                <a:spcPts val="0"/>
              </a:spcBef>
              <a:buNone/>
            </a:pPr>
            <a:r>
              <a:rPr lang="ru-RU" b="1" dirty="0" smtClean="0"/>
              <a:t>Майков Аполлон Николаевич</a:t>
            </a:r>
          </a:p>
          <a:p>
            <a:pPr marL="0" indent="720000" algn="just">
              <a:spcBef>
                <a:spcPts val="0"/>
              </a:spcBef>
              <a:buNone/>
            </a:pPr>
            <a:r>
              <a:rPr lang="ru-RU" dirty="0" smtClean="0"/>
              <a:t>Русский поэт, член-корреспондент Петербургской АН. Тайный советник</a:t>
            </a:r>
          </a:p>
        </p:txBody>
      </p:sp>
      <p:sp>
        <p:nvSpPr>
          <p:cNvPr id="5" name="Номер слайда 4"/>
          <p:cNvSpPr>
            <a:spLocks noGrp="1"/>
          </p:cNvSpPr>
          <p:nvPr>
            <p:ph type="sldNum" sz="quarter" idx="12"/>
          </p:nvPr>
        </p:nvSpPr>
        <p:spPr/>
        <p:txBody>
          <a:bodyPr/>
          <a:lstStyle/>
          <a:p>
            <a:fld id="{21D61DAC-58C9-4536-830C-50A0627B8926}" type="slidenum">
              <a:rPr lang="ru-RU" smtClean="0"/>
              <a:pPr/>
              <a:t>17</a:t>
            </a:fld>
            <a:endParaRPr lang="ru-RU" dirty="0"/>
          </a:p>
        </p:txBody>
      </p:sp>
      <p:pic>
        <p:nvPicPr>
          <p:cNvPr id="23554" name="Picture 2" descr="https://alfaret.ru/img/125025.jpg"/>
          <p:cNvPicPr>
            <a:picLocks noChangeAspect="1" noChangeArrowheads="1"/>
          </p:cNvPicPr>
          <p:nvPr/>
        </p:nvPicPr>
        <p:blipFill>
          <a:blip r:embed="rId2" cstate="print"/>
          <a:srcRect l="14210" t="17019" r="15301" b="31925"/>
          <a:stretch>
            <a:fillRect/>
          </a:stretch>
        </p:blipFill>
        <p:spPr bwMode="auto">
          <a:xfrm>
            <a:off x="395536" y="1331259"/>
            <a:ext cx="4320480" cy="4401998"/>
          </a:xfrm>
          <a:prstGeom prst="ellipse">
            <a:avLst/>
          </a:prstGeom>
          <a:ln>
            <a:noFill/>
          </a:ln>
          <a:effectLst>
            <a:softEdge rad="112500"/>
          </a:effectLst>
        </p:spPr>
      </p:pic>
      <p:pic>
        <p:nvPicPr>
          <p:cNvPr id="23555" name="Picture 3"/>
          <p:cNvPicPr>
            <a:picLocks noChangeAspect="1" noChangeArrowheads="1"/>
          </p:cNvPicPr>
          <p:nvPr/>
        </p:nvPicPr>
        <p:blipFill>
          <a:blip r:embed="rId3" cstate="print">
            <a:grayscl/>
          </a:blip>
          <a:srcRect l="69346" t="17401" r="3913" b="26918"/>
          <a:stretch>
            <a:fillRect/>
          </a:stretch>
        </p:blipFill>
        <p:spPr bwMode="auto">
          <a:xfrm>
            <a:off x="4932040" y="1556792"/>
            <a:ext cx="3928936" cy="495977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1000"/>
                                        <p:tgtEl>
                                          <p:spTgt spid="23554"/>
                                        </p:tgtEl>
                                      </p:cBhvr>
                                    </p:animEffect>
                                    <p:anim calcmode="lin" valueType="num">
                                      <p:cBhvr>
                                        <p:cTn id="13" dur="1000" fill="hold"/>
                                        <p:tgtEl>
                                          <p:spTgt spid="23554"/>
                                        </p:tgtEl>
                                        <p:attrNameLst>
                                          <p:attrName>ppt_x</p:attrName>
                                        </p:attrNameLst>
                                      </p:cBhvr>
                                      <p:tavLst>
                                        <p:tav tm="0">
                                          <p:val>
                                            <p:strVal val="#ppt_x"/>
                                          </p:val>
                                        </p:tav>
                                        <p:tav tm="100000">
                                          <p:val>
                                            <p:strVal val="#ppt_x"/>
                                          </p:val>
                                        </p:tav>
                                      </p:tavLst>
                                    </p:anim>
                                    <p:anim calcmode="lin" valueType="num">
                                      <p:cBhvr>
                                        <p:cTn id="14" dur="1000" fill="hold"/>
                                        <p:tgtEl>
                                          <p:spTgt spid="2355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555"/>
                                        </p:tgtEl>
                                        <p:attrNameLst>
                                          <p:attrName>style.visibility</p:attrName>
                                        </p:attrNameLst>
                                      </p:cBhvr>
                                      <p:to>
                                        <p:strVal val="visible"/>
                                      </p:to>
                                    </p:set>
                                    <p:animEffect transition="in" filter="fade">
                                      <p:cBhvr>
                                        <p:cTn id="27" dur="1000"/>
                                        <p:tgtEl>
                                          <p:spTgt spid="23555"/>
                                        </p:tgtEl>
                                      </p:cBhvr>
                                    </p:animEffect>
                                    <p:anim calcmode="lin" valueType="num">
                                      <p:cBhvr>
                                        <p:cTn id="28" dur="1000" fill="hold"/>
                                        <p:tgtEl>
                                          <p:spTgt spid="23555"/>
                                        </p:tgtEl>
                                        <p:attrNameLst>
                                          <p:attrName>ppt_x</p:attrName>
                                        </p:attrNameLst>
                                      </p:cBhvr>
                                      <p:tavLst>
                                        <p:tav tm="0">
                                          <p:val>
                                            <p:strVal val="#ppt_x"/>
                                          </p:val>
                                        </p:tav>
                                        <p:tav tm="100000">
                                          <p:val>
                                            <p:strVal val="#ppt_x"/>
                                          </p:val>
                                        </p:tav>
                                      </p:tavLst>
                                    </p:anim>
                                    <p:anim calcmode="lin" valueType="num">
                                      <p:cBhvr>
                                        <p:cTn id="29"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92696"/>
            <a:ext cx="8784976" cy="994792"/>
          </a:xfrm>
        </p:spPr>
        <p:txBody>
          <a:bodyPr>
            <a:normAutofit fontScale="90000"/>
          </a:bodyPr>
          <a:lstStyle/>
          <a:p>
            <a:pPr algn="just"/>
            <a:r>
              <a:rPr lang="ru-RU" dirty="0" smtClean="0">
                <a:effectLst>
                  <a:outerShdw blurRad="38100" dist="38100" dir="2700000" algn="tl">
                    <a:srgbClr val="000000">
                      <a:alpha val="43137"/>
                    </a:srgbClr>
                  </a:outerShdw>
                </a:effectLst>
                <a:latin typeface="+mn-lt"/>
              </a:rPr>
              <a:t>История </a:t>
            </a:r>
            <a:r>
              <a:rPr lang="ru-RU" dirty="0" err="1" smtClean="0">
                <a:effectLst>
                  <a:outerShdw blurRad="38100" dist="38100" dir="2700000" algn="tl">
                    <a:srgbClr val="000000">
                      <a:alpha val="43137"/>
                    </a:srgbClr>
                  </a:outerShdw>
                </a:effectLst>
                <a:latin typeface="+mn-lt"/>
              </a:rPr>
              <a:t>Сиверской</a:t>
            </a:r>
            <a:r>
              <a:rPr lang="ru-RU" dirty="0" smtClean="0">
                <a:effectLst>
                  <a:outerShdw blurRad="38100" dist="38100" dir="2700000" algn="tl">
                    <a:srgbClr val="000000">
                      <a:alpha val="43137"/>
                    </a:srgbClr>
                  </a:outerShdw>
                </a:effectLst>
                <a:latin typeface="+mn-lt"/>
              </a:rPr>
              <a:t> связана также с такими именами…</a:t>
            </a:r>
            <a:endParaRPr lang="ru-RU" dirty="0">
              <a:effectLst>
                <a:outerShdw blurRad="38100" dist="38100" dir="2700000" algn="tl">
                  <a:srgbClr val="000000">
                    <a:alpha val="43137"/>
                  </a:srgbClr>
                </a:outerShdw>
              </a:effectLst>
              <a:latin typeface="+mn-l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18</a:t>
            </a:fld>
            <a:endParaRPr lang="ru-RU" dirty="0"/>
          </a:p>
        </p:txBody>
      </p:sp>
      <p:pic>
        <p:nvPicPr>
          <p:cNvPr id="22534" name="Picture 6" descr="http://ilimlib.ru:8087/jirbis2/images/Blog_bibliografa/Klassiki/1.jpg"/>
          <p:cNvPicPr>
            <a:picLocks noChangeAspect="1" noChangeArrowheads="1"/>
          </p:cNvPicPr>
          <p:nvPr/>
        </p:nvPicPr>
        <p:blipFill>
          <a:blip r:embed="rId2" cstate="print">
            <a:lum contrast="20000"/>
          </a:blip>
          <a:srcRect t="4336" b="6471"/>
          <a:stretch>
            <a:fillRect/>
          </a:stretch>
        </p:blipFill>
        <p:spPr bwMode="auto">
          <a:xfrm>
            <a:off x="4860032" y="1772816"/>
            <a:ext cx="3672408" cy="4443855"/>
          </a:xfrm>
          <a:prstGeom prst="rect">
            <a:avLst/>
          </a:prstGeom>
          <a:noFill/>
        </p:spPr>
      </p:pic>
      <p:sp>
        <p:nvSpPr>
          <p:cNvPr id="9" name="TextBox 8"/>
          <p:cNvSpPr txBox="1"/>
          <p:nvPr/>
        </p:nvSpPr>
        <p:spPr>
          <a:xfrm>
            <a:off x="4860032" y="6093296"/>
            <a:ext cx="4104456" cy="646331"/>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Алексей Николаевич </a:t>
            </a:r>
          </a:p>
          <a:p>
            <a:pPr algn="ctr"/>
            <a:r>
              <a:rPr lang="ru-RU" b="1" dirty="0" smtClean="0">
                <a:effectLst>
                  <a:outerShdw blurRad="38100" dist="38100" dir="2700000" algn="tl">
                    <a:srgbClr val="000000">
                      <a:alpha val="43137"/>
                    </a:srgbClr>
                  </a:outerShdw>
                </a:effectLst>
              </a:rPr>
              <a:t>Плещеев</a:t>
            </a:r>
            <a:endParaRPr lang="ru-RU" dirty="0">
              <a:effectLst>
                <a:outerShdw blurRad="38100" dist="38100" dir="2700000" algn="tl">
                  <a:srgbClr val="000000">
                    <a:alpha val="43137"/>
                  </a:srgbClr>
                </a:outerShdw>
              </a:effectLst>
            </a:endParaRPr>
          </a:p>
        </p:txBody>
      </p:sp>
      <p:pic>
        <p:nvPicPr>
          <p:cNvPr id="22538" name="Picture 10" descr="http://900igr.net/up/datai/133903/0020-030-.png"/>
          <p:cNvPicPr>
            <a:picLocks noChangeAspect="1" noChangeArrowheads="1"/>
          </p:cNvPicPr>
          <p:nvPr/>
        </p:nvPicPr>
        <p:blipFill>
          <a:blip r:embed="rId3" cstate="print">
            <a:lum contrast="20000"/>
          </a:blip>
          <a:srcRect/>
          <a:stretch>
            <a:fillRect/>
          </a:stretch>
        </p:blipFill>
        <p:spPr bwMode="auto">
          <a:xfrm>
            <a:off x="611560" y="1844824"/>
            <a:ext cx="3312368" cy="4320480"/>
          </a:xfrm>
          <a:prstGeom prst="rect">
            <a:avLst/>
          </a:prstGeom>
          <a:noFill/>
        </p:spPr>
      </p:pic>
      <p:sp>
        <p:nvSpPr>
          <p:cNvPr id="6" name="TextBox 5"/>
          <p:cNvSpPr txBox="1"/>
          <p:nvPr/>
        </p:nvSpPr>
        <p:spPr>
          <a:xfrm>
            <a:off x="179512" y="6093297"/>
            <a:ext cx="4032448" cy="646331"/>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Михаил </a:t>
            </a:r>
            <a:r>
              <a:rPr lang="ru-RU" b="1" dirty="0" err="1" smtClean="0">
                <a:effectLst>
                  <a:outerShdw blurRad="38100" dist="38100" dir="2700000" algn="tl">
                    <a:srgbClr val="000000">
                      <a:alpha val="43137"/>
                    </a:srgbClr>
                  </a:outerShdw>
                </a:effectLst>
              </a:rPr>
              <a:t>Евграфович</a:t>
            </a:r>
            <a:r>
              <a:rPr lang="ru-RU" b="1" dirty="0" smtClean="0">
                <a:effectLst>
                  <a:outerShdw blurRad="38100" dist="38100" dir="2700000" algn="tl">
                    <a:srgbClr val="000000">
                      <a:alpha val="43137"/>
                    </a:srgbClr>
                  </a:outerShdw>
                </a:effectLst>
              </a:rPr>
              <a:t> Салтыков-Щедрин</a:t>
            </a:r>
            <a:endParaRPr lang="ru-RU"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fade">
                                      <p:cBhvr>
                                        <p:cTn id="12" dur="1000"/>
                                        <p:tgtEl>
                                          <p:spTgt spid="22538"/>
                                        </p:tgtEl>
                                      </p:cBhvr>
                                    </p:animEffect>
                                    <p:anim calcmode="lin" valueType="num">
                                      <p:cBhvr>
                                        <p:cTn id="13" dur="1000" fill="hold"/>
                                        <p:tgtEl>
                                          <p:spTgt spid="22538"/>
                                        </p:tgtEl>
                                        <p:attrNameLst>
                                          <p:attrName>ppt_x</p:attrName>
                                        </p:attrNameLst>
                                      </p:cBhvr>
                                      <p:tavLst>
                                        <p:tav tm="0">
                                          <p:val>
                                            <p:strVal val="#ppt_x"/>
                                          </p:val>
                                        </p:tav>
                                        <p:tav tm="100000">
                                          <p:val>
                                            <p:strVal val="#ppt_x"/>
                                          </p:val>
                                        </p:tav>
                                      </p:tavLst>
                                    </p:anim>
                                    <p:anim calcmode="lin" valueType="num">
                                      <p:cBhvr>
                                        <p:cTn id="14" dur="1000" fill="hold"/>
                                        <p:tgtEl>
                                          <p:spTgt spid="225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534"/>
                                        </p:tgtEl>
                                        <p:attrNameLst>
                                          <p:attrName>style.visibility</p:attrName>
                                        </p:attrNameLst>
                                      </p:cBhvr>
                                      <p:to>
                                        <p:strVal val="visible"/>
                                      </p:to>
                                    </p:set>
                                    <p:animEffect transition="in" filter="fade">
                                      <p:cBhvr>
                                        <p:cTn id="22" dur="1000"/>
                                        <p:tgtEl>
                                          <p:spTgt spid="22534"/>
                                        </p:tgtEl>
                                      </p:cBhvr>
                                    </p:animEffect>
                                    <p:anim calcmode="lin" valueType="num">
                                      <p:cBhvr>
                                        <p:cTn id="23" dur="1000" fill="hold"/>
                                        <p:tgtEl>
                                          <p:spTgt spid="22534"/>
                                        </p:tgtEl>
                                        <p:attrNameLst>
                                          <p:attrName>ppt_x</p:attrName>
                                        </p:attrNameLst>
                                      </p:cBhvr>
                                      <p:tavLst>
                                        <p:tav tm="0">
                                          <p:val>
                                            <p:strVal val="#ppt_x"/>
                                          </p:val>
                                        </p:tav>
                                        <p:tav tm="100000">
                                          <p:val>
                                            <p:strVal val="#ppt_x"/>
                                          </p:val>
                                        </p:tav>
                                      </p:tavLst>
                                    </p:anim>
                                    <p:anim calcmode="lin" valueType="num">
                                      <p:cBhvr>
                                        <p:cTn id="24" dur="1000" fill="hold"/>
                                        <p:tgtEl>
                                          <p:spTgt spid="225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92696"/>
            <a:ext cx="9144000" cy="1066800"/>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Деревня </a:t>
            </a:r>
            <a:r>
              <a:rPr lang="ru-RU" dirty="0" err="1" smtClean="0">
                <a:effectLst>
                  <a:outerShdw blurRad="38100" dist="38100" dir="2700000" algn="tl">
                    <a:srgbClr val="000000">
                      <a:alpha val="43137"/>
                    </a:srgbClr>
                  </a:outerShdw>
                </a:effectLst>
                <a:latin typeface="+mn-lt"/>
              </a:rPr>
              <a:t>Кобрино</a:t>
            </a:r>
            <a:r>
              <a:rPr lang="ru-RU" dirty="0" smtClean="0">
                <a:effectLst>
                  <a:outerShdw blurRad="38100" dist="38100" dir="2700000" algn="tl">
                    <a:srgbClr val="000000">
                      <a:alpha val="43137"/>
                    </a:srgbClr>
                  </a:outerShdw>
                </a:effectLst>
                <a:latin typeface="+mn-lt"/>
              </a:rPr>
              <a:t> (Гатчинский район) </a:t>
            </a:r>
            <a:r>
              <a:rPr lang="ru-RU" dirty="0" smtClean="0">
                <a:latin typeface="+mn-lt"/>
              </a:rPr>
              <a:t/>
            </a:r>
            <a:br>
              <a:rPr lang="ru-RU" dirty="0" smtClean="0">
                <a:latin typeface="+mn-lt"/>
              </a:rPr>
            </a:br>
            <a:endParaRPr lang="ru-RU" dirty="0">
              <a:latin typeface="+mn-l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19</a:t>
            </a:fld>
            <a:endParaRPr lang="ru-RU" dirty="0"/>
          </a:p>
        </p:txBody>
      </p:sp>
      <p:pic>
        <p:nvPicPr>
          <p:cNvPr id="59394" name="Picture 2" descr="https://4.bp.blogspot.com/--6uDVe18Z28/V4T8LIQ3SBI/AAAAAAAAAfY/WnPnP-fikzopkNTgRiajlpASBlZuCmFQgCLcB/s400/merjekovski-dmitri.jpg"/>
          <p:cNvPicPr>
            <a:picLocks noChangeAspect="1" noChangeArrowheads="1"/>
          </p:cNvPicPr>
          <p:nvPr/>
        </p:nvPicPr>
        <p:blipFill>
          <a:blip r:embed="rId2" cstate="print">
            <a:lum contrast="30000"/>
          </a:blip>
          <a:srcRect/>
          <a:stretch>
            <a:fillRect/>
          </a:stretch>
        </p:blipFill>
        <p:spPr bwMode="auto">
          <a:xfrm>
            <a:off x="0" y="1340768"/>
            <a:ext cx="2627784" cy="2898602"/>
          </a:xfrm>
          <a:prstGeom prst="ellipse">
            <a:avLst/>
          </a:prstGeom>
          <a:ln>
            <a:noFill/>
          </a:ln>
          <a:effectLst>
            <a:softEdge rad="112500"/>
          </a:effectLst>
        </p:spPr>
      </p:pic>
      <p:sp>
        <p:nvSpPr>
          <p:cNvPr id="6" name="TextBox 5"/>
          <p:cNvSpPr txBox="1"/>
          <p:nvPr/>
        </p:nvSpPr>
        <p:spPr>
          <a:xfrm>
            <a:off x="2771800" y="1412776"/>
            <a:ext cx="6120680" cy="3139321"/>
          </a:xfrm>
          <a:prstGeom prst="rect">
            <a:avLst/>
          </a:prstGeom>
          <a:noFill/>
        </p:spPr>
        <p:txBody>
          <a:bodyPr wrap="square" rtlCol="0">
            <a:spAutoFit/>
          </a:bodyPr>
          <a:lstStyle/>
          <a:p>
            <a:pPr algn="just"/>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Мережковский Дмитрий Сергеевич</a:t>
            </a:r>
          </a:p>
          <a:p>
            <a:pPr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Русский писатель, поэт, литературный критик, переводчик, историк, религиозный философ, общественный деятель. Муж поэтессы Зинаиды Гиппиус. Д. С. Мережковский, яркий представитель Серебряного века, вошёл в историю как один из основателей русского символизма, основоположник нового для русской литературы жанра </a:t>
            </a:r>
            <a:r>
              <a:rPr lang="ru-RU" dirty="0" err="1" smtClean="0">
                <a:effectLst>
                  <a:outerShdw blurRad="38100" dist="38100" dir="2700000" algn="tl">
                    <a:srgbClr val="000000">
                      <a:alpha val="43137"/>
                    </a:srgbClr>
                  </a:outerShdw>
                </a:effectLst>
                <a:latin typeface="Times New Roman" pitchFamily="18" charset="0"/>
                <a:cs typeface="Times New Roman" pitchFamily="18" charset="0"/>
              </a:rPr>
              <a:t>историософского</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романа, один из пионеров религиозно-философского подхода к анализу литературы, выдающийся эссеист и литературный критик</a:t>
            </a:r>
          </a:p>
          <a:p>
            <a:endParaRPr lang="ru-RU" dirty="0"/>
          </a:p>
        </p:txBody>
      </p:sp>
      <p:pic>
        <p:nvPicPr>
          <p:cNvPr id="59396" name="Picture 4" descr="http://miy.in.ua/images/Interesnie_fakti_iz_zhizni_i_biografii_Nadezhdi_Teffi_2.jpg"/>
          <p:cNvPicPr>
            <a:picLocks noChangeAspect="1" noChangeArrowheads="1"/>
          </p:cNvPicPr>
          <p:nvPr/>
        </p:nvPicPr>
        <p:blipFill>
          <a:blip r:embed="rId3" cstate="print"/>
          <a:srcRect/>
          <a:stretch>
            <a:fillRect/>
          </a:stretch>
        </p:blipFill>
        <p:spPr bwMode="auto">
          <a:xfrm>
            <a:off x="0" y="4169354"/>
            <a:ext cx="2771800" cy="2688646"/>
          </a:xfrm>
          <a:prstGeom prst="ellipse">
            <a:avLst/>
          </a:prstGeom>
          <a:ln>
            <a:noFill/>
          </a:ln>
          <a:effectLst>
            <a:softEdge rad="112500"/>
          </a:effectLst>
        </p:spPr>
      </p:pic>
      <p:sp>
        <p:nvSpPr>
          <p:cNvPr id="9" name="TextBox 8"/>
          <p:cNvSpPr txBox="1"/>
          <p:nvPr/>
        </p:nvSpPr>
        <p:spPr>
          <a:xfrm>
            <a:off x="2843808" y="4509120"/>
            <a:ext cx="6120680" cy="2031325"/>
          </a:xfrm>
          <a:prstGeom prst="rect">
            <a:avLst/>
          </a:prstGeom>
          <a:noFill/>
        </p:spPr>
        <p:txBody>
          <a:bodyPr wrap="square" rtlCol="0">
            <a:spAutoFit/>
          </a:bodyPr>
          <a:lstStyle/>
          <a:p>
            <a:pPr algn="just"/>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Зинаида Гиппиус</a:t>
            </a:r>
          </a:p>
          <a:p>
            <a:pPr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Русская поэтесса и писательница, драматург и литературный критик, одна из видных представительниц Серебряного века. Гиппиус, составившая с Д. С. Мережковским один из самых оригинальных и творчески продуктивных супружеских союзов в истории литературы, считается идеологом русского символизма</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394"/>
                                        </p:tgtEl>
                                        <p:attrNameLst>
                                          <p:attrName>style.visibility</p:attrName>
                                        </p:attrNameLst>
                                      </p:cBhvr>
                                      <p:to>
                                        <p:strVal val="visible"/>
                                      </p:to>
                                    </p:set>
                                    <p:animEffect transition="in" filter="fade">
                                      <p:cBhvr>
                                        <p:cTn id="12" dur="1000"/>
                                        <p:tgtEl>
                                          <p:spTgt spid="59394"/>
                                        </p:tgtEl>
                                      </p:cBhvr>
                                    </p:animEffect>
                                    <p:anim calcmode="lin" valueType="num">
                                      <p:cBhvr>
                                        <p:cTn id="13" dur="1000" fill="hold"/>
                                        <p:tgtEl>
                                          <p:spTgt spid="59394"/>
                                        </p:tgtEl>
                                        <p:attrNameLst>
                                          <p:attrName>ppt_x</p:attrName>
                                        </p:attrNameLst>
                                      </p:cBhvr>
                                      <p:tavLst>
                                        <p:tav tm="0">
                                          <p:val>
                                            <p:strVal val="#ppt_x"/>
                                          </p:val>
                                        </p:tav>
                                        <p:tav tm="100000">
                                          <p:val>
                                            <p:strVal val="#ppt_x"/>
                                          </p:val>
                                        </p:tav>
                                      </p:tavLst>
                                    </p:anim>
                                    <p:anim calcmode="lin" valueType="num">
                                      <p:cBhvr>
                                        <p:cTn id="14" dur="1000" fill="hold"/>
                                        <p:tgtEl>
                                          <p:spTgt spid="5939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396"/>
                                        </p:tgtEl>
                                        <p:attrNameLst>
                                          <p:attrName>style.visibility</p:attrName>
                                        </p:attrNameLst>
                                      </p:cBhvr>
                                      <p:to>
                                        <p:strVal val="visible"/>
                                      </p:to>
                                    </p:set>
                                    <p:animEffect transition="in" filter="fade">
                                      <p:cBhvr>
                                        <p:cTn id="17" dur="1000"/>
                                        <p:tgtEl>
                                          <p:spTgt spid="59396"/>
                                        </p:tgtEl>
                                      </p:cBhvr>
                                    </p:animEffect>
                                    <p:anim calcmode="lin" valueType="num">
                                      <p:cBhvr>
                                        <p:cTn id="18" dur="1000" fill="hold"/>
                                        <p:tgtEl>
                                          <p:spTgt spid="59396"/>
                                        </p:tgtEl>
                                        <p:attrNameLst>
                                          <p:attrName>ppt_x</p:attrName>
                                        </p:attrNameLst>
                                      </p:cBhvr>
                                      <p:tavLst>
                                        <p:tav tm="0">
                                          <p:val>
                                            <p:strVal val="#ppt_x"/>
                                          </p:val>
                                        </p:tav>
                                        <p:tav tm="100000">
                                          <p:val>
                                            <p:strVal val="#ppt_x"/>
                                          </p:val>
                                        </p:tav>
                                      </p:tavLst>
                                    </p:anim>
                                    <p:anim calcmode="lin" valueType="num">
                                      <p:cBhvr>
                                        <p:cTn id="19" dur="1000" fill="hold"/>
                                        <p:tgtEl>
                                          <p:spTgt spid="5939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8" name="Picture 14" descr="http://www.kartinkijane.ru/pic/201305/1440x900/kartinkijane.ru-47852.jpg"/>
          <p:cNvPicPr>
            <a:picLocks noChangeAspect="1" noChangeArrowheads="1"/>
          </p:cNvPicPr>
          <p:nvPr/>
        </p:nvPicPr>
        <p:blipFill>
          <a:blip r:embed="rId2" cstate="print"/>
          <a:srcRect l="48999"/>
          <a:stretch>
            <a:fillRect/>
          </a:stretch>
        </p:blipFill>
        <p:spPr bwMode="auto">
          <a:xfrm>
            <a:off x="6804249" y="3990722"/>
            <a:ext cx="2339752" cy="2867278"/>
          </a:xfrm>
          <a:prstGeom prst="rect">
            <a:avLst/>
          </a:prstGeom>
          <a:noFill/>
        </p:spPr>
      </p:pic>
      <p:pic>
        <p:nvPicPr>
          <p:cNvPr id="31746" name="Picture 2" descr="https://static.my-shop.ru/product/f3/258/2574776.jpg"/>
          <p:cNvPicPr>
            <a:picLocks noChangeAspect="1" noChangeArrowheads="1"/>
          </p:cNvPicPr>
          <p:nvPr/>
        </p:nvPicPr>
        <p:blipFill>
          <a:blip r:embed="rId3" cstate="print"/>
          <a:srcRect r="18625"/>
          <a:stretch>
            <a:fillRect/>
          </a:stretch>
        </p:blipFill>
        <p:spPr bwMode="auto">
          <a:xfrm>
            <a:off x="7092280" y="620688"/>
            <a:ext cx="2051720" cy="3226464"/>
          </a:xfrm>
          <a:prstGeom prst="rect">
            <a:avLst/>
          </a:prstGeom>
          <a:noFill/>
        </p:spPr>
      </p:pic>
      <p:pic>
        <p:nvPicPr>
          <p:cNvPr id="31750" name="Picture 6" descr="http://hiero.ru/pict/7f6/2246072.jpg"/>
          <p:cNvPicPr>
            <a:picLocks noChangeAspect="1" noChangeArrowheads="1"/>
          </p:cNvPicPr>
          <p:nvPr/>
        </p:nvPicPr>
        <p:blipFill>
          <a:blip r:embed="rId4" cstate="print"/>
          <a:srcRect/>
          <a:stretch>
            <a:fillRect/>
          </a:stretch>
        </p:blipFill>
        <p:spPr bwMode="auto">
          <a:xfrm>
            <a:off x="2843808" y="4941168"/>
            <a:ext cx="1486997" cy="1916832"/>
          </a:xfrm>
          <a:prstGeom prst="rect">
            <a:avLst/>
          </a:prstGeom>
          <a:noFill/>
        </p:spPr>
      </p:pic>
      <p:pic>
        <p:nvPicPr>
          <p:cNvPr id="31756" name="Picture 12" descr="http://illustrators.ru/uploads/illustration/image/877493/main_1_-2.jpg"/>
          <p:cNvPicPr>
            <a:picLocks noChangeAspect="1" noChangeArrowheads="1"/>
          </p:cNvPicPr>
          <p:nvPr/>
        </p:nvPicPr>
        <p:blipFill>
          <a:blip r:embed="rId5" cstate="print"/>
          <a:srcRect l="14846" r="10849" b="7080"/>
          <a:stretch>
            <a:fillRect/>
          </a:stretch>
        </p:blipFill>
        <p:spPr bwMode="auto">
          <a:xfrm>
            <a:off x="0" y="4382344"/>
            <a:ext cx="1979712" cy="2475656"/>
          </a:xfrm>
          <a:prstGeom prst="rect">
            <a:avLst/>
          </a:prstGeom>
          <a:noFill/>
        </p:spPr>
      </p:pic>
      <p:pic>
        <p:nvPicPr>
          <p:cNvPr id="31754" name="Picture 10" descr="http://www.playcast.ru/uploads/2018/10/02/25912746.png"/>
          <p:cNvPicPr>
            <a:picLocks noChangeAspect="1" noChangeArrowheads="1"/>
          </p:cNvPicPr>
          <p:nvPr/>
        </p:nvPicPr>
        <p:blipFill>
          <a:blip r:embed="rId6" cstate="print">
            <a:grayscl/>
          </a:blip>
          <a:srcRect/>
          <a:stretch>
            <a:fillRect/>
          </a:stretch>
        </p:blipFill>
        <p:spPr bwMode="auto">
          <a:xfrm>
            <a:off x="1547664" y="3645024"/>
            <a:ext cx="1561050" cy="2376264"/>
          </a:xfrm>
          <a:prstGeom prst="rect">
            <a:avLst/>
          </a:prstGeom>
          <a:noFill/>
        </p:spPr>
      </p:pic>
      <p:pic>
        <p:nvPicPr>
          <p:cNvPr id="31762" name="Picture 18" descr="http://www.fapmc.ru/rospechat/newsandevents/newsagency/2014/05/item1/main/custom/0/image/%D1%87%D0%B5%D1%85%D0%BE%D0%B2.jpg"/>
          <p:cNvPicPr>
            <a:picLocks noChangeAspect="1" noChangeArrowheads="1"/>
          </p:cNvPicPr>
          <p:nvPr/>
        </p:nvPicPr>
        <p:blipFill>
          <a:blip r:embed="rId7" cstate="print"/>
          <a:srcRect/>
          <a:stretch>
            <a:fillRect/>
          </a:stretch>
        </p:blipFill>
        <p:spPr bwMode="auto">
          <a:xfrm>
            <a:off x="3923928" y="4077072"/>
            <a:ext cx="1728192" cy="1666691"/>
          </a:xfrm>
          <a:prstGeom prst="rect">
            <a:avLst/>
          </a:prstGeom>
          <a:noFill/>
        </p:spPr>
      </p:pic>
      <p:pic>
        <p:nvPicPr>
          <p:cNvPr id="31760" name="Picture 16" descr="https://www.booksite.ru/dmitrievsky/blok/3.gif"/>
          <p:cNvPicPr>
            <a:picLocks noChangeAspect="1" noChangeArrowheads="1"/>
          </p:cNvPicPr>
          <p:nvPr/>
        </p:nvPicPr>
        <p:blipFill>
          <a:blip r:embed="rId8" cstate="print"/>
          <a:srcRect l="10934"/>
          <a:stretch>
            <a:fillRect/>
          </a:stretch>
        </p:blipFill>
        <p:spPr bwMode="auto">
          <a:xfrm>
            <a:off x="5436096" y="2996952"/>
            <a:ext cx="1924924" cy="2492896"/>
          </a:xfrm>
          <a:prstGeom prst="ellipse">
            <a:avLst/>
          </a:prstGeom>
          <a:ln>
            <a:noFill/>
          </a:ln>
          <a:effectLst>
            <a:softEdge rad="112500"/>
          </a:effectLst>
        </p:spPr>
      </p:pic>
      <p:sp>
        <p:nvSpPr>
          <p:cNvPr id="3" name="Содержимое 2"/>
          <p:cNvSpPr>
            <a:spLocks noGrp="1"/>
          </p:cNvSpPr>
          <p:nvPr>
            <p:ph idx="1"/>
          </p:nvPr>
        </p:nvSpPr>
        <p:spPr>
          <a:xfrm>
            <a:off x="251520" y="548680"/>
            <a:ext cx="7344816" cy="3168352"/>
          </a:xfrm>
        </p:spPr>
        <p:txBody>
          <a:bodyPr>
            <a:normAutofit fontScale="85000" lnSpcReduction="10000"/>
          </a:bodyPr>
          <a:lstStyle/>
          <a:p>
            <a:pPr marL="0" indent="720000" algn="just">
              <a:lnSpc>
                <a:spcPct val="150000"/>
              </a:lnSpc>
              <a:spcBef>
                <a:spcPts val="0"/>
              </a:spcBef>
              <a:buNone/>
            </a:pP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Литературная география </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это первая в отечественной литературе попытка найти, систематизировать и географически интерпретировать образы пространства, содержащиеся в таком богатейшем источнике знаний, как русская художественная литература</a:t>
            </a:r>
          </a:p>
          <a:p>
            <a:endParaRPr lang="ru-RU" dirty="0"/>
          </a:p>
        </p:txBody>
      </p:sp>
      <p:pic>
        <p:nvPicPr>
          <p:cNvPr id="31764" name="Picture 20" descr="http://www.evpatori.ru/wp-content/uploads/2012/03/%D0%90%D0%BD%D0%BD%D0%B0-%D0%90%D1%85%D0%BC%D0%B0%D1%82%D0%BE%D0%B2%D0%B0-%D0%A0%D0%B8%D1%81.jpg"/>
          <p:cNvPicPr>
            <a:picLocks noChangeAspect="1" noChangeArrowheads="1"/>
          </p:cNvPicPr>
          <p:nvPr/>
        </p:nvPicPr>
        <p:blipFill>
          <a:blip r:embed="rId9" cstate="print"/>
          <a:srcRect/>
          <a:stretch>
            <a:fillRect/>
          </a:stretch>
        </p:blipFill>
        <p:spPr bwMode="auto">
          <a:xfrm>
            <a:off x="5220072" y="4869160"/>
            <a:ext cx="1656184" cy="2233088"/>
          </a:xfrm>
          <a:prstGeom prst="ellipse">
            <a:avLst/>
          </a:prstGeom>
          <a:ln>
            <a:noFill/>
          </a:ln>
          <a:effectLst>
            <a:softEdge rad="112500"/>
          </a:effectLst>
        </p:spPr>
      </p:pic>
      <p:sp>
        <p:nvSpPr>
          <p:cNvPr id="12" name="Номер слайда 11"/>
          <p:cNvSpPr>
            <a:spLocks noGrp="1"/>
          </p:cNvSpPr>
          <p:nvPr>
            <p:ph type="sldNum" sz="quarter" idx="12"/>
          </p:nvPr>
        </p:nvSpPr>
        <p:spPr/>
        <p:txBody>
          <a:bodyPr/>
          <a:lstStyle/>
          <a:p>
            <a:fld id="{21D61DAC-58C9-4536-830C-50A0627B8926}" type="slidenum">
              <a:rPr lang="ru-RU" smtClean="0"/>
              <a:pPr/>
              <a:t>2</a:t>
            </a:fld>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fade">
                                      <p:cBhvr>
                                        <p:cTn id="12" dur="1000"/>
                                        <p:tgtEl>
                                          <p:spTgt spid="31746"/>
                                        </p:tgtEl>
                                      </p:cBhvr>
                                    </p:animEffect>
                                    <p:anim calcmode="lin" valueType="num">
                                      <p:cBhvr>
                                        <p:cTn id="13" dur="1000" fill="hold"/>
                                        <p:tgtEl>
                                          <p:spTgt spid="31746"/>
                                        </p:tgtEl>
                                        <p:attrNameLst>
                                          <p:attrName>ppt_x</p:attrName>
                                        </p:attrNameLst>
                                      </p:cBhvr>
                                      <p:tavLst>
                                        <p:tav tm="0">
                                          <p:val>
                                            <p:strVal val="#ppt_x"/>
                                          </p:val>
                                        </p:tav>
                                        <p:tav tm="100000">
                                          <p:val>
                                            <p:strVal val="#ppt_x"/>
                                          </p:val>
                                        </p:tav>
                                      </p:tavLst>
                                    </p:anim>
                                    <p:anim calcmode="lin" valueType="num">
                                      <p:cBhvr>
                                        <p:cTn id="14" dur="1000" fill="hold"/>
                                        <p:tgtEl>
                                          <p:spTgt spid="317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756"/>
                                        </p:tgtEl>
                                        <p:attrNameLst>
                                          <p:attrName>style.visibility</p:attrName>
                                        </p:attrNameLst>
                                      </p:cBhvr>
                                      <p:to>
                                        <p:strVal val="visible"/>
                                      </p:to>
                                    </p:set>
                                    <p:animEffect transition="in" filter="fade">
                                      <p:cBhvr>
                                        <p:cTn id="17" dur="1000"/>
                                        <p:tgtEl>
                                          <p:spTgt spid="31756"/>
                                        </p:tgtEl>
                                      </p:cBhvr>
                                    </p:animEffect>
                                    <p:anim calcmode="lin" valueType="num">
                                      <p:cBhvr>
                                        <p:cTn id="18" dur="1000" fill="hold"/>
                                        <p:tgtEl>
                                          <p:spTgt spid="31756"/>
                                        </p:tgtEl>
                                        <p:attrNameLst>
                                          <p:attrName>ppt_x</p:attrName>
                                        </p:attrNameLst>
                                      </p:cBhvr>
                                      <p:tavLst>
                                        <p:tav tm="0">
                                          <p:val>
                                            <p:strVal val="#ppt_x"/>
                                          </p:val>
                                        </p:tav>
                                        <p:tav tm="100000">
                                          <p:val>
                                            <p:strVal val="#ppt_x"/>
                                          </p:val>
                                        </p:tav>
                                      </p:tavLst>
                                    </p:anim>
                                    <p:anim calcmode="lin" valueType="num">
                                      <p:cBhvr>
                                        <p:cTn id="19" dur="1000" fill="hold"/>
                                        <p:tgtEl>
                                          <p:spTgt spid="317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754"/>
                                        </p:tgtEl>
                                        <p:attrNameLst>
                                          <p:attrName>style.visibility</p:attrName>
                                        </p:attrNameLst>
                                      </p:cBhvr>
                                      <p:to>
                                        <p:strVal val="visible"/>
                                      </p:to>
                                    </p:set>
                                    <p:animEffect transition="in" filter="fade">
                                      <p:cBhvr>
                                        <p:cTn id="22" dur="1000"/>
                                        <p:tgtEl>
                                          <p:spTgt spid="31754"/>
                                        </p:tgtEl>
                                      </p:cBhvr>
                                    </p:animEffect>
                                    <p:anim calcmode="lin" valueType="num">
                                      <p:cBhvr>
                                        <p:cTn id="23" dur="1000" fill="hold"/>
                                        <p:tgtEl>
                                          <p:spTgt spid="31754"/>
                                        </p:tgtEl>
                                        <p:attrNameLst>
                                          <p:attrName>ppt_x</p:attrName>
                                        </p:attrNameLst>
                                      </p:cBhvr>
                                      <p:tavLst>
                                        <p:tav tm="0">
                                          <p:val>
                                            <p:strVal val="#ppt_x"/>
                                          </p:val>
                                        </p:tav>
                                        <p:tav tm="100000">
                                          <p:val>
                                            <p:strVal val="#ppt_x"/>
                                          </p:val>
                                        </p:tav>
                                      </p:tavLst>
                                    </p:anim>
                                    <p:anim calcmode="lin" valueType="num">
                                      <p:cBhvr>
                                        <p:cTn id="24" dur="1000" fill="hold"/>
                                        <p:tgtEl>
                                          <p:spTgt spid="3175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750"/>
                                        </p:tgtEl>
                                        <p:attrNameLst>
                                          <p:attrName>style.visibility</p:attrName>
                                        </p:attrNameLst>
                                      </p:cBhvr>
                                      <p:to>
                                        <p:strVal val="visible"/>
                                      </p:to>
                                    </p:set>
                                    <p:animEffect transition="in" filter="fade">
                                      <p:cBhvr>
                                        <p:cTn id="27" dur="1000"/>
                                        <p:tgtEl>
                                          <p:spTgt spid="31750"/>
                                        </p:tgtEl>
                                      </p:cBhvr>
                                    </p:animEffect>
                                    <p:anim calcmode="lin" valueType="num">
                                      <p:cBhvr>
                                        <p:cTn id="28" dur="1000" fill="hold"/>
                                        <p:tgtEl>
                                          <p:spTgt spid="31750"/>
                                        </p:tgtEl>
                                        <p:attrNameLst>
                                          <p:attrName>ppt_x</p:attrName>
                                        </p:attrNameLst>
                                      </p:cBhvr>
                                      <p:tavLst>
                                        <p:tav tm="0">
                                          <p:val>
                                            <p:strVal val="#ppt_x"/>
                                          </p:val>
                                        </p:tav>
                                        <p:tav tm="100000">
                                          <p:val>
                                            <p:strVal val="#ppt_x"/>
                                          </p:val>
                                        </p:tav>
                                      </p:tavLst>
                                    </p:anim>
                                    <p:anim calcmode="lin" valueType="num">
                                      <p:cBhvr>
                                        <p:cTn id="29" dur="1000" fill="hold"/>
                                        <p:tgtEl>
                                          <p:spTgt spid="3175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762"/>
                                        </p:tgtEl>
                                        <p:attrNameLst>
                                          <p:attrName>style.visibility</p:attrName>
                                        </p:attrNameLst>
                                      </p:cBhvr>
                                      <p:to>
                                        <p:strVal val="visible"/>
                                      </p:to>
                                    </p:set>
                                    <p:animEffect transition="in" filter="fade">
                                      <p:cBhvr>
                                        <p:cTn id="32" dur="1000"/>
                                        <p:tgtEl>
                                          <p:spTgt spid="31762"/>
                                        </p:tgtEl>
                                      </p:cBhvr>
                                    </p:animEffect>
                                    <p:anim calcmode="lin" valueType="num">
                                      <p:cBhvr>
                                        <p:cTn id="33" dur="1000" fill="hold"/>
                                        <p:tgtEl>
                                          <p:spTgt spid="31762"/>
                                        </p:tgtEl>
                                        <p:attrNameLst>
                                          <p:attrName>ppt_x</p:attrName>
                                        </p:attrNameLst>
                                      </p:cBhvr>
                                      <p:tavLst>
                                        <p:tav tm="0">
                                          <p:val>
                                            <p:strVal val="#ppt_x"/>
                                          </p:val>
                                        </p:tav>
                                        <p:tav tm="100000">
                                          <p:val>
                                            <p:strVal val="#ppt_x"/>
                                          </p:val>
                                        </p:tav>
                                      </p:tavLst>
                                    </p:anim>
                                    <p:anim calcmode="lin" valueType="num">
                                      <p:cBhvr>
                                        <p:cTn id="34" dur="1000" fill="hold"/>
                                        <p:tgtEl>
                                          <p:spTgt spid="3176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1760"/>
                                        </p:tgtEl>
                                        <p:attrNameLst>
                                          <p:attrName>style.visibility</p:attrName>
                                        </p:attrNameLst>
                                      </p:cBhvr>
                                      <p:to>
                                        <p:strVal val="visible"/>
                                      </p:to>
                                    </p:set>
                                    <p:animEffect transition="in" filter="fade">
                                      <p:cBhvr>
                                        <p:cTn id="37" dur="1000"/>
                                        <p:tgtEl>
                                          <p:spTgt spid="31760"/>
                                        </p:tgtEl>
                                      </p:cBhvr>
                                    </p:animEffect>
                                    <p:anim calcmode="lin" valueType="num">
                                      <p:cBhvr>
                                        <p:cTn id="38" dur="1000" fill="hold"/>
                                        <p:tgtEl>
                                          <p:spTgt spid="31760"/>
                                        </p:tgtEl>
                                        <p:attrNameLst>
                                          <p:attrName>ppt_x</p:attrName>
                                        </p:attrNameLst>
                                      </p:cBhvr>
                                      <p:tavLst>
                                        <p:tav tm="0">
                                          <p:val>
                                            <p:strVal val="#ppt_x"/>
                                          </p:val>
                                        </p:tav>
                                        <p:tav tm="100000">
                                          <p:val>
                                            <p:strVal val="#ppt_x"/>
                                          </p:val>
                                        </p:tav>
                                      </p:tavLst>
                                    </p:anim>
                                    <p:anim calcmode="lin" valueType="num">
                                      <p:cBhvr>
                                        <p:cTn id="39" dur="1000" fill="hold"/>
                                        <p:tgtEl>
                                          <p:spTgt spid="3176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764"/>
                                        </p:tgtEl>
                                        <p:attrNameLst>
                                          <p:attrName>style.visibility</p:attrName>
                                        </p:attrNameLst>
                                      </p:cBhvr>
                                      <p:to>
                                        <p:strVal val="visible"/>
                                      </p:to>
                                    </p:set>
                                    <p:animEffect transition="in" filter="fade">
                                      <p:cBhvr>
                                        <p:cTn id="42" dur="1000"/>
                                        <p:tgtEl>
                                          <p:spTgt spid="31764"/>
                                        </p:tgtEl>
                                      </p:cBhvr>
                                    </p:animEffect>
                                    <p:anim calcmode="lin" valueType="num">
                                      <p:cBhvr>
                                        <p:cTn id="43" dur="1000" fill="hold"/>
                                        <p:tgtEl>
                                          <p:spTgt spid="31764"/>
                                        </p:tgtEl>
                                        <p:attrNameLst>
                                          <p:attrName>ppt_x</p:attrName>
                                        </p:attrNameLst>
                                      </p:cBhvr>
                                      <p:tavLst>
                                        <p:tav tm="0">
                                          <p:val>
                                            <p:strVal val="#ppt_x"/>
                                          </p:val>
                                        </p:tav>
                                        <p:tav tm="100000">
                                          <p:val>
                                            <p:strVal val="#ppt_x"/>
                                          </p:val>
                                        </p:tav>
                                      </p:tavLst>
                                    </p:anim>
                                    <p:anim calcmode="lin" valueType="num">
                                      <p:cBhvr>
                                        <p:cTn id="44" dur="1000" fill="hold"/>
                                        <p:tgtEl>
                                          <p:spTgt spid="3176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1758"/>
                                        </p:tgtEl>
                                        <p:attrNameLst>
                                          <p:attrName>style.visibility</p:attrName>
                                        </p:attrNameLst>
                                      </p:cBhvr>
                                      <p:to>
                                        <p:strVal val="visible"/>
                                      </p:to>
                                    </p:set>
                                    <p:animEffect transition="in" filter="fade">
                                      <p:cBhvr>
                                        <p:cTn id="47" dur="1000"/>
                                        <p:tgtEl>
                                          <p:spTgt spid="31758"/>
                                        </p:tgtEl>
                                      </p:cBhvr>
                                    </p:animEffect>
                                    <p:anim calcmode="lin" valueType="num">
                                      <p:cBhvr>
                                        <p:cTn id="48" dur="1000" fill="hold"/>
                                        <p:tgtEl>
                                          <p:spTgt spid="31758"/>
                                        </p:tgtEl>
                                        <p:attrNameLst>
                                          <p:attrName>ppt_x</p:attrName>
                                        </p:attrNameLst>
                                      </p:cBhvr>
                                      <p:tavLst>
                                        <p:tav tm="0">
                                          <p:val>
                                            <p:strVal val="#ppt_x"/>
                                          </p:val>
                                        </p:tav>
                                        <p:tav tm="100000">
                                          <p:val>
                                            <p:strVal val="#ppt_x"/>
                                          </p:val>
                                        </p:tav>
                                      </p:tavLst>
                                    </p:anim>
                                    <p:anim calcmode="lin" valueType="num">
                                      <p:cBhvr>
                                        <p:cTn id="49" dur="1000" fill="hold"/>
                                        <p:tgtEl>
                                          <p:spTgt spid="317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4644008" cy="1296144"/>
          </a:xfrm>
        </p:spPr>
        <p:txBody>
          <a:bodyPr>
            <a:normAutofit fontScale="90000"/>
          </a:bodyPr>
          <a:lstStyle/>
          <a:p>
            <a:pPr algn="ct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Елизаветино (Гатчинский район)</a:t>
            </a:r>
            <a:br>
              <a:rPr lang="ru-RU"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20</a:t>
            </a:fld>
            <a:endParaRPr lang="ru-RU" dirty="0"/>
          </a:p>
        </p:txBody>
      </p:sp>
      <p:pic>
        <p:nvPicPr>
          <p:cNvPr id="58369" name="Picture 1"/>
          <p:cNvPicPr>
            <a:picLocks noChangeAspect="1" noChangeArrowheads="1"/>
          </p:cNvPicPr>
          <p:nvPr/>
        </p:nvPicPr>
        <p:blipFill>
          <a:blip r:embed="rId2" cstate="print">
            <a:grayscl/>
          </a:blip>
          <a:srcRect l="69472" t="28393" r="4291" b="15154"/>
          <a:stretch>
            <a:fillRect/>
          </a:stretch>
        </p:blipFill>
        <p:spPr bwMode="auto">
          <a:xfrm>
            <a:off x="251520" y="1340768"/>
            <a:ext cx="4176464" cy="5112568"/>
          </a:xfrm>
          <a:prstGeom prst="rect">
            <a:avLst/>
          </a:prstGeom>
          <a:noFill/>
          <a:ln w="9525">
            <a:noFill/>
            <a:miter lim="800000"/>
            <a:headEnd/>
            <a:tailEnd/>
          </a:ln>
        </p:spPr>
      </p:pic>
      <p:pic>
        <p:nvPicPr>
          <p:cNvPr id="58375" name="Picture 7" descr="https://kulturologia.ru/files/u21939/219394715.jpg"/>
          <p:cNvPicPr>
            <a:picLocks noChangeAspect="1" noChangeArrowheads="1"/>
          </p:cNvPicPr>
          <p:nvPr/>
        </p:nvPicPr>
        <p:blipFill>
          <a:blip r:embed="rId3" cstate="print">
            <a:grayscl/>
          </a:blip>
          <a:srcRect/>
          <a:stretch>
            <a:fillRect/>
          </a:stretch>
        </p:blipFill>
        <p:spPr bwMode="auto">
          <a:xfrm>
            <a:off x="4644008" y="188640"/>
            <a:ext cx="4320480" cy="2664296"/>
          </a:xfrm>
          <a:prstGeom prst="rect">
            <a:avLst/>
          </a:prstGeom>
          <a:noFill/>
        </p:spPr>
      </p:pic>
      <p:sp>
        <p:nvSpPr>
          <p:cNvPr id="9" name="TextBox 8"/>
          <p:cNvSpPr txBox="1"/>
          <p:nvPr/>
        </p:nvSpPr>
        <p:spPr>
          <a:xfrm>
            <a:off x="4644008" y="2852936"/>
            <a:ext cx="4320480"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Игорь Северянин</a:t>
            </a:r>
            <a:endParaRPr lang="ru-RU" b="1" dirty="0">
              <a:effectLst>
                <a:outerShdw blurRad="38100" dist="38100" dir="2700000" algn="tl">
                  <a:srgbClr val="000000">
                    <a:alpha val="43137"/>
                  </a:srgbClr>
                </a:outerShdw>
              </a:effectLst>
            </a:endParaRPr>
          </a:p>
        </p:txBody>
      </p:sp>
      <p:pic>
        <p:nvPicPr>
          <p:cNvPr id="58377" name="Picture 9" descr="http://itd0.mycdn.me/image?id=860908248597&amp;t=20&amp;plc=WEB&amp;tkn=*tjHeWDnJloSo1LeWpoz2UoQ0VJ0"/>
          <p:cNvPicPr>
            <a:picLocks noChangeAspect="1" noChangeArrowheads="1"/>
          </p:cNvPicPr>
          <p:nvPr/>
        </p:nvPicPr>
        <p:blipFill>
          <a:blip r:embed="rId4" cstate="print">
            <a:grayscl/>
          </a:blip>
          <a:srcRect l="20548"/>
          <a:stretch>
            <a:fillRect/>
          </a:stretch>
        </p:blipFill>
        <p:spPr bwMode="auto">
          <a:xfrm>
            <a:off x="4644008" y="3429000"/>
            <a:ext cx="4320480" cy="3024336"/>
          </a:xfrm>
          <a:prstGeom prst="rect">
            <a:avLst/>
          </a:prstGeom>
          <a:noFill/>
        </p:spPr>
      </p:pic>
      <p:sp>
        <p:nvSpPr>
          <p:cNvPr id="11" name="TextBox 10"/>
          <p:cNvSpPr txBox="1"/>
          <p:nvPr/>
        </p:nvSpPr>
        <p:spPr>
          <a:xfrm>
            <a:off x="4644008" y="6396335"/>
            <a:ext cx="4320480" cy="677108"/>
          </a:xfrm>
          <a:prstGeom prst="rect">
            <a:avLst/>
          </a:prstGeom>
          <a:noFill/>
        </p:spPr>
        <p:txBody>
          <a:bodyPr wrap="square" rtlCol="0">
            <a:spAutoFit/>
          </a:bodyPr>
          <a:lstStyle/>
          <a:p>
            <a:pPr algn="ct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Лихачёв Дмитрий Сергеевич</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fade">
                                      <p:cBhvr>
                                        <p:cTn id="12" dur="1000"/>
                                        <p:tgtEl>
                                          <p:spTgt spid="58375"/>
                                        </p:tgtEl>
                                      </p:cBhvr>
                                    </p:animEffect>
                                    <p:anim calcmode="lin" valueType="num">
                                      <p:cBhvr>
                                        <p:cTn id="13" dur="1000" fill="hold"/>
                                        <p:tgtEl>
                                          <p:spTgt spid="58375"/>
                                        </p:tgtEl>
                                        <p:attrNameLst>
                                          <p:attrName>ppt_x</p:attrName>
                                        </p:attrNameLst>
                                      </p:cBhvr>
                                      <p:tavLst>
                                        <p:tav tm="0">
                                          <p:val>
                                            <p:strVal val="#ppt_x"/>
                                          </p:val>
                                        </p:tav>
                                        <p:tav tm="100000">
                                          <p:val>
                                            <p:strVal val="#ppt_x"/>
                                          </p:val>
                                        </p:tav>
                                      </p:tavLst>
                                    </p:anim>
                                    <p:anim calcmode="lin" valueType="num">
                                      <p:cBhvr>
                                        <p:cTn id="14" dur="1000" fill="hold"/>
                                        <p:tgtEl>
                                          <p:spTgt spid="5837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8369"/>
                                        </p:tgtEl>
                                        <p:attrNameLst>
                                          <p:attrName>style.visibility</p:attrName>
                                        </p:attrNameLst>
                                      </p:cBhvr>
                                      <p:to>
                                        <p:strVal val="visible"/>
                                      </p:to>
                                    </p:set>
                                    <p:animEffect transition="in" filter="fade">
                                      <p:cBhvr>
                                        <p:cTn id="22" dur="1000"/>
                                        <p:tgtEl>
                                          <p:spTgt spid="58369"/>
                                        </p:tgtEl>
                                      </p:cBhvr>
                                    </p:animEffect>
                                    <p:anim calcmode="lin" valueType="num">
                                      <p:cBhvr>
                                        <p:cTn id="23" dur="1000" fill="hold"/>
                                        <p:tgtEl>
                                          <p:spTgt spid="58369"/>
                                        </p:tgtEl>
                                        <p:attrNameLst>
                                          <p:attrName>ppt_x</p:attrName>
                                        </p:attrNameLst>
                                      </p:cBhvr>
                                      <p:tavLst>
                                        <p:tav tm="0">
                                          <p:val>
                                            <p:strVal val="#ppt_x"/>
                                          </p:val>
                                        </p:tav>
                                        <p:tav tm="100000">
                                          <p:val>
                                            <p:strVal val="#ppt_x"/>
                                          </p:val>
                                        </p:tav>
                                      </p:tavLst>
                                    </p:anim>
                                    <p:anim calcmode="lin" valueType="num">
                                      <p:cBhvr>
                                        <p:cTn id="24" dur="1000" fill="hold"/>
                                        <p:tgtEl>
                                          <p:spTgt spid="5836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8377"/>
                                        </p:tgtEl>
                                        <p:attrNameLst>
                                          <p:attrName>style.visibility</p:attrName>
                                        </p:attrNameLst>
                                      </p:cBhvr>
                                      <p:to>
                                        <p:strVal val="visible"/>
                                      </p:to>
                                    </p:set>
                                    <p:animEffect transition="in" filter="fade">
                                      <p:cBhvr>
                                        <p:cTn id="27" dur="1000"/>
                                        <p:tgtEl>
                                          <p:spTgt spid="58377"/>
                                        </p:tgtEl>
                                      </p:cBhvr>
                                    </p:animEffect>
                                    <p:anim calcmode="lin" valueType="num">
                                      <p:cBhvr>
                                        <p:cTn id="28" dur="1000" fill="hold"/>
                                        <p:tgtEl>
                                          <p:spTgt spid="58377"/>
                                        </p:tgtEl>
                                        <p:attrNameLst>
                                          <p:attrName>ppt_x</p:attrName>
                                        </p:attrNameLst>
                                      </p:cBhvr>
                                      <p:tavLst>
                                        <p:tav tm="0">
                                          <p:val>
                                            <p:strVal val="#ppt_x"/>
                                          </p:val>
                                        </p:tav>
                                        <p:tav tm="100000">
                                          <p:val>
                                            <p:strVal val="#ppt_x"/>
                                          </p:val>
                                        </p:tav>
                                      </p:tavLst>
                                    </p:anim>
                                    <p:anim calcmode="lin" valueType="num">
                                      <p:cBhvr>
                                        <p:cTn id="29" dur="1000" fill="hold"/>
                                        <p:tgtEl>
                                          <p:spTgt spid="583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20688"/>
            <a:ext cx="8640960" cy="1066800"/>
          </a:xfrm>
        </p:spPr>
        <p:txBody>
          <a:bodyPr>
            <a:normAutofit fontScale="90000"/>
          </a:bodyPr>
          <a:lstStyle/>
          <a:p>
            <a:pPr algn="just"/>
            <a:r>
              <a:rPr lang="ru-RU" dirty="0" smtClean="0">
                <a:effectLst>
                  <a:outerShdw blurRad="38100" dist="38100" dir="2700000" algn="tl">
                    <a:srgbClr val="000000">
                      <a:alpha val="43137"/>
                    </a:srgbClr>
                  </a:outerShdw>
                </a:effectLst>
                <a:latin typeface="Times New Roman" pitchFamily="18" charset="0"/>
                <a:cs typeface="Times New Roman" pitchFamily="18" charset="0"/>
              </a:rPr>
              <a:t>В Гатчине с 1906 по 1919 год жил А.И. Куприн</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0" y="6237312"/>
            <a:ext cx="9144000" cy="620688"/>
          </a:xfrm>
        </p:spPr>
        <p:txBody>
          <a:bodyPr>
            <a:normAutofit/>
          </a:bodyPr>
          <a:lstStyle/>
          <a:p>
            <a:pPr algn="ctr">
              <a:buNone/>
            </a:pP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Куприн Александр Иванович</a:t>
            </a:r>
          </a:p>
        </p:txBody>
      </p:sp>
      <p:sp>
        <p:nvSpPr>
          <p:cNvPr id="4" name="Номер слайда 3"/>
          <p:cNvSpPr>
            <a:spLocks noGrp="1"/>
          </p:cNvSpPr>
          <p:nvPr>
            <p:ph type="sldNum" sz="quarter" idx="12"/>
          </p:nvPr>
        </p:nvSpPr>
        <p:spPr/>
        <p:txBody>
          <a:bodyPr/>
          <a:lstStyle/>
          <a:p>
            <a:fld id="{21D61DAC-58C9-4536-830C-50A0627B8926}" type="slidenum">
              <a:rPr lang="ru-RU" smtClean="0"/>
              <a:pPr/>
              <a:t>21</a:t>
            </a:fld>
            <a:endParaRPr lang="ru-RU" dirty="0"/>
          </a:p>
        </p:txBody>
      </p:sp>
      <p:pic>
        <p:nvPicPr>
          <p:cNvPr id="57346" name="Picture 2" descr="https://xn--h1aagokeh.xn--p1ai/wp-content/uploads/2015/05/129.jpg"/>
          <p:cNvPicPr>
            <a:picLocks noChangeAspect="1" noChangeArrowheads="1"/>
          </p:cNvPicPr>
          <p:nvPr/>
        </p:nvPicPr>
        <p:blipFill>
          <a:blip r:embed="rId2" cstate="print"/>
          <a:srcRect/>
          <a:stretch>
            <a:fillRect/>
          </a:stretch>
        </p:blipFill>
        <p:spPr bwMode="auto">
          <a:xfrm>
            <a:off x="971599" y="1844824"/>
            <a:ext cx="7206589" cy="42555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7346"/>
                                        </p:tgtEl>
                                        <p:attrNameLst>
                                          <p:attrName>style.visibility</p:attrName>
                                        </p:attrNameLst>
                                      </p:cBhvr>
                                      <p:to>
                                        <p:strVal val="visible"/>
                                      </p:to>
                                    </p:set>
                                    <p:animEffect transition="in" filter="fade">
                                      <p:cBhvr>
                                        <p:cTn id="12" dur="1000"/>
                                        <p:tgtEl>
                                          <p:spTgt spid="57346"/>
                                        </p:tgtEl>
                                      </p:cBhvr>
                                    </p:animEffect>
                                    <p:anim calcmode="lin" valueType="num">
                                      <p:cBhvr>
                                        <p:cTn id="13" dur="1000" fill="hold"/>
                                        <p:tgtEl>
                                          <p:spTgt spid="57346"/>
                                        </p:tgtEl>
                                        <p:attrNameLst>
                                          <p:attrName>ppt_x</p:attrName>
                                        </p:attrNameLst>
                                      </p:cBhvr>
                                      <p:tavLst>
                                        <p:tav tm="0">
                                          <p:val>
                                            <p:strVal val="#ppt_x"/>
                                          </p:val>
                                        </p:tav>
                                        <p:tav tm="100000">
                                          <p:val>
                                            <p:strVal val="#ppt_x"/>
                                          </p:val>
                                        </p:tav>
                                      </p:tavLst>
                                    </p:anim>
                                    <p:anim calcmode="lin" valueType="num">
                                      <p:cBhvr>
                                        <p:cTn id="14" dur="1000" fill="hold"/>
                                        <p:tgtEl>
                                          <p:spTgt spid="573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92696"/>
            <a:ext cx="4283968" cy="1066800"/>
          </a:xfrm>
        </p:spPr>
        <p:txBody>
          <a:bodyPr>
            <a:normAutofit fontScale="90000"/>
          </a:bodyPr>
          <a:lstStyle/>
          <a:p>
            <a:pPr algn="ctr"/>
            <a:r>
              <a:rPr lang="ru-RU" dirty="0" smtClean="0">
                <a:effectLst>
                  <a:outerShdw blurRad="38100" dist="38100" dir="2700000" algn="tl">
                    <a:srgbClr val="000000">
                      <a:alpha val="43137"/>
                    </a:srgbClr>
                  </a:outerShdw>
                </a:effectLst>
                <a:latin typeface="Times New Roman" pitchFamily="18" charset="0"/>
                <a:cs typeface="Times New Roman" pitchFamily="18" charset="0"/>
              </a:rPr>
              <a:t>Село Рождествено (Гатчинский район) </a:t>
            </a:r>
            <a:br>
              <a:rPr lang="ru-RU"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4139952" y="3401616"/>
            <a:ext cx="5004048" cy="3456384"/>
          </a:xfrm>
        </p:spPr>
        <p:txBody>
          <a:bodyPr>
            <a:normAutofit fontScale="92500" lnSpcReduction="10000"/>
          </a:bodyPr>
          <a:lstStyle/>
          <a:p>
            <a:pPr marL="0" indent="720000" algn="ctr">
              <a:spcBef>
                <a:spcPts val="0"/>
              </a:spcBef>
              <a:buNone/>
            </a:pP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Владимир Владимирович Набоков</a:t>
            </a:r>
          </a:p>
          <a:p>
            <a:pPr marL="0" indent="720000" algn="just">
              <a:spcBef>
                <a:spcPts val="0"/>
              </a:spcBef>
              <a:buNone/>
            </a:pPr>
            <a:r>
              <a:rPr lang="ru-RU" dirty="0" smtClean="0">
                <a:effectLst>
                  <a:outerShdw blurRad="38100" dist="38100" dir="2700000" algn="tl">
                    <a:srgbClr val="000000">
                      <a:alpha val="43137"/>
                    </a:srgbClr>
                  </a:outerShdw>
                </a:effectLst>
                <a:latin typeface="Times New Roman" pitchFamily="18" charset="0"/>
                <a:cs typeface="Times New Roman" pitchFamily="18" charset="0"/>
              </a:rPr>
              <a:t>Русский и американский писатель, поэт, переводчик, литературовед и энтомолог. Сын политика Владимира Набокова. Был номинирован на Нобелевскую премию по литературе</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22</a:t>
            </a:fld>
            <a:endParaRPr lang="ru-RU" dirty="0"/>
          </a:p>
        </p:txBody>
      </p:sp>
      <p:pic>
        <p:nvPicPr>
          <p:cNvPr id="60418" name="Picture 2"/>
          <p:cNvPicPr>
            <a:picLocks noChangeAspect="1" noChangeArrowheads="1"/>
          </p:cNvPicPr>
          <p:nvPr/>
        </p:nvPicPr>
        <p:blipFill>
          <a:blip r:embed="rId2" cstate="print">
            <a:grayscl/>
          </a:blip>
          <a:srcRect l="69354" t="15192" r="4008" b="28378"/>
          <a:stretch>
            <a:fillRect/>
          </a:stretch>
        </p:blipFill>
        <p:spPr bwMode="auto">
          <a:xfrm>
            <a:off x="179512" y="1700808"/>
            <a:ext cx="3929975" cy="4824536"/>
          </a:xfrm>
          <a:prstGeom prst="rect">
            <a:avLst/>
          </a:prstGeom>
          <a:noFill/>
          <a:ln w="9525">
            <a:noFill/>
            <a:miter lim="800000"/>
            <a:headEnd/>
            <a:tailEnd/>
          </a:ln>
        </p:spPr>
      </p:pic>
      <p:pic>
        <p:nvPicPr>
          <p:cNvPr id="60424" name="Picture 8" descr="http://orloffmagazine.com/sites/default/files/image_fb/fb_kopiya_-_kopiya_26.jpg"/>
          <p:cNvPicPr>
            <a:picLocks noChangeAspect="1" noChangeArrowheads="1"/>
          </p:cNvPicPr>
          <p:nvPr/>
        </p:nvPicPr>
        <p:blipFill>
          <a:blip r:embed="rId3" cstate="print"/>
          <a:srcRect/>
          <a:stretch>
            <a:fillRect/>
          </a:stretch>
        </p:blipFill>
        <p:spPr bwMode="auto">
          <a:xfrm>
            <a:off x="4211960" y="692696"/>
            <a:ext cx="4800532" cy="2736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0418"/>
                                        </p:tgtEl>
                                        <p:attrNameLst>
                                          <p:attrName>style.visibility</p:attrName>
                                        </p:attrNameLst>
                                      </p:cBhvr>
                                      <p:to>
                                        <p:strVal val="visible"/>
                                      </p:to>
                                    </p:set>
                                    <p:animEffect transition="in" filter="fade">
                                      <p:cBhvr>
                                        <p:cTn id="12" dur="1000"/>
                                        <p:tgtEl>
                                          <p:spTgt spid="60418"/>
                                        </p:tgtEl>
                                      </p:cBhvr>
                                    </p:animEffect>
                                    <p:anim calcmode="lin" valueType="num">
                                      <p:cBhvr>
                                        <p:cTn id="13" dur="1000" fill="hold"/>
                                        <p:tgtEl>
                                          <p:spTgt spid="60418"/>
                                        </p:tgtEl>
                                        <p:attrNameLst>
                                          <p:attrName>ppt_x</p:attrName>
                                        </p:attrNameLst>
                                      </p:cBhvr>
                                      <p:tavLst>
                                        <p:tav tm="0">
                                          <p:val>
                                            <p:strVal val="#ppt_x"/>
                                          </p:val>
                                        </p:tav>
                                        <p:tav tm="100000">
                                          <p:val>
                                            <p:strVal val="#ppt_x"/>
                                          </p:val>
                                        </p:tav>
                                      </p:tavLst>
                                    </p:anim>
                                    <p:anim calcmode="lin" valueType="num">
                                      <p:cBhvr>
                                        <p:cTn id="14" dur="1000" fill="hold"/>
                                        <p:tgtEl>
                                          <p:spTgt spid="604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424"/>
                                        </p:tgtEl>
                                        <p:attrNameLst>
                                          <p:attrName>style.visibility</p:attrName>
                                        </p:attrNameLst>
                                      </p:cBhvr>
                                      <p:to>
                                        <p:strVal val="visible"/>
                                      </p:to>
                                    </p:set>
                                    <p:animEffect transition="in" filter="fade">
                                      <p:cBhvr>
                                        <p:cTn id="17" dur="1000"/>
                                        <p:tgtEl>
                                          <p:spTgt spid="60424"/>
                                        </p:tgtEl>
                                      </p:cBhvr>
                                    </p:animEffect>
                                    <p:anim calcmode="lin" valueType="num">
                                      <p:cBhvr>
                                        <p:cTn id="18" dur="1000" fill="hold"/>
                                        <p:tgtEl>
                                          <p:spTgt spid="60424"/>
                                        </p:tgtEl>
                                        <p:attrNameLst>
                                          <p:attrName>ppt_x</p:attrName>
                                        </p:attrNameLst>
                                      </p:cBhvr>
                                      <p:tavLst>
                                        <p:tav tm="0">
                                          <p:val>
                                            <p:strVal val="#ppt_x"/>
                                          </p:val>
                                        </p:tav>
                                        <p:tav tm="100000">
                                          <p:val>
                                            <p:strVal val="#ppt_x"/>
                                          </p:val>
                                        </p:tav>
                                      </p:tavLst>
                                    </p:anim>
                                    <p:anim calcmode="lin" valueType="num">
                                      <p:cBhvr>
                                        <p:cTn id="19" dur="1000" fill="hold"/>
                                        <p:tgtEl>
                                          <p:spTgt spid="604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Деревня </a:t>
            </a:r>
            <a:r>
              <a:rPr lang="ru-RU" dirty="0" err="1" smtClean="0">
                <a:effectLst>
                  <a:outerShdw blurRad="38100" dist="38100" dir="2700000" algn="tl">
                    <a:srgbClr val="000000">
                      <a:alpha val="43137"/>
                    </a:srgbClr>
                  </a:outerShdw>
                </a:effectLst>
                <a:latin typeface="+mn-lt"/>
              </a:rPr>
              <a:t>Белогорка</a:t>
            </a:r>
            <a:r>
              <a:rPr lang="ru-RU" dirty="0" smtClean="0">
                <a:effectLst>
                  <a:outerShdw blurRad="38100" dist="38100" dir="2700000" algn="tl">
                    <a:srgbClr val="000000">
                      <a:alpha val="43137"/>
                    </a:srgbClr>
                  </a:outerShdw>
                </a:effectLst>
                <a:latin typeface="+mn-lt"/>
              </a:rPr>
              <a:t> </a:t>
            </a:r>
            <a:br>
              <a:rPr lang="ru-RU" dirty="0" smtClean="0">
                <a:effectLst>
                  <a:outerShdw blurRad="38100" dist="38100" dir="2700000" algn="tl">
                    <a:srgbClr val="000000">
                      <a:alpha val="43137"/>
                    </a:srgbClr>
                  </a:outerShdw>
                </a:effectLst>
                <a:latin typeface="+mn-lt"/>
              </a:rPr>
            </a:br>
            <a:r>
              <a:rPr lang="ru-RU" dirty="0" smtClean="0">
                <a:effectLst>
                  <a:outerShdw blurRad="38100" dist="38100" dir="2700000" algn="tl">
                    <a:srgbClr val="000000">
                      <a:alpha val="43137"/>
                    </a:srgbClr>
                  </a:outerShdw>
                </a:effectLst>
                <a:latin typeface="+mn-lt"/>
                <a:cs typeface="Times New Roman" pitchFamily="18" charset="0"/>
              </a:rPr>
              <a:t>(Гатчинский район)</a:t>
            </a:r>
            <a:r>
              <a:rPr lang="ru-RU" dirty="0" smtClean="0">
                <a:effectLst>
                  <a:outerShdw blurRad="38100" dist="38100" dir="2700000" algn="tl">
                    <a:srgbClr val="000000">
                      <a:alpha val="43137"/>
                    </a:srgbClr>
                  </a:outerShdw>
                </a:effectLst>
                <a:latin typeface="+mn-lt"/>
              </a:rPr>
              <a:t> </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251520" y="4221088"/>
            <a:ext cx="8640960" cy="2636912"/>
          </a:xfrm>
        </p:spPr>
        <p:txBody>
          <a:bodyPr>
            <a:normAutofit fontScale="92500"/>
          </a:bodyPr>
          <a:lstStyle/>
          <a:p>
            <a:pPr marL="0" indent="720000" algn="ctr">
              <a:spcBef>
                <a:spcPts val="0"/>
              </a:spcBef>
              <a:buNone/>
            </a:pPr>
            <a:r>
              <a:rPr lang="ru-RU" b="1" dirty="0" smtClean="0">
                <a:effectLst>
                  <a:outerShdw blurRad="38100" dist="38100" dir="2700000" algn="tl">
                    <a:srgbClr val="000000">
                      <a:alpha val="43137"/>
                    </a:srgbClr>
                  </a:outerShdw>
                </a:effectLst>
              </a:rPr>
              <a:t>Бродский Иосиф Александрович</a:t>
            </a:r>
          </a:p>
          <a:p>
            <a:pPr marL="0" indent="720000" algn="just">
              <a:spcBef>
                <a:spcPts val="0"/>
              </a:spcBef>
              <a:buNone/>
            </a:pPr>
            <a:r>
              <a:rPr lang="ru-RU" dirty="0" smtClean="0">
                <a:effectLst>
                  <a:outerShdw blurRad="38100" dist="38100" dir="2700000" algn="tl">
                    <a:srgbClr val="000000">
                      <a:alpha val="43137"/>
                    </a:srgbClr>
                  </a:outerShdw>
                </a:effectLst>
              </a:rPr>
              <a:t>Русский и американский поэт, эссеист, драматург, переводчик, лауреат Нобелевской премии по литературе 1987 года, поэт-лауреат США в 1991-1992 годах. Стихи писал преимущественно на русском языке, эссеистику - на английском</a:t>
            </a:r>
            <a:endParaRPr lang="ru-RU"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23</a:t>
            </a:fld>
            <a:endParaRPr lang="ru-RU" dirty="0"/>
          </a:p>
        </p:txBody>
      </p:sp>
      <p:pic>
        <p:nvPicPr>
          <p:cNvPr id="1026" name="Picture 2"/>
          <p:cNvPicPr>
            <a:picLocks noChangeAspect="1" noChangeArrowheads="1"/>
          </p:cNvPicPr>
          <p:nvPr/>
        </p:nvPicPr>
        <p:blipFill>
          <a:blip r:embed="rId2" cstate="print">
            <a:grayscl/>
          </a:blip>
          <a:srcRect l="69855" t="22146" r="4473" b="21957"/>
          <a:stretch>
            <a:fillRect/>
          </a:stretch>
        </p:blipFill>
        <p:spPr bwMode="auto">
          <a:xfrm>
            <a:off x="6012160" y="1124743"/>
            <a:ext cx="2736304" cy="3096345"/>
          </a:xfrm>
          <a:prstGeom prst="rect">
            <a:avLst/>
          </a:prstGeom>
          <a:noFill/>
          <a:ln w="9525">
            <a:noFill/>
            <a:miter lim="800000"/>
            <a:headEnd/>
            <a:tailEnd/>
          </a:ln>
        </p:spPr>
      </p:pic>
      <p:pic>
        <p:nvPicPr>
          <p:cNvPr id="1030" name="Picture 6" descr="http://www.2queens.ru/Uploads/Yelizaveta/brodskiy_28012016.jpg"/>
          <p:cNvPicPr>
            <a:picLocks noChangeAspect="1" noChangeArrowheads="1"/>
          </p:cNvPicPr>
          <p:nvPr/>
        </p:nvPicPr>
        <p:blipFill>
          <a:blip r:embed="rId3" cstate="print">
            <a:grayscl/>
          </a:blip>
          <a:srcRect/>
          <a:stretch>
            <a:fillRect/>
          </a:stretch>
        </p:blipFill>
        <p:spPr bwMode="auto">
          <a:xfrm>
            <a:off x="323528" y="1124744"/>
            <a:ext cx="5510238" cy="30963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5364088" cy="720080"/>
          </a:xfrm>
        </p:spPr>
        <p:txBody>
          <a:bodyPr>
            <a:normAutofit fontScale="90000"/>
          </a:bodyPr>
          <a:lstStyle/>
          <a:p>
            <a:pPr algn="ctr"/>
            <a:r>
              <a:rPr lang="ru-RU" dirty="0" err="1" smtClean="0">
                <a:effectLst>
                  <a:outerShdw blurRad="38100" dist="38100" dir="2700000" algn="tl">
                    <a:srgbClr val="000000">
                      <a:alpha val="43137"/>
                    </a:srgbClr>
                  </a:outerShdw>
                </a:effectLst>
                <a:latin typeface="+mn-lt"/>
              </a:rPr>
              <a:t>Кингисеппский</a:t>
            </a:r>
            <a:r>
              <a:rPr lang="ru-RU" dirty="0" smtClean="0">
                <a:effectLst>
                  <a:outerShdw blurRad="38100" dist="38100" dir="2700000" algn="tl">
                    <a:srgbClr val="000000">
                      <a:alpha val="43137"/>
                    </a:srgbClr>
                  </a:outerShdw>
                </a:effectLst>
                <a:latin typeface="+mn-lt"/>
              </a:rPr>
              <a:t> район</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3779912" y="2708920"/>
            <a:ext cx="5112568" cy="3865616"/>
          </a:xfrm>
        </p:spPr>
        <p:txBody>
          <a:bodyPr>
            <a:normAutofit fontScale="925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rPr>
              <a:t>Русский поэт и переводчик. Вырос в Ямбурге в семье врача. Молодость провёл в Эстонии, где окончил гимназию (1924) и химическое отделение Тартуского университета (1931); по специальности химик</a:t>
            </a:r>
          </a:p>
          <a:p>
            <a:pPr marL="0" indent="720000" algn="just">
              <a:spcBef>
                <a:spcPts val="0"/>
              </a:spcBef>
              <a:buNone/>
            </a:pPr>
            <a:r>
              <a:rPr lang="ru-RU" dirty="0" smtClean="0">
                <a:effectLst>
                  <a:outerShdw blurRad="38100" dist="38100" dir="2700000" algn="tl">
                    <a:srgbClr val="000000">
                      <a:alpha val="43137"/>
                    </a:srgbClr>
                  </a:outerShdw>
                </a:effectLst>
              </a:rPr>
              <a:t>Участвовал в литературной жизни Эстонии, входил в Юрьевский цех поэтов</a:t>
            </a:r>
          </a:p>
          <a:p>
            <a:pPr marL="0" indent="720000" algn="just">
              <a:spcBef>
                <a:spcPts val="0"/>
              </a:spcBef>
            </a:pPr>
            <a:endParaRPr lang="ru-RU"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24</a:t>
            </a:fld>
            <a:endParaRPr lang="ru-RU" dirty="0"/>
          </a:p>
        </p:txBody>
      </p:sp>
      <p:pic>
        <p:nvPicPr>
          <p:cNvPr id="23554" name="Picture 2" descr="ÐÐ°ÑÑÐ¸ÑÑÐ¾Ð² ÐÐ¾ÑÐ¸Ñ ÐÐ½Ð°ÑÐ¾Ð»ÑÐµÐ²Ð¸Ñ.jpg"/>
          <p:cNvPicPr>
            <a:picLocks noChangeAspect="1" noChangeArrowheads="1"/>
          </p:cNvPicPr>
          <p:nvPr/>
        </p:nvPicPr>
        <p:blipFill>
          <a:blip r:embed="rId2" cstate="print">
            <a:lum contrast="30000"/>
          </a:blip>
          <a:srcRect l="7560" t="7560" r="9281" b="8021"/>
          <a:stretch>
            <a:fillRect/>
          </a:stretch>
        </p:blipFill>
        <p:spPr bwMode="auto">
          <a:xfrm>
            <a:off x="251520" y="1124744"/>
            <a:ext cx="3456384" cy="5263130"/>
          </a:xfrm>
          <a:prstGeom prst="rect">
            <a:avLst/>
          </a:prstGeom>
          <a:noFill/>
        </p:spPr>
      </p:pic>
      <p:pic>
        <p:nvPicPr>
          <p:cNvPr id="23556" name="Picture 4" descr="ÐÐ¸Ð½Ð³Ð¸ÑÐµÐ¿Ð¿ÑÐºÐ¸Ð¹ ÑÐ°Ð¹Ð¾Ð½ Ð½Ð° ÐºÐ°ÑÑÐµ"/>
          <p:cNvPicPr>
            <a:picLocks noChangeAspect="1" noChangeArrowheads="1"/>
          </p:cNvPicPr>
          <p:nvPr/>
        </p:nvPicPr>
        <p:blipFill>
          <a:blip r:embed="rId3" cstate="print">
            <a:grayscl/>
          </a:blip>
          <a:srcRect/>
          <a:stretch>
            <a:fillRect/>
          </a:stretch>
        </p:blipFill>
        <p:spPr bwMode="auto">
          <a:xfrm>
            <a:off x="5364087" y="332656"/>
            <a:ext cx="3270693" cy="2232248"/>
          </a:xfrm>
          <a:prstGeom prst="rect">
            <a:avLst/>
          </a:prstGeom>
          <a:noFill/>
        </p:spPr>
      </p:pic>
      <p:sp>
        <p:nvSpPr>
          <p:cNvPr id="7" name="TextBox 6"/>
          <p:cNvSpPr txBox="1"/>
          <p:nvPr/>
        </p:nvSpPr>
        <p:spPr>
          <a:xfrm>
            <a:off x="179512" y="6165304"/>
            <a:ext cx="3672408" cy="923330"/>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Нарциссов Борис Анатольевич</a:t>
            </a:r>
          </a:p>
          <a:p>
            <a:endParaRPr lang="ru-RU"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fade">
                                      <p:cBhvr>
                                        <p:cTn id="12" dur="1000"/>
                                        <p:tgtEl>
                                          <p:spTgt spid="23556"/>
                                        </p:tgtEl>
                                      </p:cBhvr>
                                    </p:animEffect>
                                    <p:anim calcmode="lin" valueType="num">
                                      <p:cBhvr>
                                        <p:cTn id="13" dur="1000" fill="hold"/>
                                        <p:tgtEl>
                                          <p:spTgt spid="23556"/>
                                        </p:tgtEl>
                                        <p:attrNameLst>
                                          <p:attrName>ppt_x</p:attrName>
                                        </p:attrNameLst>
                                      </p:cBhvr>
                                      <p:tavLst>
                                        <p:tav tm="0">
                                          <p:val>
                                            <p:strVal val="#ppt_x"/>
                                          </p:val>
                                        </p:tav>
                                        <p:tav tm="100000">
                                          <p:val>
                                            <p:strVal val="#ppt_x"/>
                                          </p:val>
                                        </p:tav>
                                      </p:tavLst>
                                    </p:anim>
                                    <p:anim calcmode="lin" valueType="num">
                                      <p:cBhvr>
                                        <p:cTn id="14" dur="1000" fill="hold"/>
                                        <p:tgtEl>
                                          <p:spTgt spid="235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fade">
                                      <p:cBhvr>
                                        <p:cTn id="17" dur="1000"/>
                                        <p:tgtEl>
                                          <p:spTgt spid="23554"/>
                                        </p:tgtEl>
                                      </p:cBhvr>
                                    </p:animEffect>
                                    <p:anim calcmode="lin" valueType="num">
                                      <p:cBhvr>
                                        <p:cTn id="18" dur="1000" fill="hold"/>
                                        <p:tgtEl>
                                          <p:spTgt spid="23554"/>
                                        </p:tgtEl>
                                        <p:attrNameLst>
                                          <p:attrName>ppt_x</p:attrName>
                                        </p:attrNameLst>
                                      </p:cBhvr>
                                      <p:tavLst>
                                        <p:tav tm="0">
                                          <p:val>
                                            <p:strVal val="#ppt_x"/>
                                          </p:val>
                                        </p:tav>
                                        <p:tav tm="100000">
                                          <p:val>
                                            <p:strVal val="#ppt_x"/>
                                          </p:val>
                                        </p:tav>
                                      </p:tavLst>
                                    </p:anim>
                                    <p:anim calcmode="lin" valueType="num">
                                      <p:cBhvr>
                                        <p:cTn id="19" dur="1000" fill="hold"/>
                                        <p:tgtEl>
                                          <p:spTgt spid="2355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5220072" cy="720080"/>
          </a:xfrm>
        </p:spPr>
        <p:txBody>
          <a:bodyPr/>
          <a:lstStyle/>
          <a:p>
            <a:pPr algn="ctr"/>
            <a:r>
              <a:rPr lang="ru-RU" dirty="0" smtClean="0">
                <a:effectLst>
                  <a:outerShdw blurRad="38100" dist="38100" dir="2700000" algn="tl">
                    <a:srgbClr val="000000">
                      <a:alpha val="43137"/>
                    </a:srgbClr>
                  </a:outerShdw>
                </a:effectLst>
                <a:latin typeface="+mn-lt"/>
              </a:rPr>
              <a:t>Кировский район</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4381128" y="2532888"/>
            <a:ext cx="4511352" cy="4064464"/>
          </a:xfrm>
        </p:spPr>
        <p:txBody>
          <a:bodyPr>
            <a:normAutofit fontScale="92500" lnSpcReduction="10000"/>
          </a:bodyPr>
          <a:lstStyle/>
          <a:p>
            <a:pPr marL="0" indent="720000" algn="just">
              <a:spcBef>
                <a:spcPts val="0"/>
              </a:spcBef>
              <a:buNone/>
            </a:pPr>
            <a:r>
              <a:rPr lang="ru-RU" dirty="0" smtClean="0">
                <a:effectLst>
                  <a:outerShdw blurRad="38100" dist="38100" dir="2700000" algn="tl">
                    <a:srgbClr val="000000">
                      <a:alpha val="43137"/>
                    </a:srgbClr>
                  </a:outerShdw>
                </a:effectLst>
              </a:rPr>
              <a:t>Русский советский поэт и журналист, военный корреспондент, общественный деятель. Герой Социалистического Труда. Лауреат Ленинской и Сталинской премии второй степени. Старший брат видного советского и партийного работника В. А. Прокофьева</a:t>
            </a:r>
            <a:endParaRPr lang="ru-RU"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25</a:t>
            </a:fld>
            <a:endParaRPr lang="ru-RU" dirty="0"/>
          </a:p>
        </p:txBody>
      </p:sp>
      <p:pic>
        <p:nvPicPr>
          <p:cNvPr id="22530" name="Picture 2" descr="ÐÐ¸ÑÐ¾Ð²ÑÐºÐ¸Ð¹ Ð¼ÑÐ½Ð¸ÑÐ¸Ð¿Ð°Ð»ÑÐ½ÑÐ¹ ÑÐ°Ð¹Ð¾Ð½ Ð½Ð° ÐºÐ°ÑÑÐµ"/>
          <p:cNvPicPr>
            <a:picLocks noChangeAspect="1" noChangeArrowheads="1"/>
          </p:cNvPicPr>
          <p:nvPr/>
        </p:nvPicPr>
        <p:blipFill>
          <a:blip r:embed="rId2" cstate="print">
            <a:grayscl/>
          </a:blip>
          <a:srcRect/>
          <a:stretch>
            <a:fillRect/>
          </a:stretch>
        </p:blipFill>
        <p:spPr bwMode="auto">
          <a:xfrm>
            <a:off x="5220072" y="260648"/>
            <a:ext cx="3024336" cy="2169962"/>
          </a:xfrm>
          <a:prstGeom prst="rect">
            <a:avLst/>
          </a:prstGeom>
          <a:noFill/>
        </p:spPr>
      </p:pic>
      <p:pic>
        <p:nvPicPr>
          <p:cNvPr id="22532" name="Picture 4" descr="http://uchilk.bget.ru/wp-content/uploads/2015/01/%D0%94%D0%BE%D0%BA%D1%83%D0%BC%D0%B5%D0%BD%D1%82-118.jpg"/>
          <p:cNvPicPr>
            <a:picLocks noChangeAspect="1" noChangeArrowheads="1"/>
          </p:cNvPicPr>
          <p:nvPr/>
        </p:nvPicPr>
        <p:blipFill>
          <a:blip r:embed="rId3" cstate="print">
            <a:grayscl/>
          </a:blip>
          <a:srcRect l="6122" t="4208" r="12245" b="22858"/>
          <a:stretch>
            <a:fillRect/>
          </a:stretch>
        </p:blipFill>
        <p:spPr bwMode="auto">
          <a:xfrm>
            <a:off x="179512" y="1196752"/>
            <a:ext cx="4104456" cy="4961353"/>
          </a:xfrm>
          <a:prstGeom prst="rect">
            <a:avLst/>
          </a:prstGeom>
          <a:noFill/>
        </p:spPr>
      </p:pic>
      <p:sp>
        <p:nvSpPr>
          <p:cNvPr id="7" name="TextBox 6"/>
          <p:cNvSpPr txBox="1"/>
          <p:nvPr/>
        </p:nvSpPr>
        <p:spPr>
          <a:xfrm>
            <a:off x="467544" y="6093296"/>
            <a:ext cx="3672408" cy="923330"/>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Прокофьев Александр Андреевич</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fade">
                                      <p:cBhvr>
                                        <p:cTn id="12" dur="1000"/>
                                        <p:tgtEl>
                                          <p:spTgt spid="22530"/>
                                        </p:tgtEl>
                                      </p:cBhvr>
                                    </p:animEffect>
                                    <p:anim calcmode="lin" valueType="num">
                                      <p:cBhvr>
                                        <p:cTn id="13" dur="1000" fill="hold"/>
                                        <p:tgtEl>
                                          <p:spTgt spid="22530"/>
                                        </p:tgtEl>
                                        <p:attrNameLst>
                                          <p:attrName>ppt_x</p:attrName>
                                        </p:attrNameLst>
                                      </p:cBhvr>
                                      <p:tavLst>
                                        <p:tav tm="0">
                                          <p:val>
                                            <p:strVal val="#ppt_x"/>
                                          </p:val>
                                        </p:tav>
                                        <p:tav tm="100000">
                                          <p:val>
                                            <p:strVal val="#ppt_x"/>
                                          </p:val>
                                        </p:tav>
                                      </p:tavLst>
                                    </p:anim>
                                    <p:anim calcmode="lin" valueType="num">
                                      <p:cBhvr>
                                        <p:cTn id="14" dur="1000" fill="hold"/>
                                        <p:tgtEl>
                                          <p:spTgt spid="225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fade">
                                      <p:cBhvr>
                                        <p:cTn id="17" dur="1000"/>
                                        <p:tgtEl>
                                          <p:spTgt spid="22532"/>
                                        </p:tgtEl>
                                      </p:cBhvr>
                                    </p:animEffect>
                                    <p:anim calcmode="lin" valueType="num">
                                      <p:cBhvr>
                                        <p:cTn id="18" dur="1000" fill="hold"/>
                                        <p:tgtEl>
                                          <p:spTgt spid="22532"/>
                                        </p:tgtEl>
                                        <p:attrNameLst>
                                          <p:attrName>ppt_x</p:attrName>
                                        </p:attrNameLst>
                                      </p:cBhvr>
                                      <p:tavLst>
                                        <p:tav tm="0">
                                          <p:val>
                                            <p:strVal val="#ppt_x"/>
                                          </p:val>
                                        </p:tav>
                                        <p:tav tm="100000">
                                          <p:val>
                                            <p:strVal val="#ppt_x"/>
                                          </p:val>
                                        </p:tav>
                                      </p:tavLst>
                                    </p:anim>
                                    <p:anim calcmode="lin" valueType="num">
                                      <p:cBhvr>
                                        <p:cTn id="19" dur="1000" fill="hold"/>
                                        <p:tgtEl>
                                          <p:spTgt spid="225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5292080" cy="864096"/>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Ломоносовский район</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4139952" y="2420888"/>
            <a:ext cx="4824536" cy="4104456"/>
          </a:xfrm>
        </p:spPr>
        <p:txBody>
          <a:bodyPr>
            <a:noAutofit/>
          </a:bodyPr>
          <a:lstStyle/>
          <a:p>
            <a:pPr marL="0" indent="720000" algn="just">
              <a:spcBef>
                <a:spcPts val="0"/>
              </a:spcBef>
              <a:buNone/>
            </a:pPr>
            <a:r>
              <a:rPr lang="ru-RU" sz="1800" dirty="0" smtClean="0">
                <a:effectLst>
                  <a:outerShdw blurRad="38100" dist="38100" dir="2700000" algn="tl">
                    <a:srgbClr val="000000">
                      <a:alpha val="43137"/>
                    </a:srgbClr>
                  </a:outerShdw>
                </a:effectLst>
              </a:rPr>
              <a:t>Советский писатель, автор многих произведений для детей.</a:t>
            </a:r>
          </a:p>
          <a:p>
            <a:pPr marL="0" indent="720000" algn="just">
              <a:spcBef>
                <a:spcPts val="0"/>
              </a:spcBef>
              <a:buNone/>
            </a:pPr>
            <a:r>
              <a:rPr lang="ru-RU" sz="1800" dirty="0" smtClean="0">
                <a:effectLst>
                  <a:outerShdw blurRad="38100" dist="38100" dir="2700000" algn="tl">
                    <a:srgbClr val="000000">
                      <a:alpha val="43137"/>
                    </a:srgbClr>
                  </a:outerShdw>
                </a:effectLst>
              </a:rPr>
              <a:t>В своих произведениях он раскрывал мир природы и учил проникать в ее тайны. Все рассказы Бианки были написаны легким и красочным языком, доступным в первую очередь для ребенка. Наибольшую известность автору принесла знаменитая «Лесная газета», впервые изданная в 1928 году. Эту книгу он переписывал и дополнял на протяжении всей жизни. В ней описаны события, происходящие с лесными жителями в разные времена года. </a:t>
            </a:r>
            <a:endParaRPr lang="ru-RU" sz="1800"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26</a:t>
            </a:fld>
            <a:endParaRPr lang="ru-RU" dirty="0"/>
          </a:p>
        </p:txBody>
      </p:sp>
      <p:pic>
        <p:nvPicPr>
          <p:cNvPr id="67586" name="Picture 2" descr="ÐÐ¾Ð¼Ð¾Ð½Ð¾ÑÐ¾Ð²ÑÐºÐ¸Ð¹ Ð¼ÑÐ½Ð¸ÑÐ¸Ð¿Ð°Ð»ÑÐ½ÑÐ¹ ÑÐ°Ð¹Ð¾Ð½ Ð½Ð° ÐºÐ°ÑÑÐµ"/>
          <p:cNvPicPr>
            <a:picLocks noChangeAspect="1" noChangeArrowheads="1"/>
          </p:cNvPicPr>
          <p:nvPr/>
        </p:nvPicPr>
        <p:blipFill>
          <a:blip r:embed="rId2" cstate="print">
            <a:grayscl/>
          </a:blip>
          <a:srcRect/>
          <a:stretch>
            <a:fillRect/>
          </a:stretch>
        </p:blipFill>
        <p:spPr bwMode="auto">
          <a:xfrm>
            <a:off x="5292080" y="188640"/>
            <a:ext cx="3010787" cy="2160240"/>
          </a:xfrm>
          <a:prstGeom prst="rect">
            <a:avLst/>
          </a:prstGeom>
          <a:noFill/>
        </p:spPr>
      </p:pic>
      <p:pic>
        <p:nvPicPr>
          <p:cNvPr id="67588" name="Picture 4" descr="ÐÐ¸ÑÐ°Ð»Ð¸Ð¹ ÐÐ¸Ð°Ð½ÐºÐ¸.jpg"/>
          <p:cNvPicPr>
            <a:picLocks noChangeAspect="1" noChangeArrowheads="1"/>
          </p:cNvPicPr>
          <p:nvPr/>
        </p:nvPicPr>
        <p:blipFill>
          <a:blip r:embed="rId3" cstate="print"/>
          <a:srcRect/>
          <a:stretch>
            <a:fillRect/>
          </a:stretch>
        </p:blipFill>
        <p:spPr bwMode="auto">
          <a:xfrm>
            <a:off x="251520" y="1124744"/>
            <a:ext cx="3744416" cy="5232043"/>
          </a:xfrm>
          <a:prstGeom prst="rect">
            <a:avLst/>
          </a:prstGeom>
          <a:noFill/>
        </p:spPr>
      </p:pic>
      <p:sp>
        <p:nvSpPr>
          <p:cNvPr id="7" name="TextBox 6"/>
          <p:cNvSpPr txBox="1"/>
          <p:nvPr/>
        </p:nvSpPr>
        <p:spPr>
          <a:xfrm>
            <a:off x="251520" y="6381328"/>
            <a:ext cx="3744416" cy="646331"/>
          </a:xfrm>
          <a:prstGeom prst="rect">
            <a:avLst/>
          </a:prstGeom>
          <a:noFill/>
        </p:spPr>
        <p:txBody>
          <a:bodyPr wrap="square" rtlCol="0">
            <a:spAutoFit/>
          </a:bodyPr>
          <a:lstStyle/>
          <a:p>
            <a:pPr algn="ctr"/>
            <a:r>
              <a:rPr lang="ru-RU" dirty="0" smtClean="0">
                <a:effectLst>
                  <a:outerShdw blurRad="38100" dist="38100" dir="2700000" algn="tl">
                    <a:srgbClr val="000000">
                      <a:alpha val="43137"/>
                    </a:srgbClr>
                  </a:outerShdw>
                </a:effectLst>
              </a:rPr>
              <a:t>Бианки Виталий Валентинович</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7586"/>
                                        </p:tgtEl>
                                        <p:attrNameLst>
                                          <p:attrName>style.visibility</p:attrName>
                                        </p:attrNameLst>
                                      </p:cBhvr>
                                      <p:to>
                                        <p:strVal val="visible"/>
                                      </p:to>
                                    </p:set>
                                    <p:animEffect transition="in" filter="fade">
                                      <p:cBhvr>
                                        <p:cTn id="12" dur="1000"/>
                                        <p:tgtEl>
                                          <p:spTgt spid="67586"/>
                                        </p:tgtEl>
                                      </p:cBhvr>
                                    </p:animEffect>
                                    <p:anim calcmode="lin" valueType="num">
                                      <p:cBhvr>
                                        <p:cTn id="13" dur="1000" fill="hold"/>
                                        <p:tgtEl>
                                          <p:spTgt spid="67586"/>
                                        </p:tgtEl>
                                        <p:attrNameLst>
                                          <p:attrName>ppt_x</p:attrName>
                                        </p:attrNameLst>
                                      </p:cBhvr>
                                      <p:tavLst>
                                        <p:tav tm="0">
                                          <p:val>
                                            <p:strVal val="#ppt_x"/>
                                          </p:val>
                                        </p:tav>
                                        <p:tav tm="100000">
                                          <p:val>
                                            <p:strVal val="#ppt_x"/>
                                          </p:val>
                                        </p:tav>
                                      </p:tavLst>
                                    </p:anim>
                                    <p:anim calcmode="lin" valueType="num">
                                      <p:cBhvr>
                                        <p:cTn id="14" dur="1000" fill="hold"/>
                                        <p:tgtEl>
                                          <p:spTgt spid="675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7588"/>
                                        </p:tgtEl>
                                        <p:attrNameLst>
                                          <p:attrName>style.visibility</p:attrName>
                                        </p:attrNameLst>
                                      </p:cBhvr>
                                      <p:to>
                                        <p:strVal val="visible"/>
                                      </p:to>
                                    </p:set>
                                    <p:animEffect transition="in" filter="fade">
                                      <p:cBhvr>
                                        <p:cTn id="17" dur="1000"/>
                                        <p:tgtEl>
                                          <p:spTgt spid="67588"/>
                                        </p:tgtEl>
                                      </p:cBhvr>
                                    </p:animEffect>
                                    <p:anim calcmode="lin" valueType="num">
                                      <p:cBhvr>
                                        <p:cTn id="18" dur="1000" fill="hold"/>
                                        <p:tgtEl>
                                          <p:spTgt spid="67588"/>
                                        </p:tgtEl>
                                        <p:attrNameLst>
                                          <p:attrName>ppt_x</p:attrName>
                                        </p:attrNameLst>
                                      </p:cBhvr>
                                      <p:tavLst>
                                        <p:tav tm="0">
                                          <p:val>
                                            <p:strVal val="#ppt_x"/>
                                          </p:val>
                                        </p:tav>
                                        <p:tav tm="100000">
                                          <p:val>
                                            <p:strVal val="#ppt_x"/>
                                          </p:val>
                                        </p:tav>
                                      </p:tavLst>
                                    </p:anim>
                                    <p:anim calcmode="lin" valueType="num">
                                      <p:cBhvr>
                                        <p:cTn id="19" dur="1000" fill="hold"/>
                                        <p:tgtEl>
                                          <p:spTgt spid="6758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5436096" cy="648072"/>
          </a:xfrm>
        </p:spPr>
        <p:txBody>
          <a:bodyPr>
            <a:normAutofit fontScale="90000"/>
          </a:bodyPr>
          <a:lstStyle/>
          <a:p>
            <a:pPr algn="ctr"/>
            <a:r>
              <a:rPr lang="ru-RU" dirty="0" err="1" smtClean="0">
                <a:effectLst>
                  <a:outerShdw blurRad="38100" dist="38100" dir="2700000" algn="tl">
                    <a:srgbClr val="000000">
                      <a:alpha val="43137"/>
                    </a:srgbClr>
                  </a:outerShdw>
                </a:effectLst>
                <a:latin typeface="+mn-lt"/>
              </a:rPr>
              <a:t>Лужский</a:t>
            </a:r>
            <a:r>
              <a:rPr lang="ru-RU" dirty="0" smtClean="0">
                <a:effectLst>
                  <a:outerShdw blurRad="38100" dist="38100" dir="2700000" algn="tl">
                    <a:srgbClr val="000000">
                      <a:alpha val="43137"/>
                    </a:srgbClr>
                  </a:outerShdw>
                </a:effectLst>
                <a:latin typeface="+mn-lt"/>
              </a:rPr>
              <a:t> район</a:t>
            </a:r>
            <a:endParaRPr lang="ru-RU" dirty="0">
              <a:effectLst>
                <a:outerShdw blurRad="38100" dist="38100" dir="2700000" algn="tl">
                  <a:srgbClr val="000000">
                    <a:alpha val="43137"/>
                  </a:srgbClr>
                </a:outerShdw>
              </a:effectLst>
              <a:latin typeface="+mn-l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27</a:t>
            </a:fld>
            <a:endParaRPr lang="ru-RU" dirty="0"/>
          </a:p>
        </p:txBody>
      </p:sp>
      <p:pic>
        <p:nvPicPr>
          <p:cNvPr id="66562" name="Picture 2" descr="ÐÑÐ¶ÑÐºÐ¸Ð¹ ÑÐ°Ð¹Ð¾Ð½ Ð½Ð° ÐºÐ°ÑÑÐµ"/>
          <p:cNvPicPr>
            <a:picLocks noChangeAspect="1" noChangeArrowheads="1"/>
          </p:cNvPicPr>
          <p:nvPr/>
        </p:nvPicPr>
        <p:blipFill>
          <a:blip r:embed="rId2" cstate="print">
            <a:grayscl/>
          </a:blip>
          <a:srcRect/>
          <a:stretch>
            <a:fillRect/>
          </a:stretch>
        </p:blipFill>
        <p:spPr bwMode="auto">
          <a:xfrm>
            <a:off x="5436096" y="188640"/>
            <a:ext cx="2520280" cy="1808301"/>
          </a:xfrm>
          <a:prstGeom prst="rect">
            <a:avLst/>
          </a:prstGeom>
          <a:noFill/>
        </p:spPr>
      </p:pic>
      <p:pic>
        <p:nvPicPr>
          <p:cNvPr id="6" name="Picture 10" descr="http://900igr.net/up/datai/133903/0020-030-.png"/>
          <p:cNvPicPr>
            <a:picLocks noChangeAspect="1" noChangeArrowheads="1"/>
          </p:cNvPicPr>
          <p:nvPr/>
        </p:nvPicPr>
        <p:blipFill>
          <a:blip r:embed="rId3" cstate="print">
            <a:lum contrast="20000"/>
          </a:blip>
          <a:srcRect/>
          <a:stretch>
            <a:fillRect/>
          </a:stretch>
        </p:blipFill>
        <p:spPr bwMode="auto">
          <a:xfrm>
            <a:off x="827584" y="1340768"/>
            <a:ext cx="3024336" cy="3944786"/>
          </a:xfrm>
          <a:prstGeom prst="rect">
            <a:avLst/>
          </a:prstGeom>
          <a:noFill/>
        </p:spPr>
      </p:pic>
      <p:sp>
        <p:nvSpPr>
          <p:cNvPr id="7" name="TextBox 6"/>
          <p:cNvSpPr txBox="1"/>
          <p:nvPr/>
        </p:nvSpPr>
        <p:spPr>
          <a:xfrm>
            <a:off x="323528" y="5229200"/>
            <a:ext cx="4104456" cy="646331"/>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Михаил </a:t>
            </a:r>
            <a:r>
              <a:rPr lang="ru-RU" b="1" dirty="0" err="1" smtClean="0">
                <a:effectLst>
                  <a:outerShdw blurRad="38100" dist="38100" dir="2700000" algn="tl">
                    <a:srgbClr val="000000">
                      <a:alpha val="43137"/>
                    </a:srgbClr>
                  </a:outerShdw>
                </a:effectLst>
              </a:rPr>
              <a:t>Евграфович</a:t>
            </a:r>
            <a:r>
              <a:rPr lang="ru-RU" b="1" dirty="0" smtClean="0">
                <a:effectLst>
                  <a:outerShdw blurRad="38100" dist="38100" dir="2700000" algn="tl">
                    <a:srgbClr val="000000">
                      <a:alpha val="43137"/>
                    </a:srgbClr>
                  </a:outerShdw>
                </a:effectLst>
              </a:rPr>
              <a:t> </a:t>
            </a:r>
          </a:p>
          <a:p>
            <a:pPr algn="ctr"/>
            <a:r>
              <a:rPr lang="ru-RU" b="1" dirty="0" smtClean="0">
                <a:effectLst>
                  <a:outerShdw blurRad="38100" dist="38100" dir="2700000" algn="tl">
                    <a:srgbClr val="000000">
                      <a:alpha val="43137"/>
                    </a:srgbClr>
                  </a:outerShdw>
                </a:effectLst>
              </a:rPr>
              <a:t>Салтыков-Щедрин</a:t>
            </a:r>
            <a:endParaRPr lang="ru-RU" dirty="0">
              <a:effectLst>
                <a:outerShdw blurRad="38100" dist="38100" dir="2700000" algn="tl">
                  <a:srgbClr val="000000">
                    <a:alpha val="43137"/>
                  </a:srgbClr>
                </a:outerShdw>
              </a:effectLst>
            </a:endParaRPr>
          </a:p>
        </p:txBody>
      </p:sp>
      <p:pic>
        <p:nvPicPr>
          <p:cNvPr id="66564" name="Picture 4" descr="http://delovoysaratov.ru/wp-content/uploads/2016/11/nekrasov.jpg"/>
          <p:cNvPicPr>
            <a:picLocks noChangeAspect="1" noChangeArrowheads="1"/>
          </p:cNvPicPr>
          <p:nvPr/>
        </p:nvPicPr>
        <p:blipFill>
          <a:blip r:embed="rId4" cstate="print">
            <a:grayscl/>
          </a:blip>
          <a:srcRect/>
          <a:stretch>
            <a:fillRect/>
          </a:stretch>
        </p:blipFill>
        <p:spPr bwMode="auto">
          <a:xfrm>
            <a:off x="5292080" y="2132856"/>
            <a:ext cx="2723702" cy="4013498"/>
          </a:xfrm>
          <a:prstGeom prst="rect">
            <a:avLst/>
          </a:prstGeom>
          <a:noFill/>
        </p:spPr>
      </p:pic>
      <p:sp>
        <p:nvSpPr>
          <p:cNvPr id="9" name="TextBox 8"/>
          <p:cNvSpPr txBox="1"/>
          <p:nvPr/>
        </p:nvSpPr>
        <p:spPr>
          <a:xfrm>
            <a:off x="5148064" y="6093296"/>
            <a:ext cx="3168352" cy="923330"/>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Некрасов Николай Алексеевич</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fade">
                                      <p:cBhvr>
                                        <p:cTn id="12" dur="1000"/>
                                        <p:tgtEl>
                                          <p:spTgt spid="66562"/>
                                        </p:tgtEl>
                                      </p:cBhvr>
                                    </p:animEffect>
                                    <p:anim calcmode="lin" valueType="num">
                                      <p:cBhvr>
                                        <p:cTn id="13" dur="1000" fill="hold"/>
                                        <p:tgtEl>
                                          <p:spTgt spid="66562"/>
                                        </p:tgtEl>
                                        <p:attrNameLst>
                                          <p:attrName>ppt_x</p:attrName>
                                        </p:attrNameLst>
                                      </p:cBhvr>
                                      <p:tavLst>
                                        <p:tav tm="0">
                                          <p:val>
                                            <p:strVal val="#ppt_x"/>
                                          </p:val>
                                        </p:tav>
                                        <p:tav tm="100000">
                                          <p:val>
                                            <p:strVal val="#ppt_x"/>
                                          </p:val>
                                        </p:tav>
                                      </p:tavLst>
                                    </p:anim>
                                    <p:anim calcmode="lin" valueType="num">
                                      <p:cBhvr>
                                        <p:cTn id="14" dur="1000" fill="hold"/>
                                        <p:tgtEl>
                                          <p:spTgt spid="665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6564"/>
                                        </p:tgtEl>
                                        <p:attrNameLst>
                                          <p:attrName>style.visibility</p:attrName>
                                        </p:attrNameLst>
                                      </p:cBhvr>
                                      <p:to>
                                        <p:strVal val="visible"/>
                                      </p:to>
                                    </p:set>
                                    <p:animEffect transition="in" filter="fade">
                                      <p:cBhvr>
                                        <p:cTn id="27" dur="1000"/>
                                        <p:tgtEl>
                                          <p:spTgt spid="66564"/>
                                        </p:tgtEl>
                                      </p:cBhvr>
                                    </p:animEffect>
                                    <p:anim calcmode="lin" valueType="num">
                                      <p:cBhvr>
                                        <p:cTn id="28" dur="1000" fill="hold"/>
                                        <p:tgtEl>
                                          <p:spTgt spid="66564"/>
                                        </p:tgtEl>
                                        <p:attrNameLst>
                                          <p:attrName>ppt_x</p:attrName>
                                        </p:attrNameLst>
                                      </p:cBhvr>
                                      <p:tavLst>
                                        <p:tav tm="0">
                                          <p:val>
                                            <p:strVal val="#ppt_x"/>
                                          </p:val>
                                        </p:tav>
                                        <p:tav tm="100000">
                                          <p:val>
                                            <p:strVal val="#ppt_x"/>
                                          </p:val>
                                        </p:tav>
                                      </p:tavLst>
                                    </p:anim>
                                    <p:anim calcmode="lin" valueType="num">
                                      <p:cBhvr>
                                        <p:cTn id="29" dur="1000" fill="hold"/>
                                        <p:tgtEl>
                                          <p:spTgt spid="6656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4572000" cy="1368152"/>
          </a:xfrm>
        </p:spPr>
        <p:txBody>
          <a:bodyPr>
            <a:normAutofit/>
          </a:bodyPr>
          <a:lstStyle/>
          <a:p>
            <a:pPr algn="ctr"/>
            <a:r>
              <a:rPr lang="ru-RU" dirty="0" smtClean="0">
                <a:effectLst>
                  <a:outerShdw blurRad="38100" dist="38100" dir="2700000" algn="tl">
                    <a:srgbClr val="000000">
                      <a:alpha val="43137"/>
                    </a:srgbClr>
                  </a:outerShdw>
                </a:effectLst>
                <a:latin typeface="+mn-lt"/>
              </a:rPr>
              <a:t>Деревня </a:t>
            </a:r>
            <a:r>
              <a:rPr lang="ru-RU" dirty="0" err="1" smtClean="0">
                <a:effectLst>
                  <a:outerShdw blurRad="38100" dist="38100" dir="2700000" algn="tl">
                    <a:srgbClr val="000000">
                      <a:alpha val="43137"/>
                    </a:srgbClr>
                  </a:outerShdw>
                </a:effectLst>
                <a:latin typeface="+mn-lt"/>
              </a:rPr>
              <a:t>Бусаны</a:t>
            </a:r>
            <a:r>
              <a:rPr lang="ru-RU" dirty="0" smtClean="0">
                <a:effectLst>
                  <a:outerShdw blurRad="38100" dist="38100" dir="2700000" algn="tl">
                    <a:srgbClr val="000000">
                      <a:alpha val="43137"/>
                    </a:srgbClr>
                  </a:outerShdw>
                </a:effectLst>
                <a:latin typeface="+mn-lt"/>
              </a:rPr>
              <a:t/>
            </a:r>
            <a:br>
              <a:rPr lang="ru-RU" dirty="0" smtClean="0">
                <a:effectLst>
                  <a:outerShdw blurRad="38100" dist="38100" dir="2700000" algn="tl">
                    <a:srgbClr val="000000">
                      <a:alpha val="43137"/>
                    </a:srgbClr>
                  </a:outerShdw>
                </a:effectLst>
                <a:latin typeface="+mn-lt"/>
              </a:rPr>
            </a:br>
            <a:r>
              <a:rPr lang="ru-RU" dirty="0" smtClean="0">
                <a:effectLst>
                  <a:outerShdw blurRad="38100" dist="38100" dir="2700000" algn="tl">
                    <a:srgbClr val="000000">
                      <a:alpha val="43137"/>
                    </a:srgbClr>
                  </a:outerShdw>
                </a:effectLst>
                <a:latin typeface="+mn-lt"/>
              </a:rPr>
              <a:t>(</a:t>
            </a:r>
            <a:r>
              <a:rPr lang="ru-RU" dirty="0" err="1" smtClean="0">
                <a:effectLst>
                  <a:outerShdw blurRad="38100" dist="38100" dir="2700000" algn="tl">
                    <a:srgbClr val="000000">
                      <a:alpha val="43137"/>
                    </a:srgbClr>
                  </a:outerShdw>
                </a:effectLst>
                <a:latin typeface="+mn-lt"/>
              </a:rPr>
              <a:t>Лужский</a:t>
            </a:r>
            <a:r>
              <a:rPr lang="ru-RU" dirty="0" smtClean="0">
                <a:effectLst>
                  <a:outerShdw blurRad="38100" dist="38100" dir="2700000" algn="tl">
                    <a:srgbClr val="000000">
                      <a:alpha val="43137"/>
                    </a:srgbClr>
                  </a:outerShdw>
                </a:effectLst>
                <a:latin typeface="+mn-lt"/>
              </a:rPr>
              <a:t> район)</a:t>
            </a:r>
            <a:endParaRPr lang="ru-RU" dirty="0">
              <a:effectLst>
                <a:outerShdw blurRad="38100" dist="38100" dir="2700000" algn="tl">
                  <a:srgbClr val="000000">
                    <a:alpha val="43137"/>
                  </a:srgbClr>
                </a:outerShdw>
              </a:effectLst>
              <a:latin typeface="+mn-l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28</a:t>
            </a:fld>
            <a:endParaRPr lang="ru-RU" dirty="0"/>
          </a:p>
        </p:txBody>
      </p:sp>
      <p:pic>
        <p:nvPicPr>
          <p:cNvPr id="65537" name="Picture 1"/>
          <p:cNvPicPr>
            <a:picLocks noChangeAspect="1" noChangeArrowheads="1"/>
          </p:cNvPicPr>
          <p:nvPr/>
        </p:nvPicPr>
        <p:blipFill>
          <a:blip r:embed="rId2" cstate="print">
            <a:grayscl/>
          </a:blip>
          <a:srcRect l="69041" t="30705" r="3722" b="33999"/>
          <a:stretch>
            <a:fillRect/>
          </a:stretch>
        </p:blipFill>
        <p:spPr bwMode="auto">
          <a:xfrm>
            <a:off x="4571999" y="404664"/>
            <a:ext cx="4151049" cy="3024336"/>
          </a:xfrm>
          <a:prstGeom prst="rect">
            <a:avLst/>
          </a:prstGeom>
          <a:noFill/>
          <a:ln w="9525">
            <a:noFill/>
            <a:miter lim="800000"/>
            <a:headEnd/>
            <a:tailEnd/>
          </a:ln>
        </p:spPr>
      </p:pic>
      <p:pic>
        <p:nvPicPr>
          <p:cNvPr id="65539" name="Picture 3" descr="https://ahilla.ru/wp-content/uploads/2018/07/prishvin.jpg"/>
          <p:cNvPicPr>
            <a:picLocks noChangeAspect="1" noChangeArrowheads="1"/>
          </p:cNvPicPr>
          <p:nvPr/>
        </p:nvPicPr>
        <p:blipFill>
          <a:blip r:embed="rId3" cstate="print">
            <a:lum contrast="20000"/>
          </a:blip>
          <a:srcRect/>
          <a:stretch>
            <a:fillRect/>
          </a:stretch>
        </p:blipFill>
        <p:spPr bwMode="auto">
          <a:xfrm>
            <a:off x="179512" y="1772816"/>
            <a:ext cx="3642455" cy="4878288"/>
          </a:xfrm>
          <a:prstGeom prst="rect">
            <a:avLst/>
          </a:prstGeom>
          <a:noFill/>
        </p:spPr>
      </p:pic>
      <p:sp>
        <p:nvSpPr>
          <p:cNvPr id="3" name="Содержимое 2"/>
          <p:cNvSpPr>
            <a:spLocks noGrp="1"/>
          </p:cNvSpPr>
          <p:nvPr>
            <p:ph idx="1"/>
          </p:nvPr>
        </p:nvSpPr>
        <p:spPr>
          <a:xfrm>
            <a:off x="3419872" y="3717032"/>
            <a:ext cx="5544616" cy="3965072"/>
          </a:xfrm>
        </p:spPr>
        <p:txBody>
          <a:bodyPr>
            <a:normAutofit/>
          </a:bodyPr>
          <a:lstStyle/>
          <a:p>
            <a:pPr marL="0" indent="720000" algn="just">
              <a:spcBef>
                <a:spcPts val="0"/>
              </a:spcBef>
              <a:buNone/>
            </a:pPr>
            <a:r>
              <a:rPr lang="ru-RU" sz="2000" dirty="0" smtClean="0">
                <a:effectLst>
                  <a:outerShdw blurRad="38100" dist="38100" dir="2700000" algn="tl">
                    <a:srgbClr val="000000">
                      <a:alpha val="43137"/>
                    </a:srgbClr>
                  </a:outerShdw>
                </a:effectLst>
              </a:rPr>
              <a:t>Русский писатель, прозаик и публицист. В своём творчестве исследовал важнейшие вопросы человеческого бытия, размышляя о смысле жизни, религии, взаимоотношениях мужчины и женщины, о связи человека с природой. Своё место в литературе Пришвин определил так: «Розанов - послесловие русской литературы, я - бесплатное приложение. И всё…» </a:t>
            </a:r>
            <a:endParaRPr lang="ru-RU" sz="2000" dirty="0">
              <a:effectLst>
                <a:outerShdw blurRad="38100" dist="38100" dir="2700000" algn="tl">
                  <a:srgbClr val="000000">
                    <a:alpha val="43137"/>
                  </a:srgbClr>
                </a:outerShdw>
              </a:effectLst>
            </a:endParaRPr>
          </a:p>
        </p:txBody>
      </p:sp>
      <p:sp>
        <p:nvSpPr>
          <p:cNvPr id="7" name="TextBox 6"/>
          <p:cNvSpPr txBox="1"/>
          <p:nvPr/>
        </p:nvSpPr>
        <p:spPr>
          <a:xfrm>
            <a:off x="395536" y="6165304"/>
            <a:ext cx="3312368" cy="923330"/>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Пришвин Михаил Михайлович</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5537"/>
                                        </p:tgtEl>
                                        <p:attrNameLst>
                                          <p:attrName>style.visibility</p:attrName>
                                        </p:attrNameLst>
                                      </p:cBhvr>
                                      <p:to>
                                        <p:strVal val="visible"/>
                                      </p:to>
                                    </p:set>
                                    <p:animEffect transition="in" filter="fade">
                                      <p:cBhvr>
                                        <p:cTn id="12" dur="1000"/>
                                        <p:tgtEl>
                                          <p:spTgt spid="65537"/>
                                        </p:tgtEl>
                                      </p:cBhvr>
                                    </p:animEffect>
                                    <p:anim calcmode="lin" valueType="num">
                                      <p:cBhvr>
                                        <p:cTn id="13" dur="1000" fill="hold"/>
                                        <p:tgtEl>
                                          <p:spTgt spid="65537"/>
                                        </p:tgtEl>
                                        <p:attrNameLst>
                                          <p:attrName>ppt_x</p:attrName>
                                        </p:attrNameLst>
                                      </p:cBhvr>
                                      <p:tavLst>
                                        <p:tav tm="0">
                                          <p:val>
                                            <p:strVal val="#ppt_x"/>
                                          </p:val>
                                        </p:tav>
                                        <p:tav tm="100000">
                                          <p:val>
                                            <p:strVal val="#ppt_x"/>
                                          </p:val>
                                        </p:tav>
                                      </p:tavLst>
                                    </p:anim>
                                    <p:anim calcmode="lin" valueType="num">
                                      <p:cBhvr>
                                        <p:cTn id="14" dur="1000" fill="hold"/>
                                        <p:tgtEl>
                                          <p:spTgt spid="655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5539"/>
                                        </p:tgtEl>
                                        <p:attrNameLst>
                                          <p:attrName>style.visibility</p:attrName>
                                        </p:attrNameLst>
                                      </p:cBhvr>
                                      <p:to>
                                        <p:strVal val="visible"/>
                                      </p:to>
                                    </p:set>
                                    <p:animEffect transition="in" filter="fade">
                                      <p:cBhvr>
                                        <p:cTn id="17" dur="1000"/>
                                        <p:tgtEl>
                                          <p:spTgt spid="65539"/>
                                        </p:tgtEl>
                                      </p:cBhvr>
                                    </p:animEffect>
                                    <p:anim calcmode="lin" valueType="num">
                                      <p:cBhvr>
                                        <p:cTn id="18" dur="1000" fill="hold"/>
                                        <p:tgtEl>
                                          <p:spTgt spid="65539"/>
                                        </p:tgtEl>
                                        <p:attrNameLst>
                                          <p:attrName>ppt_x</p:attrName>
                                        </p:attrNameLst>
                                      </p:cBhvr>
                                      <p:tavLst>
                                        <p:tav tm="0">
                                          <p:val>
                                            <p:strVal val="#ppt_x"/>
                                          </p:val>
                                        </p:tav>
                                        <p:tav tm="100000">
                                          <p:val>
                                            <p:strVal val="#ppt_x"/>
                                          </p:val>
                                        </p:tav>
                                      </p:tavLst>
                                    </p:anim>
                                    <p:anim calcmode="lin" valueType="num">
                                      <p:cBhvr>
                                        <p:cTn id="19" dur="1000" fill="hold"/>
                                        <p:tgtEl>
                                          <p:spTgt spid="655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0688"/>
            <a:ext cx="5220072" cy="1066800"/>
          </a:xfrm>
        </p:spPr>
        <p:txBody>
          <a:bodyPr/>
          <a:lstStyle/>
          <a:p>
            <a:pPr algn="ctr"/>
            <a:r>
              <a:rPr lang="ru-RU" dirty="0" smtClean="0">
                <a:effectLst>
                  <a:outerShdw blurRad="38100" dist="38100" dir="2700000" algn="tl">
                    <a:srgbClr val="000000">
                      <a:alpha val="43137"/>
                    </a:srgbClr>
                  </a:outerShdw>
                </a:effectLst>
                <a:latin typeface="+mn-lt"/>
              </a:rPr>
              <a:t>Тихвинский район</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3995936" y="2852936"/>
            <a:ext cx="4968552" cy="3744416"/>
          </a:xfrm>
        </p:spPr>
        <p:txBody>
          <a:bodyPr>
            <a:normAutofit fontScale="92500" lnSpcReduction="10000"/>
          </a:bodyPr>
          <a:lstStyle/>
          <a:p>
            <a:pPr marL="0" indent="720000" algn="just">
              <a:spcBef>
                <a:spcPts val="0"/>
              </a:spcBef>
              <a:buNone/>
            </a:pPr>
            <a:r>
              <a:rPr lang="ru-RU" dirty="0" smtClean="0">
                <a:effectLst>
                  <a:outerShdw blurRad="38100" dist="38100" dir="2700000" algn="tl">
                    <a:srgbClr val="000000">
                      <a:alpha val="43137"/>
                    </a:srgbClr>
                  </a:outerShdw>
                </a:effectLst>
              </a:rPr>
              <a:t>Русская писательница и поэтесса, мемуаристка, переводчица, автор таких знаменитых рассказов, как «Демоническая женщина» и «</a:t>
            </a:r>
            <a:r>
              <a:rPr lang="ru-RU" dirty="0" err="1" smtClean="0">
                <a:effectLst>
                  <a:outerShdw blurRad="38100" dist="38100" dir="2700000" algn="tl">
                    <a:srgbClr val="000000">
                      <a:alpha val="43137"/>
                    </a:srgbClr>
                  </a:outerShdw>
                </a:effectLst>
              </a:rPr>
              <a:t>Кефер</a:t>
            </a:r>
            <a:r>
              <a:rPr lang="ru-RU" dirty="0" smtClean="0">
                <a:effectLst>
                  <a:outerShdw blurRad="38100" dist="38100" dir="2700000" algn="tl">
                    <a:srgbClr val="000000">
                      <a:alpha val="43137"/>
                    </a:srgbClr>
                  </a:outerShdw>
                </a:effectLst>
              </a:rPr>
              <a:t>». После революции эмигрировала. Сестра поэтессы Мирры </a:t>
            </a:r>
            <a:r>
              <a:rPr lang="ru-RU" dirty="0" err="1" smtClean="0">
                <a:effectLst>
                  <a:outerShdw blurRad="38100" dist="38100" dir="2700000" algn="tl">
                    <a:srgbClr val="000000">
                      <a:alpha val="43137"/>
                    </a:srgbClr>
                  </a:outerShdw>
                </a:effectLst>
              </a:rPr>
              <a:t>Лохвицкой</a:t>
            </a:r>
            <a:r>
              <a:rPr lang="ru-RU" dirty="0" smtClean="0">
                <a:effectLst>
                  <a:outerShdw blurRad="38100" dist="38100" dir="2700000" algn="tl">
                    <a:srgbClr val="000000">
                      <a:alpha val="43137"/>
                    </a:srgbClr>
                  </a:outerShdw>
                </a:effectLst>
              </a:rPr>
              <a:t> и соратника адмирала Колчака, генерала Николая Лохвицкого</a:t>
            </a:r>
            <a:endParaRPr lang="ru-RU"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29</a:t>
            </a:fld>
            <a:endParaRPr lang="ru-RU" dirty="0"/>
          </a:p>
        </p:txBody>
      </p:sp>
      <p:pic>
        <p:nvPicPr>
          <p:cNvPr id="24578" name="Picture 2" descr="Ð¢Ð¸ÑÐ²Ð¸Ð½ÑÐºÐ¸Ð¹ ÑÐ°Ð¹Ð¾Ð½ Ð½Ð° ÐºÐ°ÑÑÐµ"/>
          <p:cNvPicPr>
            <a:picLocks noChangeAspect="1" noChangeArrowheads="1"/>
          </p:cNvPicPr>
          <p:nvPr/>
        </p:nvPicPr>
        <p:blipFill>
          <a:blip r:embed="rId2" cstate="print">
            <a:grayscl/>
          </a:blip>
          <a:srcRect/>
          <a:stretch>
            <a:fillRect/>
          </a:stretch>
        </p:blipFill>
        <p:spPr bwMode="auto">
          <a:xfrm>
            <a:off x="5220072" y="260648"/>
            <a:ext cx="3672408" cy="2592288"/>
          </a:xfrm>
          <a:prstGeom prst="rect">
            <a:avLst/>
          </a:prstGeom>
          <a:noFill/>
        </p:spPr>
      </p:pic>
      <p:pic>
        <p:nvPicPr>
          <p:cNvPr id="24580" name="Picture 4" descr="http://cdn.static3.rtr-vesti.ru/vh/pictures/gallery/154/662/8.jpg"/>
          <p:cNvPicPr>
            <a:picLocks noChangeAspect="1" noChangeArrowheads="1"/>
          </p:cNvPicPr>
          <p:nvPr/>
        </p:nvPicPr>
        <p:blipFill>
          <a:blip r:embed="rId3" cstate="print">
            <a:lum contrast="30000"/>
          </a:blip>
          <a:srcRect l="18103" r="9483"/>
          <a:stretch>
            <a:fillRect/>
          </a:stretch>
        </p:blipFill>
        <p:spPr bwMode="auto">
          <a:xfrm>
            <a:off x="179512" y="1988840"/>
            <a:ext cx="3823874" cy="4032448"/>
          </a:xfrm>
          <a:prstGeom prst="rect">
            <a:avLst/>
          </a:prstGeom>
          <a:noFill/>
        </p:spPr>
      </p:pic>
      <p:sp>
        <p:nvSpPr>
          <p:cNvPr id="7" name="TextBox 6"/>
          <p:cNvSpPr txBox="1"/>
          <p:nvPr/>
        </p:nvSpPr>
        <p:spPr>
          <a:xfrm>
            <a:off x="0" y="6021289"/>
            <a:ext cx="4139952" cy="646331"/>
          </a:xfrm>
          <a:prstGeom prst="rect">
            <a:avLst/>
          </a:prstGeom>
          <a:noFill/>
        </p:spPr>
        <p:txBody>
          <a:bodyPr wrap="square" rtlCol="0">
            <a:spAutoFit/>
          </a:bodyPr>
          <a:lstStyle/>
          <a:p>
            <a:pPr algn="ctr"/>
            <a:r>
              <a:rPr lang="ru-RU" b="1" dirty="0" smtClean="0"/>
              <a:t>Надежда Александровна Тэффи</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1000"/>
                                        <p:tgtEl>
                                          <p:spTgt spid="24578"/>
                                        </p:tgtEl>
                                      </p:cBhvr>
                                    </p:animEffect>
                                    <p:anim calcmode="lin" valueType="num">
                                      <p:cBhvr>
                                        <p:cTn id="13" dur="1000" fill="hold"/>
                                        <p:tgtEl>
                                          <p:spTgt spid="24578"/>
                                        </p:tgtEl>
                                        <p:attrNameLst>
                                          <p:attrName>ppt_x</p:attrName>
                                        </p:attrNameLst>
                                      </p:cBhvr>
                                      <p:tavLst>
                                        <p:tav tm="0">
                                          <p:val>
                                            <p:strVal val="#ppt_x"/>
                                          </p:val>
                                        </p:tav>
                                        <p:tav tm="100000">
                                          <p:val>
                                            <p:strVal val="#ppt_x"/>
                                          </p:val>
                                        </p:tav>
                                      </p:tavLst>
                                    </p:anim>
                                    <p:anim calcmode="lin" valueType="num">
                                      <p:cBhvr>
                                        <p:cTn id="14" dur="1000" fill="hold"/>
                                        <p:tgtEl>
                                          <p:spTgt spid="2457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fade">
                                      <p:cBhvr>
                                        <p:cTn id="17" dur="1000"/>
                                        <p:tgtEl>
                                          <p:spTgt spid="24580"/>
                                        </p:tgtEl>
                                      </p:cBhvr>
                                    </p:animEffect>
                                    <p:anim calcmode="lin" valueType="num">
                                      <p:cBhvr>
                                        <p:cTn id="18" dur="1000" fill="hold"/>
                                        <p:tgtEl>
                                          <p:spTgt spid="24580"/>
                                        </p:tgtEl>
                                        <p:attrNameLst>
                                          <p:attrName>ppt_x</p:attrName>
                                        </p:attrNameLst>
                                      </p:cBhvr>
                                      <p:tavLst>
                                        <p:tav tm="0">
                                          <p:val>
                                            <p:strVal val="#ppt_x"/>
                                          </p:val>
                                        </p:tav>
                                        <p:tav tm="100000">
                                          <p:val>
                                            <p:strVal val="#ppt_x"/>
                                          </p:val>
                                        </p:tav>
                                      </p:tavLst>
                                    </p:anim>
                                    <p:anim calcmode="lin" valueType="num">
                                      <p:cBhvr>
                                        <p:cTn id="19" dur="1000" fill="hold"/>
                                        <p:tgtEl>
                                          <p:spTgt spid="2458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localz.events/fb/01-2018/interpersonal-psychoanalytic-psychotherapy-program-for-russian-speakers-cover.png"/>
          <p:cNvPicPr>
            <a:picLocks noChangeAspect="1" noChangeArrowheads="1"/>
          </p:cNvPicPr>
          <p:nvPr/>
        </p:nvPicPr>
        <p:blipFill>
          <a:blip r:embed="rId2" cstate="print"/>
          <a:srcRect/>
          <a:stretch>
            <a:fillRect/>
          </a:stretch>
        </p:blipFill>
        <p:spPr bwMode="auto">
          <a:xfrm>
            <a:off x="0" y="1988840"/>
            <a:ext cx="9144000" cy="4869160"/>
          </a:xfrm>
          <a:prstGeom prst="rect">
            <a:avLst/>
          </a:prstGeom>
          <a:noFill/>
        </p:spPr>
      </p:pic>
      <p:pic>
        <p:nvPicPr>
          <p:cNvPr id="18436" name="Picture 4" descr="http://do.gendocs.ru/pars_docs/tw_refs/159/158770/158770_html_m47d5268b.gif"/>
          <p:cNvPicPr>
            <a:picLocks noChangeAspect="1" noChangeArrowheads="1"/>
          </p:cNvPicPr>
          <p:nvPr/>
        </p:nvPicPr>
        <p:blipFill>
          <a:blip r:embed="rId3" cstate="print"/>
          <a:srcRect/>
          <a:stretch>
            <a:fillRect/>
          </a:stretch>
        </p:blipFill>
        <p:spPr bwMode="auto">
          <a:xfrm>
            <a:off x="971600" y="3284984"/>
            <a:ext cx="647006" cy="1008112"/>
          </a:xfrm>
          <a:prstGeom prst="rect">
            <a:avLst/>
          </a:prstGeom>
          <a:noFill/>
        </p:spPr>
      </p:pic>
      <p:pic>
        <p:nvPicPr>
          <p:cNvPr id="18438" name="Picture 6" descr="http://retrobazar.com/newsimage/733_7054big.jpg"/>
          <p:cNvPicPr>
            <a:picLocks noChangeAspect="1" noChangeArrowheads="1"/>
          </p:cNvPicPr>
          <p:nvPr/>
        </p:nvPicPr>
        <p:blipFill>
          <a:blip r:embed="rId4" cstate="print"/>
          <a:srcRect/>
          <a:stretch>
            <a:fillRect/>
          </a:stretch>
        </p:blipFill>
        <p:spPr bwMode="auto">
          <a:xfrm>
            <a:off x="323528" y="4293096"/>
            <a:ext cx="685245" cy="781929"/>
          </a:xfrm>
          <a:prstGeom prst="rect">
            <a:avLst/>
          </a:prstGeom>
          <a:noFill/>
        </p:spPr>
      </p:pic>
      <p:sp>
        <p:nvSpPr>
          <p:cNvPr id="3" name="Содержимое 2"/>
          <p:cNvSpPr>
            <a:spLocks noGrp="1"/>
          </p:cNvSpPr>
          <p:nvPr>
            <p:ph idx="1"/>
          </p:nvPr>
        </p:nvSpPr>
        <p:spPr>
          <a:xfrm>
            <a:off x="0" y="548680"/>
            <a:ext cx="9144000" cy="2304256"/>
          </a:xfrm>
        </p:spPr>
        <p:txBody>
          <a:bodyPr/>
          <a:lstStyle/>
          <a:p>
            <a:pPr marL="0" indent="720000" algn="just">
              <a:lnSpc>
                <a:spcPct val="150000"/>
              </a:lnSpc>
              <a:spcBef>
                <a:spcPts val="0"/>
              </a:spcBef>
              <a:buNone/>
            </a:pPr>
            <a:r>
              <a:rPr lang="ru-RU" sz="2400" dirty="0" smtClean="0">
                <a:effectLst>
                  <a:outerShdw blurRad="38100" dist="38100" dir="2700000" algn="tl">
                    <a:srgbClr val="000000">
                      <a:alpha val="43137"/>
                    </a:srgbClr>
                  </a:outerShdw>
                </a:effectLst>
                <a:latin typeface="Times New Roman" pitchFamily="18" charset="0"/>
                <a:cs typeface="Times New Roman" pitchFamily="18" charset="0"/>
              </a:rPr>
              <a:t>Предметом литературной географии является взаимодействие литературного и географического пространств, в результате которого формируется литературно-географическое пространство</a:t>
            </a:r>
          </a:p>
          <a:p>
            <a:endParaRPr lang="ru-RU" dirty="0"/>
          </a:p>
        </p:txBody>
      </p:sp>
      <p:pic>
        <p:nvPicPr>
          <p:cNvPr id="18442" name="Picture 10" descr="https://static.auction.ru/offer_images/2015/08/12/05/big/Q/QAkHPdzJtrz/portret_v_v_majakovskogo_reprodukcija_a4.jpg"/>
          <p:cNvPicPr>
            <a:picLocks noChangeAspect="1" noChangeArrowheads="1"/>
          </p:cNvPicPr>
          <p:nvPr/>
        </p:nvPicPr>
        <p:blipFill>
          <a:blip r:embed="rId5" cstate="print"/>
          <a:srcRect l="8833" t="8168" r="10268" b="26864"/>
          <a:stretch>
            <a:fillRect/>
          </a:stretch>
        </p:blipFill>
        <p:spPr bwMode="auto">
          <a:xfrm>
            <a:off x="2267744" y="3356992"/>
            <a:ext cx="1008112" cy="1147162"/>
          </a:xfrm>
          <a:prstGeom prst="rect">
            <a:avLst/>
          </a:prstGeom>
          <a:noFill/>
        </p:spPr>
      </p:pic>
      <p:pic>
        <p:nvPicPr>
          <p:cNvPr id="18446" name="Picture 14" descr="https://www.corpus.ru/picts/products_manufacturers/tn600x450-a-tolstoy-225.jpg"/>
          <p:cNvPicPr>
            <a:picLocks noChangeAspect="1" noChangeArrowheads="1"/>
          </p:cNvPicPr>
          <p:nvPr/>
        </p:nvPicPr>
        <p:blipFill>
          <a:blip r:embed="rId6" cstate="print"/>
          <a:srcRect/>
          <a:stretch>
            <a:fillRect/>
          </a:stretch>
        </p:blipFill>
        <p:spPr bwMode="auto">
          <a:xfrm>
            <a:off x="3059832" y="3933056"/>
            <a:ext cx="1152128" cy="1152128"/>
          </a:xfrm>
          <a:prstGeom prst="ellipse">
            <a:avLst/>
          </a:prstGeom>
          <a:ln>
            <a:noFill/>
          </a:ln>
          <a:effectLst>
            <a:softEdge rad="112500"/>
          </a:effectLst>
        </p:spPr>
      </p:pic>
      <p:pic>
        <p:nvPicPr>
          <p:cNvPr id="18452" name="Picture 20" descr="http://reshetnikov-yu.ucoz.ru/_fr/0/8151497.jpg"/>
          <p:cNvPicPr>
            <a:picLocks noChangeAspect="1" noChangeArrowheads="1"/>
          </p:cNvPicPr>
          <p:nvPr/>
        </p:nvPicPr>
        <p:blipFill>
          <a:blip r:embed="rId7" cstate="print"/>
          <a:srcRect l="8566" t="5498" r="10052" b="16154"/>
          <a:stretch>
            <a:fillRect/>
          </a:stretch>
        </p:blipFill>
        <p:spPr bwMode="auto">
          <a:xfrm>
            <a:off x="1619672" y="3861048"/>
            <a:ext cx="648072" cy="972108"/>
          </a:xfrm>
          <a:prstGeom prst="rect">
            <a:avLst/>
          </a:prstGeom>
          <a:noFill/>
        </p:spPr>
      </p:pic>
      <p:pic>
        <p:nvPicPr>
          <p:cNvPr id="18456" name="Picture 24" descr="https://image.jimcdn.com/app/cms/image/transf/none/path/s6c44b22bf0965b6b/image/i3eb3a681f713f298/version/1455451594/image.jpg"/>
          <p:cNvPicPr>
            <a:picLocks noChangeAspect="1" noChangeArrowheads="1"/>
          </p:cNvPicPr>
          <p:nvPr/>
        </p:nvPicPr>
        <p:blipFill>
          <a:blip r:embed="rId8" cstate="print"/>
          <a:srcRect b="14910"/>
          <a:stretch>
            <a:fillRect/>
          </a:stretch>
        </p:blipFill>
        <p:spPr bwMode="auto">
          <a:xfrm>
            <a:off x="4283968" y="3429000"/>
            <a:ext cx="1021505" cy="1254901"/>
          </a:xfrm>
          <a:prstGeom prst="rect">
            <a:avLst/>
          </a:prstGeom>
          <a:noFill/>
        </p:spPr>
      </p:pic>
      <p:pic>
        <p:nvPicPr>
          <p:cNvPr id="18450" name="Picture 18" descr="https://www.tania-soleil.com/wp-content/uploads/2014/10/Lermontov.jpg"/>
          <p:cNvPicPr>
            <a:picLocks noChangeAspect="1" noChangeArrowheads="1"/>
          </p:cNvPicPr>
          <p:nvPr/>
        </p:nvPicPr>
        <p:blipFill>
          <a:blip r:embed="rId9" cstate="print"/>
          <a:srcRect/>
          <a:stretch>
            <a:fillRect/>
          </a:stretch>
        </p:blipFill>
        <p:spPr bwMode="auto">
          <a:xfrm>
            <a:off x="3851920" y="4725144"/>
            <a:ext cx="1108178" cy="1224136"/>
          </a:xfrm>
          <a:prstGeom prst="rect">
            <a:avLst/>
          </a:prstGeom>
          <a:noFill/>
        </p:spPr>
      </p:pic>
      <p:pic>
        <p:nvPicPr>
          <p:cNvPr id="18460" name="Picture 28" descr="http://feb-web.ru/feb/esenin/pictures/el1-6484.jpg"/>
          <p:cNvPicPr>
            <a:picLocks noChangeAspect="1" noChangeArrowheads="1"/>
          </p:cNvPicPr>
          <p:nvPr/>
        </p:nvPicPr>
        <p:blipFill>
          <a:blip r:embed="rId10" cstate="print"/>
          <a:srcRect t="9524"/>
          <a:stretch>
            <a:fillRect/>
          </a:stretch>
        </p:blipFill>
        <p:spPr bwMode="auto">
          <a:xfrm>
            <a:off x="6084168" y="3573016"/>
            <a:ext cx="1080120" cy="1259035"/>
          </a:xfrm>
          <a:prstGeom prst="rect">
            <a:avLst/>
          </a:prstGeom>
          <a:noFill/>
        </p:spPr>
      </p:pic>
      <p:pic>
        <p:nvPicPr>
          <p:cNvPr id="18462" name="Picture 30" descr="https://media2.24aul.ru/imgs/514301a84ffdaa1ad808ae8f/"/>
          <p:cNvPicPr>
            <a:picLocks noChangeAspect="1" noChangeArrowheads="1"/>
          </p:cNvPicPr>
          <p:nvPr/>
        </p:nvPicPr>
        <p:blipFill>
          <a:blip r:embed="rId11" cstate="print"/>
          <a:srcRect b="29441"/>
          <a:stretch>
            <a:fillRect/>
          </a:stretch>
        </p:blipFill>
        <p:spPr bwMode="auto">
          <a:xfrm>
            <a:off x="7020272" y="2996952"/>
            <a:ext cx="1176338" cy="1008112"/>
          </a:xfrm>
          <a:prstGeom prst="ellipse">
            <a:avLst/>
          </a:prstGeom>
          <a:ln>
            <a:noFill/>
          </a:ln>
          <a:effectLst>
            <a:softEdge rad="112500"/>
          </a:effectLst>
        </p:spPr>
      </p:pic>
      <p:pic>
        <p:nvPicPr>
          <p:cNvPr id="18458" name="Picture 26" descr="http://truewriter.ru/wp-content/uploads/2015/11/gorkii.jpg"/>
          <p:cNvPicPr>
            <a:picLocks noChangeAspect="1" noChangeArrowheads="1"/>
          </p:cNvPicPr>
          <p:nvPr/>
        </p:nvPicPr>
        <p:blipFill>
          <a:blip r:embed="rId12" cstate="print"/>
          <a:srcRect/>
          <a:stretch>
            <a:fillRect/>
          </a:stretch>
        </p:blipFill>
        <p:spPr bwMode="auto">
          <a:xfrm>
            <a:off x="5220072" y="4221088"/>
            <a:ext cx="1092870" cy="1296144"/>
          </a:xfrm>
          <a:prstGeom prst="rect">
            <a:avLst/>
          </a:prstGeom>
          <a:noFill/>
        </p:spPr>
      </p:pic>
      <p:pic>
        <p:nvPicPr>
          <p:cNvPr id="18466" name="Picture 34" descr="http://900igr.net/datai/literatura/Blok-kak-poet/0001-001-Aleksandr-Blok.png"/>
          <p:cNvPicPr>
            <a:picLocks noChangeAspect="1" noChangeArrowheads="1"/>
          </p:cNvPicPr>
          <p:nvPr/>
        </p:nvPicPr>
        <p:blipFill>
          <a:blip r:embed="rId13" cstate="print"/>
          <a:srcRect/>
          <a:stretch>
            <a:fillRect/>
          </a:stretch>
        </p:blipFill>
        <p:spPr bwMode="auto">
          <a:xfrm>
            <a:off x="6876256" y="4293096"/>
            <a:ext cx="1008112" cy="1311146"/>
          </a:xfrm>
          <a:prstGeom prst="ellipse">
            <a:avLst/>
          </a:prstGeom>
          <a:ln>
            <a:noFill/>
          </a:ln>
          <a:effectLst>
            <a:softEdge rad="112500"/>
          </a:effectLst>
        </p:spPr>
      </p:pic>
      <p:pic>
        <p:nvPicPr>
          <p:cNvPr id="18467" name="Picture 35" descr="C:\Users\Andrew\Desktop\quill-and-inkwell.jpg"/>
          <p:cNvPicPr>
            <a:picLocks noChangeAspect="1" noChangeArrowheads="1"/>
          </p:cNvPicPr>
          <p:nvPr/>
        </p:nvPicPr>
        <p:blipFill>
          <a:blip r:embed="rId14" cstate="print"/>
          <a:srcRect/>
          <a:stretch>
            <a:fillRect/>
          </a:stretch>
        </p:blipFill>
        <p:spPr bwMode="auto">
          <a:xfrm>
            <a:off x="683568" y="5373216"/>
            <a:ext cx="1880884" cy="1318146"/>
          </a:xfrm>
          <a:prstGeom prst="rect">
            <a:avLst/>
          </a:prstGeom>
          <a:noFill/>
        </p:spPr>
      </p:pic>
      <p:sp>
        <p:nvSpPr>
          <p:cNvPr id="17" name="Номер слайда 16"/>
          <p:cNvSpPr>
            <a:spLocks noGrp="1"/>
          </p:cNvSpPr>
          <p:nvPr>
            <p:ph type="sldNum" sz="quarter" idx="12"/>
          </p:nvPr>
        </p:nvSpPr>
        <p:spPr/>
        <p:txBody>
          <a:bodyPr/>
          <a:lstStyle/>
          <a:p>
            <a:fld id="{21D61DAC-58C9-4536-830C-50A0627B8926}" type="slidenum">
              <a:rPr lang="ru-RU" smtClean="0"/>
              <a:pPr/>
              <a:t>3</a:t>
            </a:fld>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fade">
                                      <p:cBhvr>
                                        <p:cTn id="17" dur="1000"/>
                                        <p:tgtEl>
                                          <p:spTgt spid="18436"/>
                                        </p:tgtEl>
                                      </p:cBhvr>
                                    </p:animEffect>
                                    <p:anim calcmode="lin" valueType="num">
                                      <p:cBhvr>
                                        <p:cTn id="18" dur="1000" fill="hold"/>
                                        <p:tgtEl>
                                          <p:spTgt spid="18436"/>
                                        </p:tgtEl>
                                        <p:attrNameLst>
                                          <p:attrName>ppt_x</p:attrName>
                                        </p:attrNameLst>
                                      </p:cBhvr>
                                      <p:tavLst>
                                        <p:tav tm="0">
                                          <p:val>
                                            <p:strVal val="#ppt_x"/>
                                          </p:val>
                                        </p:tav>
                                        <p:tav tm="100000">
                                          <p:val>
                                            <p:strVal val="#ppt_x"/>
                                          </p:val>
                                        </p:tav>
                                      </p:tavLst>
                                    </p:anim>
                                    <p:anim calcmode="lin" valueType="num">
                                      <p:cBhvr>
                                        <p:cTn id="19" dur="1000" fill="hold"/>
                                        <p:tgtEl>
                                          <p:spTgt spid="184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438"/>
                                        </p:tgtEl>
                                        <p:attrNameLst>
                                          <p:attrName>style.visibility</p:attrName>
                                        </p:attrNameLst>
                                      </p:cBhvr>
                                      <p:to>
                                        <p:strVal val="visible"/>
                                      </p:to>
                                    </p:set>
                                    <p:animEffect transition="in" filter="fade">
                                      <p:cBhvr>
                                        <p:cTn id="22" dur="1000"/>
                                        <p:tgtEl>
                                          <p:spTgt spid="18438"/>
                                        </p:tgtEl>
                                      </p:cBhvr>
                                    </p:animEffect>
                                    <p:anim calcmode="lin" valueType="num">
                                      <p:cBhvr>
                                        <p:cTn id="23" dur="1000" fill="hold"/>
                                        <p:tgtEl>
                                          <p:spTgt spid="18438"/>
                                        </p:tgtEl>
                                        <p:attrNameLst>
                                          <p:attrName>ppt_x</p:attrName>
                                        </p:attrNameLst>
                                      </p:cBhvr>
                                      <p:tavLst>
                                        <p:tav tm="0">
                                          <p:val>
                                            <p:strVal val="#ppt_x"/>
                                          </p:val>
                                        </p:tav>
                                        <p:tav tm="100000">
                                          <p:val>
                                            <p:strVal val="#ppt_x"/>
                                          </p:val>
                                        </p:tav>
                                      </p:tavLst>
                                    </p:anim>
                                    <p:anim calcmode="lin" valueType="num">
                                      <p:cBhvr>
                                        <p:cTn id="24" dur="1000" fill="hold"/>
                                        <p:tgtEl>
                                          <p:spTgt spid="184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452"/>
                                        </p:tgtEl>
                                        <p:attrNameLst>
                                          <p:attrName>style.visibility</p:attrName>
                                        </p:attrNameLst>
                                      </p:cBhvr>
                                      <p:to>
                                        <p:strVal val="visible"/>
                                      </p:to>
                                    </p:set>
                                    <p:animEffect transition="in" filter="fade">
                                      <p:cBhvr>
                                        <p:cTn id="27" dur="1000"/>
                                        <p:tgtEl>
                                          <p:spTgt spid="18452"/>
                                        </p:tgtEl>
                                      </p:cBhvr>
                                    </p:animEffect>
                                    <p:anim calcmode="lin" valueType="num">
                                      <p:cBhvr>
                                        <p:cTn id="28" dur="1000" fill="hold"/>
                                        <p:tgtEl>
                                          <p:spTgt spid="18452"/>
                                        </p:tgtEl>
                                        <p:attrNameLst>
                                          <p:attrName>ppt_x</p:attrName>
                                        </p:attrNameLst>
                                      </p:cBhvr>
                                      <p:tavLst>
                                        <p:tav tm="0">
                                          <p:val>
                                            <p:strVal val="#ppt_x"/>
                                          </p:val>
                                        </p:tav>
                                        <p:tav tm="100000">
                                          <p:val>
                                            <p:strVal val="#ppt_x"/>
                                          </p:val>
                                        </p:tav>
                                      </p:tavLst>
                                    </p:anim>
                                    <p:anim calcmode="lin" valueType="num">
                                      <p:cBhvr>
                                        <p:cTn id="29" dur="1000" fill="hold"/>
                                        <p:tgtEl>
                                          <p:spTgt spid="1845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442"/>
                                        </p:tgtEl>
                                        <p:attrNameLst>
                                          <p:attrName>style.visibility</p:attrName>
                                        </p:attrNameLst>
                                      </p:cBhvr>
                                      <p:to>
                                        <p:strVal val="visible"/>
                                      </p:to>
                                    </p:set>
                                    <p:animEffect transition="in" filter="fade">
                                      <p:cBhvr>
                                        <p:cTn id="32" dur="1000"/>
                                        <p:tgtEl>
                                          <p:spTgt spid="18442"/>
                                        </p:tgtEl>
                                      </p:cBhvr>
                                    </p:animEffect>
                                    <p:anim calcmode="lin" valueType="num">
                                      <p:cBhvr>
                                        <p:cTn id="33" dur="1000" fill="hold"/>
                                        <p:tgtEl>
                                          <p:spTgt spid="18442"/>
                                        </p:tgtEl>
                                        <p:attrNameLst>
                                          <p:attrName>ppt_x</p:attrName>
                                        </p:attrNameLst>
                                      </p:cBhvr>
                                      <p:tavLst>
                                        <p:tav tm="0">
                                          <p:val>
                                            <p:strVal val="#ppt_x"/>
                                          </p:val>
                                        </p:tav>
                                        <p:tav tm="100000">
                                          <p:val>
                                            <p:strVal val="#ppt_x"/>
                                          </p:val>
                                        </p:tav>
                                      </p:tavLst>
                                    </p:anim>
                                    <p:anim calcmode="lin" valueType="num">
                                      <p:cBhvr>
                                        <p:cTn id="34" dur="1000" fill="hold"/>
                                        <p:tgtEl>
                                          <p:spTgt spid="1844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446"/>
                                        </p:tgtEl>
                                        <p:attrNameLst>
                                          <p:attrName>style.visibility</p:attrName>
                                        </p:attrNameLst>
                                      </p:cBhvr>
                                      <p:to>
                                        <p:strVal val="visible"/>
                                      </p:to>
                                    </p:set>
                                    <p:animEffect transition="in" filter="fade">
                                      <p:cBhvr>
                                        <p:cTn id="37" dur="1000"/>
                                        <p:tgtEl>
                                          <p:spTgt spid="18446"/>
                                        </p:tgtEl>
                                      </p:cBhvr>
                                    </p:animEffect>
                                    <p:anim calcmode="lin" valueType="num">
                                      <p:cBhvr>
                                        <p:cTn id="38" dur="1000" fill="hold"/>
                                        <p:tgtEl>
                                          <p:spTgt spid="18446"/>
                                        </p:tgtEl>
                                        <p:attrNameLst>
                                          <p:attrName>ppt_x</p:attrName>
                                        </p:attrNameLst>
                                      </p:cBhvr>
                                      <p:tavLst>
                                        <p:tav tm="0">
                                          <p:val>
                                            <p:strVal val="#ppt_x"/>
                                          </p:val>
                                        </p:tav>
                                        <p:tav tm="100000">
                                          <p:val>
                                            <p:strVal val="#ppt_x"/>
                                          </p:val>
                                        </p:tav>
                                      </p:tavLst>
                                    </p:anim>
                                    <p:anim calcmode="lin" valueType="num">
                                      <p:cBhvr>
                                        <p:cTn id="39" dur="1000" fill="hold"/>
                                        <p:tgtEl>
                                          <p:spTgt spid="1844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450"/>
                                        </p:tgtEl>
                                        <p:attrNameLst>
                                          <p:attrName>style.visibility</p:attrName>
                                        </p:attrNameLst>
                                      </p:cBhvr>
                                      <p:to>
                                        <p:strVal val="visible"/>
                                      </p:to>
                                    </p:set>
                                    <p:animEffect transition="in" filter="fade">
                                      <p:cBhvr>
                                        <p:cTn id="42" dur="1000"/>
                                        <p:tgtEl>
                                          <p:spTgt spid="18450"/>
                                        </p:tgtEl>
                                      </p:cBhvr>
                                    </p:animEffect>
                                    <p:anim calcmode="lin" valueType="num">
                                      <p:cBhvr>
                                        <p:cTn id="43" dur="1000" fill="hold"/>
                                        <p:tgtEl>
                                          <p:spTgt spid="18450"/>
                                        </p:tgtEl>
                                        <p:attrNameLst>
                                          <p:attrName>ppt_x</p:attrName>
                                        </p:attrNameLst>
                                      </p:cBhvr>
                                      <p:tavLst>
                                        <p:tav tm="0">
                                          <p:val>
                                            <p:strVal val="#ppt_x"/>
                                          </p:val>
                                        </p:tav>
                                        <p:tav tm="100000">
                                          <p:val>
                                            <p:strVal val="#ppt_x"/>
                                          </p:val>
                                        </p:tav>
                                      </p:tavLst>
                                    </p:anim>
                                    <p:anim calcmode="lin" valueType="num">
                                      <p:cBhvr>
                                        <p:cTn id="44" dur="1000" fill="hold"/>
                                        <p:tgtEl>
                                          <p:spTgt spid="18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8456"/>
                                        </p:tgtEl>
                                        <p:attrNameLst>
                                          <p:attrName>style.visibility</p:attrName>
                                        </p:attrNameLst>
                                      </p:cBhvr>
                                      <p:to>
                                        <p:strVal val="visible"/>
                                      </p:to>
                                    </p:set>
                                    <p:animEffect transition="in" filter="fade">
                                      <p:cBhvr>
                                        <p:cTn id="47" dur="1000"/>
                                        <p:tgtEl>
                                          <p:spTgt spid="18456"/>
                                        </p:tgtEl>
                                      </p:cBhvr>
                                    </p:animEffect>
                                    <p:anim calcmode="lin" valueType="num">
                                      <p:cBhvr>
                                        <p:cTn id="48" dur="1000" fill="hold"/>
                                        <p:tgtEl>
                                          <p:spTgt spid="18456"/>
                                        </p:tgtEl>
                                        <p:attrNameLst>
                                          <p:attrName>ppt_x</p:attrName>
                                        </p:attrNameLst>
                                      </p:cBhvr>
                                      <p:tavLst>
                                        <p:tav tm="0">
                                          <p:val>
                                            <p:strVal val="#ppt_x"/>
                                          </p:val>
                                        </p:tav>
                                        <p:tav tm="100000">
                                          <p:val>
                                            <p:strVal val="#ppt_x"/>
                                          </p:val>
                                        </p:tav>
                                      </p:tavLst>
                                    </p:anim>
                                    <p:anim calcmode="lin" valueType="num">
                                      <p:cBhvr>
                                        <p:cTn id="49" dur="1000" fill="hold"/>
                                        <p:tgtEl>
                                          <p:spTgt spid="184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458"/>
                                        </p:tgtEl>
                                        <p:attrNameLst>
                                          <p:attrName>style.visibility</p:attrName>
                                        </p:attrNameLst>
                                      </p:cBhvr>
                                      <p:to>
                                        <p:strVal val="visible"/>
                                      </p:to>
                                    </p:set>
                                    <p:animEffect transition="in" filter="fade">
                                      <p:cBhvr>
                                        <p:cTn id="52" dur="1000"/>
                                        <p:tgtEl>
                                          <p:spTgt spid="18458"/>
                                        </p:tgtEl>
                                      </p:cBhvr>
                                    </p:animEffect>
                                    <p:anim calcmode="lin" valueType="num">
                                      <p:cBhvr>
                                        <p:cTn id="53" dur="1000" fill="hold"/>
                                        <p:tgtEl>
                                          <p:spTgt spid="18458"/>
                                        </p:tgtEl>
                                        <p:attrNameLst>
                                          <p:attrName>ppt_x</p:attrName>
                                        </p:attrNameLst>
                                      </p:cBhvr>
                                      <p:tavLst>
                                        <p:tav tm="0">
                                          <p:val>
                                            <p:strVal val="#ppt_x"/>
                                          </p:val>
                                        </p:tav>
                                        <p:tav tm="100000">
                                          <p:val>
                                            <p:strVal val="#ppt_x"/>
                                          </p:val>
                                        </p:tav>
                                      </p:tavLst>
                                    </p:anim>
                                    <p:anim calcmode="lin" valueType="num">
                                      <p:cBhvr>
                                        <p:cTn id="54" dur="1000" fill="hold"/>
                                        <p:tgtEl>
                                          <p:spTgt spid="1845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8460"/>
                                        </p:tgtEl>
                                        <p:attrNameLst>
                                          <p:attrName>style.visibility</p:attrName>
                                        </p:attrNameLst>
                                      </p:cBhvr>
                                      <p:to>
                                        <p:strVal val="visible"/>
                                      </p:to>
                                    </p:set>
                                    <p:animEffect transition="in" filter="fade">
                                      <p:cBhvr>
                                        <p:cTn id="57" dur="1000"/>
                                        <p:tgtEl>
                                          <p:spTgt spid="18460"/>
                                        </p:tgtEl>
                                      </p:cBhvr>
                                    </p:animEffect>
                                    <p:anim calcmode="lin" valueType="num">
                                      <p:cBhvr>
                                        <p:cTn id="58" dur="1000" fill="hold"/>
                                        <p:tgtEl>
                                          <p:spTgt spid="18460"/>
                                        </p:tgtEl>
                                        <p:attrNameLst>
                                          <p:attrName>ppt_x</p:attrName>
                                        </p:attrNameLst>
                                      </p:cBhvr>
                                      <p:tavLst>
                                        <p:tav tm="0">
                                          <p:val>
                                            <p:strVal val="#ppt_x"/>
                                          </p:val>
                                        </p:tav>
                                        <p:tav tm="100000">
                                          <p:val>
                                            <p:strVal val="#ppt_x"/>
                                          </p:val>
                                        </p:tav>
                                      </p:tavLst>
                                    </p:anim>
                                    <p:anim calcmode="lin" valueType="num">
                                      <p:cBhvr>
                                        <p:cTn id="59" dur="1000" fill="hold"/>
                                        <p:tgtEl>
                                          <p:spTgt spid="1846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462"/>
                                        </p:tgtEl>
                                        <p:attrNameLst>
                                          <p:attrName>style.visibility</p:attrName>
                                        </p:attrNameLst>
                                      </p:cBhvr>
                                      <p:to>
                                        <p:strVal val="visible"/>
                                      </p:to>
                                    </p:set>
                                    <p:animEffect transition="in" filter="fade">
                                      <p:cBhvr>
                                        <p:cTn id="62" dur="1000"/>
                                        <p:tgtEl>
                                          <p:spTgt spid="18462"/>
                                        </p:tgtEl>
                                      </p:cBhvr>
                                    </p:animEffect>
                                    <p:anim calcmode="lin" valueType="num">
                                      <p:cBhvr>
                                        <p:cTn id="63" dur="1000" fill="hold"/>
                                        <p:tgtEl>
                                          <p:spTgt spid="18462"/>
                                        </p:tgtEl>
                                        <p:attrNameLst>
                                          <p:attrName>ppt_x</p:attrName>
                                        </p:attrNameLst>
                                      </p:cBhvr>
                                      <p:tavLst>
                                        <p:tav tm="0">
                                          <p:val>
                                            <p:strVal val="#ppt_x"/>
                                          </p:val>
                                        </p:tav>
                                        <p:tav tm="100000">
                                          <p:val>
                                            <p:strVal val="#ppt_x"/>
                                          </p:val>
                                        </p:tav>
                                      </p:tavLst>
                                    </p:anim>
                                    <p:anim calcmode="lin" valueType="num">
                                      <p:cBhvr>
                                        <p:cTn id="64" dur="1000" fill="hold"/>
                                        <p:tgtEl>
                                          <p:spTgt spid="1846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466"/>
                                        </p:tgtEl>
                                        <p:attrNameLst>
                                          <p:attrName>style.visibility</p:attrName>
                                        </p:attrNameLst>
                                      </p:cBhvr>
                                      <p:to>
                                        <p:strVal val="visible"/>
                                      </p:to>
                                    </p:set>
                                    <p:animEffect transition="in" filter="fade">
                                      <p:cBhvr>
                                        <p:cTn id="67" dur="1000"/>
                                        <p:tgtEl>
                                          <p:spTgt spid="18466"/>
                                        </p:tgtEl>
                                      </p:cBhvr>
                                    </p:animEffect>
                                    <p:anim calcmode="lin" valueType="num">
                                      <p:cBhvr>
                                        <p:cTn id="68" dur="1000" fill="hold"/>
                                        <p:tgtEl>
                                          <p:spTgt spid="18466"/>
                                        </p:tgtEl>
                                        <p:attrNameLst>
                                          <p:attrName>ppt_x</p:attrName>
                                        </p:attrNameLst>
                                      </p:cBhvr>
                                      <p:tavLst>
                                        <p:tav tm="0">
                                          <p:val>
                                            <p:strVal val="#ppt_x"/>
                                          </p:val>
                                        </p:tav>
                                        <p:tav tm="100000">
                                          <p:val>
                                            <p:strVal val="#ppt_x"/>
                                          </p:val>
                                        </p:tav>
                                      </p:tavLst>
                                    </p:anim>
                                    <p:anim calcmode="lin" valueType="num">
                                      <p:cBhvr>
                                        <p:cTn id="69" dur="1000" fill="hold"/>
                                        <p:tgtEl>
                                          <p:spTgt spid="1846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8467"/>
                                        </p:tgtEl>
                                        <p:attrNameLst>
                                          <p:attrName>style.visibility</p:attrName>
                                        </p:attrNameLst>
                                      </p:cBhvr>
                                      <p:to>
                                        <p:strVal val="visible"/>
                                      </p:to>
                                    </p:set>
                                    <p:animEffect transition="in" filter="fade">
                                      <p:cBhvr>
                                        <p:cTn id="72" dur="1000"/>
                                        <p:tgtEl>
                                          <p:spTgt spid="18467"/>
                                        </p:tgtEl>
                                      </p:cBhvr>
                                    </p:animEffect>
                                    <p:anim calcmode="lin" valueType="num">
                                      <p:cBhvr>
                                        <p:cTn id="73" dur="1000" fill="hold"/>
                                        <p:tgtEl>
                                          <p:spTgt spid="18467"/>
                                        </p:tgtEl>
                                        <p:attrNameLst>
                                          <p:attrName>ppt_x</p:attrName>
                                        </p:attrNameLst>
                                      </p:cBhvr>
                                      <p:tavLst>
                                        <p:tav tm="0">
                                          <p:val>
                                            <p:strVal val="#ppt_x"/>
                                          </p:val>
                                        </p:tav>
                                        <p:tav tm="100000">
                                          <p:val>
                                            <p:strVal val="#ppt_x"/>
                                          </p:val>
                                        </p:tav>
                                      </p:tavLst>
                                    </p:anim>
                                    <p:anim calcmode="lin" valueType="num">
                                      <p:cBhvr>
                                        <p:cTn id="74" dur="1000" fill="hold"/>
                                        <p:tgtEl>
                                          <p:spTgt spid="18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04664"/>
            <a:ext cx="5220072" cy="1066800"/>
          </a:xfrm>
        </p:spPr>
        <p:txBody>
          <a:bodyPr/>
          <a:lstStyle/>
          <a:p>
            <a:pPr algn="ctr"/>
            <a:r>
              <a:rPr lang="ru-RU" dirty="0" err="1" smtClean="0">
                <a:effectLst>
                  <a:outerShdw blurRad="38100" dist="38100" dir="2700000" algn="tl">
                    <a:srgbClr val="000000">
                      <a:alpha val="43137"/>
                    </a:srgbClr>
                  </a:outerShdw>
                </a:effectLst>
                <a:latin typeface="+mn-lt"/>
              </a:rPr>
              <a:t>Тосненский</a:t>
            </a:r>
            <a:r>
              <a:rPr lang="ru-RU" dirty="0" smtClean="0">
                <a:effectLst>
                  <a:outerShdw blurRad="38100" dist="38100" dir="2700000" algn="tl">
                    <a:srgbClr val="000000">
                      <a:alpha val="43137"/>
                    </a:srgbClr>
                  </a:outerShdw>
                </a:effectLst>
                <a:latin typeface="+mn-lt"/>
              </a:rPr>
              <a:t> район</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3779912" y="2276872"/>
            <a:ext cx="5364088" cy="4581128"/>
          </a:xfrm>
        </p:spPr>
        <p:txBody>
          <a:bodyPr>
            <a:noAutofit/>
          </a:bodyPr>
          <a:lstStyle/>
          <a:p>
            <a:pPr marL="0" indent="720000" algn="just">
              <a:spcBef>
                <a:spcPts val="0"/>
              </a:spcBef>
              <a:buNone/>
            </a:pPr>
            <a:r>
              <a:rPr lang="ru-RU" sz="1800" dirty="0" smtClean="0">
                <a:effectLst>
                  <a:outerShdw blurRad="38100" dist="38100" dir="2700000" algn="tl">
                    <a:srgbClr val="000000">
                      <a:alpha val="43137"/>
                    </a:srgbClr>
                  </a:outerShdw>
                </a:effectLst>
              </a:rPr>
              <a:t>Русский писатель, прозаик, автор реалистических повестей.</a:t>
            </a:r>
          </a:p>
          <a:p>
            <a:pPr marL="0" indent="720000" algn="just">
              <a:spcBef>
                <a:spcPts val="0"/>
              </a:spcBef>
              <a:buNone/>
            </a:pPr>
            <a:r>
              <a:rPr lang="ru-RU" sz="1800" dirty="0" smtClean="0">
                <a:effectLst>
                  <a:outerShdw blurRad="38100" dist="38100" dir="2700000" algn="tl">
                    <a:srgbClr val="000000">
                      <a:alpha val="43137"/>
                    </a:srgbClr>
                  </a:outerShdw>
                </a:effectLst>
              </a:rPr>
              <a:t>Родился 11 апреля 1835 года в семье дьякона при </a:t>
            </a:r>
            <a:r>
              <a:rPr lang="ru-RU" sz="1800" dirty="0" err="1" smtClean="0">
                <a:effectLst>
                  <a:outerShdw blurRad="38100" dist="38100" dir="2700000" algn="tl">
                    <a:srgbClr val="000000">
                      <a:alpha val="43137"/>
                    </a:srgbClr>
                  </a:outerShdw>
                </a:effectLst>
              </a:rPr>
              <a:t>Малоохтинской</a:t>
            </a:r>
            <a:r>
              <a:rPr lang="ru-RU" sz="1800" dirty="0" smtClean="0">
                <a:effectLst>
                  <a:outerShdw blurRad="38100" dist="38100" dir="2700000" algn="tl">
                    <a:srgbClr val="000000">
                      <a:alpha val="43137"/>
                    </a:srgbClr>
                  </a:outerShdw>
                </a:effectLst>
              </a:rPr>
              <a:t> кладбищенской церкви в Петербурге. Согласно материалам </a:t>
            </a:r>
            <a:r>
              <a:rPr lang="ru-RU" sz="1800" dirty="0" err="1" smtClean="0">
                <a:effectLst>
                  <a:outerShdw blurRad="38100" dist="38100" dir="2700000" algn="tl">
                    <a:srgbClr val="000000">
                      <a:alpha val="43137"/>
                    </a:srgbClr>
                  </a:outerShdw>
                </a:effectLst>
              </a:rPr>
              <a:t>Половцова</a:t>
            </a:r>
            <a:r>
              <a:rPr lang="ru-RU" sz="1800" dirty="0" smtClean="0">
                <a:effectLst>
                  <a:outerShdw blurRad="38100" dist="38100" dir="2700000" algn="tl">
                    <a:srgbClr val="000000">
                      <a:alpha val="43137"/>
                    </a:srgbClr>
                  </a:outerShdw>
                </a:effectLst>
              </a:rPr>
              <a:t>,</a:t>
            </a:r>
            <a:r>
              <a:rPr lang="ru-RU" sz="1800" baseline="30000" dirty="0" smtClean="0">
                <a:effectLst>
                  <a:outerShdw blurRad="38100" dist="38100" dir="2700000" algn="tl">
                    <a:srgbClr val="000000">
                      <a:alpha val="43137"/>
                    </a:srgbClr>
                  </a:outerShdw>
                </a:effectLst>
              </a:rPr>
              <a:t> </a:t>
            </a:r>
            <a:r>
              <a:rPr lang="ru-RU" sz="1800" dirty="0" smtClean="0">
                <a:effectLst>
                  <a:outerShdw blurRad="38100" dist="38100" dir="2700000" algn="tl">
                    <a:srgbClr val="000000">
                      <a:alpha val="43137"/>
                    </a:srgbClr>
                  </a:outerShdw>
                </a:effectLst>
              </a:rPr>
              <a:t>отец </a:t>
            </a:r>
            <a:r>
              <a:rPr lang="ru-RU" sz="1800" dirty="0" err="1" smtClean="0">
                <a:effectLst>
                  <a:outerShdw blurRad="38100" dist="38100" dir="2700000" algn="tl">
                    <a:srgbClr val="000000">
                      <a:alpha val="43137"/>
                    </a:srgbClr>
                  </a:outerShdw>
                </a:effectLst>
              </a:rPr>
              <a:t>Помяловского</a:t>
            </a:r>
            <a:r>
              <a:rPr lang="ru-RU" sz="1800" dirty="0" smtClean="0">
                <a:effectLst>
                  <a:outerShdw blurRad="38100" dist="38100" dir="2700000" algn="tl">
                    <a:srgbClr val="000000">
                      <a:alpha val="43137"/>
                    </a:srgbClr>
                  </a:outerShdw>
                </a:effectLst>
              </a:rPr>
              <a:t> отличался добродушием; детей воспитывал незлобивыми внушениями и советами, благодаря чему Николай рос самостоятельным в своих поступках и мыслях. Среди первых товарищей его детства были </a:t>
            </a:r>
            <a:r>
              <a:rPr lang="ru-RU" sz="1800" dirty="0" err="1" smtClean="0">
                <a:effectLst>
                  <a:outerShdw blurRad="38100" dist="38100" dir="2700000" algn="tl">
                    <a:srgbClr val="000000">
                      <a:alpha val="43137"/>
                    </a:srgbClr>
                  </a:outerShdw>
                </a:effectLst>
              </a:rPr>
              <a:t>охтенские</a:t>
            </a:r>
            <a:r>
              <a:rPr lang="ru-RU" sz="1800" dirty="0" smtClean="0">
                <a:effectLst>
                  <a:outerShdw blurRad="38100" dist="38100" dir="2700000" algn="tl">
                    <a:srgbClr val="000000">
                      <a:alpha val="43137"/>
                    </a:srgbClr>
                  </a:outerShdw>
                </a:effectLst>
              </a:rPr>
              <a:t> рыбаки — тонщики, с которыми он проводил много времени, часто ведя с ними долгие беседы. Немалое влияние на бойкого и смышлёного мальчика оказывало и соседнее кладбище с его невесёлыми картинами</a:t>
            </a:r>
            <a:endParaRPr lang="ru-RU" sz="1800"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30</a:t>
            </a:fld>
            <a:endParaRPr lang="ru-RU" dirty="0"/>
          </a:p>
        </p:txBody>
      </p:sp>
      <p:pic>
        <p:nvPicPr>
          <p:cNvPr id="23554" name="Picture 2" descr="Ð¢Ð¾ÑÐ½ÐµÐ½ÑÐºÐ¸Ð¹ ÑÐ°Ð¹Ð¾Ð½ Ð½Ð° ÐºÐ°ÑÑÐµ"/>
          <p:cNvPicPr>
            <a:picLocks noChangeAspect="1" noChangeArrowheads="1"/>
          </p:cNvPicPr>
          <p:nvPr/>
        </p:nvPicPr>
        <p:blipFill>
          <a:blip r:embed="rId2" cstate="print">
            <a:grayscl/>
          </a:blip>
          <a:srcRect/>
          <a:stretch>
            <a:fillRect/>
          </a:stretch>
        </p:blipFill>
        <p:spPr bwMode="auto">
          <a:xfrm>
            <a:off x="5220072" y="260648"/>
            <a:ext cx="2872262" cy="2060848"/>
          </a:xfrm>
          <a:prstGeom prst="rect">
            <a:avLst/>
          </a:prstGeom>
          <a:noFill/>
        </p:spPr>
      </p:pic>
      <p:pic>
        <p:nvPicPr>
          <p:cNvPr id="23556" name="Picture 4" descr="https://briefly.ru/static/authors_4x_80/640x800xpomjalovskij.jpg.pagespeed.ic.1W6ZT1JOnA.jpg"/>
          <p:cNvPicPr>
            <a:picLocks noChangeAspect="1" noChangeArrowheads="1"/>
          </p:cNvPicPr>
          <p:nvPr/>
        </p:nvPicPr>
        <p:blipFill>
          <a:blip r:embed="rId3" cstate="print">
            <a:grayscl/>
            <a:lum contrast="20000"/>
          </a:blip>
          <a:srcRect/>
          <a:stretch>
            <a:fillRect/>
          </a:stretch>
        </p:blipFill>
        <p:spPr bwMode="auto">
          <a:xfrm>
            <a:off x="0" y="1412776"/>
            <a:ext cx="3779912" cy="4950552"/>
          </a:xfrm>
          <a:prstGeom prst="rect">
            <a:avLst/>
          </a:prstGeom>
          <a:noFill/>
        </p:spPr>
      </p:pic>
      <p:sp>
        <p:nvSpPr>
          <p:cNvPr id="7" name="TextBox 6"/>
          <p:cNvSpPr txBox="1"/>
          <p:nvPr/>
        </p:nvSpPr>
        <p:spPr>
          <a:xfrm>
            <a:off x="0" y="6093296"/>
            <a:ext cx="3851920" cy="923330"/>
          </a:xfrm>
          <a:prstGeom prst="rect">
            <a:avLst/>
          </a:prstGeom>
          <a:noFill/>
        </p:spPr>
        <p:txBody>
          <a:bodyPr wrap="square" rtlCol="0">
            <a:spAutoFit/>
          </a:bodyPr>
          <a:lstStyle/>
          <a:p>
            <a:pPr algn="ctr"/>
            <a:r>
              <a:rPr lang="ru-RU" b="1" dirty="0" err="1" smtClean="0">
                <a:effectLst>
                  <a:outerShdw blurRad="38100" dist="38100" dir="2700000" algn="tl">
                    <a:srgbClr val="000000">
                      <a:alpha val="43137"/>
                    </a:srgbClr>
                  </a:outerShdw>
                </a:effectLst>
              </a:rPr>
              <a:t>Помяловский</a:t>
            </a:r>
            <a:r>
              <a:rPr lang="ru-RU" b="1" dirty="0" smtClean="0">
                <a:effectLst>
                  <a:outerShdw blurRad="38100" dist="38100" dir="2700000" algn="tl">
                    <a:srgbClr val="000000">
                      <a:alpha val="43137"/>
                    </a:srgbClr>
                  </a:outerShdw>
                </a:effectLst>
              </a:rPr>
              <a:t> Николай Герасимович</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1000"/>
                                        <p:tgtEl>
                                          <p:spTgt spid="23554"/>
                                        </p:tgtEl>
                                      </p:cBhvr>
                                    </p:animEffect>
                                    <p:anim calcmode="lin" valueType="num">
                                      <p:cBhvr>
                                        <p:cTn id="13" dur="1000" fill="hold"/>
                                        <p:tgtEl>
                                          <p:spTgt spid="23554"/>
                                        </p:tgtEl>
                                        <p:attrNameLst>
                                          <p:attrName>ppt_x</p:attrName>
                                        </p:attrNameLst>
                                      </p:cBhvr>
                                      <p:tavLst>
                                        <p:tav tm="0">
                                          <p:val>
                                            <p:strVal val="#ppt_x"/>
                                          </p:val>
                                        </p:tav>
                                        <p:tav tm="100000">
                                          <p:val>
                                            <p:strVal val="#ppt_x"/>
                                          </p:val>
                                        </p:tav>
                                      </p:tavLst>
                                    </p:anim>
                                    <p:anim calcmode="lin" valueType="num">
                                      <p:cBhvr>
                                        <p:cTn id="14" dur="1000" fill="hold"/>
                                        <p:tgtEl>
                                          <p:spTgt spid="235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fade">
                                      <p:cBhvr>
                                        <p:cTn id="17" dur="1000"/>
                                        <p:tgtEl>
                                          <p:spTgt spid="23556"/>
                                        </p:tgtEl>
                                      </p:cBhvr>
                                    </p:animEffect>
                                    <p:anim calcmode="lin" valueType="num">
                                      <p:cBhvr>
                                        <p:cTn id="18" dur="1000" fill="hold"/>
                                        <p:tgtEl>
                                          <p:spTgt spid="23556"/>
                                        </p:tgtEl>
                                        <p:attrNameLst>
                                          <p:attrName>ppt_x</p:attrName>
                                        </p:attrNameLst>
                                      </p:cBhvr>
                                      <p:tavLst>
                                        <p:tav tm="0">
                                          <p:val>
                                            <p:strVal val="#ppt_x"/>
                                          </p:val>
                                        </p:tav>
                                        <p:tav tm="100000">
                                          <p:val>
                                            <p:strVal val="#ppt_x"/>
                                          </p:val>
                                        </p:tav>
                                      </p:tavLst>
                                    </p:anim>
                                    <p:anim calcmode="lin" valueType="num">
                                      <p:cBhvr>
                                        <p:cTn id="19" dur="1000" fill="hold"/>
                                        <p:tgtEl>
                                          <p:spTgt spid="2355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6804248" cy="1556792"/>
          </a:xfrm>
        </p:spPr>
        <p:txBody>
          <a:bodyPr>
            <a:normAutofit fontScale="90000"/>
          </a:bodyPr>
          <a:lstStyle/>
          <a:p>
            <a:pPr algn="ctr"/>
            <a:r>
              <a:rPr lang="ru-RU" sz="3600" dirty="0" smtClean="0">
                <a:effectLst>
                  <a:outerShdw blurRad="38100" dist="38100" dir="2700000" algn="tl">
                    <a:srgbClr val="000000">
                      <a:alpha val="43137"/>
                    </a:srgbClr>
                  </a:outerShdw>
                </a:effectLst>
                <a:latin typeface="+mn-lt"/>
              </a:rPr>
              <a:t>Город Любань</a:t>
            </a:r>
            <a:br>
              <a:rPr lang="ru-RU" sz="3600" dirty="0" smtClean="0">
                <a:effectLst>
                  <a:outerShdw blurRad="38100" dist="38100" dir="2700000" algn="tl">
                    <a:srgbClr val="000000">
                      <a:alpha val="43137"/>
                    </a:srgbClr>
                  </a:outerShdw>
                </a:effectLst>
                <a:latin typeface="+mn-lt"/>
              </a:rPr>
            </a:br>
            <a:r>
              <a:rPr lang="ru-RU" sz="3600" dirty="0" smtClean="0">
                <a:effectLst>
                  <a:outerShdw blurRad="38100" dist="38100" dir="2700000" algn="tl">
                    <a:srgbClr val="000000">
                      <a:alpha val="43137"/>
                    </a:srgbClr>
                  </a:outerShdw>
                </a:effectLst>
                <a:latin typeface="+mn-lt"/>
              </a:rPr>
              <a:t>(</a:t>
            </a:r>
            <a:r>
              <a:rPr lang="ru-RU" sz="3600" dirty="0" err="1" smtClean="0">
                <a:effectLst>
                  <a:outerShdw blurRad="38100" dist="38100" dir="2700000" algn="tl">
                    <a:srgbClr val="000000">
                      <a:alpha val="43137"/>
                    </a:srgbClr>
                  </a:outerShdw>
                </a:effectLst>
                <a:latin typeface="+mn-lt"/>
              </a:rPr>
              <a:t>Тосненский</a:t>
            </a:r>
            <a:r>
              <a:rPr lang="ru-RU" sz="3600" dirty="0" smtClean="0">
                <a:effectLst>
                  <a:outerShdw blurRad="38100" dist="38100" dir="2700000" algn="tl">
                    <a:srgbClr val="000000">
                      <a:alpha val="43137"/>
                    </a:srgbClr>
                  </a:outerShdw>
                </a:effectLst>
                <a:latin typeface="+mn-lt"/>
              </a:rPr>
              <a:t> район)</a:t>
            </a:r>
            <a:r>
              <a:rPr lang="ru-RU" dirty="0" smtClean="0">
                <a:effectLst>
                  <a:outerShdw blurRad="38100" dist="38100" dir="2700000" algn="tl">
                    <a:srgbClr val="000000">
                      <a:alpha val="43137"/>
                    </a:srgbClr>
                  </a:outerShdw>
                </a:effectLst>
                <a:latin typeface="+mn-lt"/>
              </a:rPr>
              <a:t/>
            </a:r>
            <a:br>
              <a:rPr lang="ru-RU" dirty="0" smtClean="0">
                <a:effectLst>
                  <a:outerShdw blurRad="38100" dist="38100" dir="2700000" algn="tl">
                    <a:srgbClr val="000000">
                      <a:alpha val="43137"/>
                    </a:srgbClr>
                  </a:outerShdw>
                </a:effectLst>
                <a:latin typeface="+mn-lt"/>
              </a:rPr>
            </a:br>
            <a:endParaRPr lang="ru-RU" dirty="0">
              <a:effectLst>
                <a:outerShdw blurRad="38100" dist="38100" dir="2700000" algn="tl">
                  <a:srgbClr val="000000">
                    <a:alpha val="43137"/>
                  </a:srgbClr>
                </a:outerShdw>
              </a:effectLst>
              <a:latin typeface="+mn-l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31</a:t>
            </a:fld>
            <a:endParaRPr lang="ru-RU" dirty="0"/>
          </a:p>
        </p:txBody>
      </p:sp>
      <p:pic>
        <p:nvPicPr>
          <p:cNvPr id="22529" name="Picture 1"/>
          <p:cNvPicPr>
            <a:picLocks noChangeAspect="1" noChangeArrowheads="1"/>
          </p:cNvPicPr>
          <p:nvPr/>
        </p:nvPicPr>
        <p:blipFill>
          <a:blip r:embed="rId2" cstate="print">
            <a:grayscl/>
          </a:blip>
          <a:srcRect l="68836" t="23713" r="3867" b="17844"/>
          <a:stretch>
            <a:fillRect/>
          </a:stretch>
        </p:blipFill>
        <p:spPr bwMode="auto">
          <a:xfrm>
            <a:off x="6876256" y="188640"/>
            <a:ext cx="2088232" cy="2575764"/>
          </a:xfrm>
          <a:prstGeom prst="rect">
            <a:avLst/>
          </a:prstGeom>
          <a:ln w="88900" cap="sq" cmpd="thickThin">
            <a:solidFill>
              <a:srgbClr val="000000"/>
            </a:solidFill>
            <a:prstDash val="solid"/>
            <a:miter lim="800000"/>
          </a:ln>
          <a:effectLst>
            <a:innerShdw blurRad="76200">
              <a:srgbClr val="000000"/>
            </a:innerShdw>
          </a:effectLst>
        </p:spPr>
      </p:pic>
      <p:pic>
        <p:nvPicPr>
          <p:cNvPr id="22531" name="Picture 3" descr="http://known-name.ru/img/person/865/img13169.jpg"/>
          <p:cNvPicPr>
            <a:picLocks noChangeAspect="1" noChangeArrowheads="1"/>
          </p:cNvPicPr>
          <p:nvPr/>
        </p:nvPicPr>
        <p:blipFill>
          <a:blip r:embed="rId3" cstate="print">
            <a:grayscl/>
          </a:blip>
          <a:srcRect r="8333"/>
          <a:stretch>
            <a:fillRect/>
          </a:stretch>
        </p:blipFill>
        <p:spPr bwMode="auto">
          <a:xfrm>
            <a:off x="0" y="1196752"/>
            <a:ext cx="2664296" cy="3044910"/>
          </a:xfrm>
          <a:prstGeom prst="rect">
            <a:avLst/>
          </a:prstGeom>
          <a:noFill/>
        </p:spPr>
      </p:pic>
      <p:pic>
        <p:nvPicPr>
          <p:cNvPr id="22533" name="Picture 5" descr="http://demiart.ru/forum/uploads20/post-69604-1520590219-5aa25d8b9bf6c.jpg"/>
          <p:cNvPicPr>
            <a:picLocks noChangeAspect="1" noChangeArrowheads="1"/>
          </p:cNvPicPr>
          <p:nvPr/>
        </p:nvPicPr>
        <p:blipFill>
          <a:blip r:embed="rId4" cstate="print"/>
          <a:srcRect l="4333" t="4436" r="4679" b="18914"/>
          <a:stretch>
            <a:fillRect/>
          </a:stretch>
        </p:blipFill>
        <p:spPr bwMode="auto">
          <a:xfrm>
            <a:off x="6444208" y="3611311"/>
            <a:ext cx="2630830" cy="3246689"/>
          </a:xfrm>
          <a:prstGeom prst="rect">
            <a:avLst/>
          </a:prstGeom>
          <a:noFill/>
        </p:spPr>
      </p:pic>
      <p:sp>
        <p:nvSpPr>
          <p:cNvPr id="8" name="TextBox 7"/>
          <p:cNvSpPr txBox="1"/>
          <p:nvPr/>
        </p:nvSpPr>
        <p:spPr>
          <a:xfrm>
            <a:off x="0" y="4221088"/>
            <a:ext cx="6516216" cy="2831544"/>
          </a:xfrm>
          <a:prstGeom prst="rect">
            <a:avLst/>
          </a:prstGeom>
          <a:noFill/>
        </p:spPr>
        <p:txBody>
          <a:bodyPr wrap="square" rtlCol="0">
            <a:spAutoFit/>
          </a:bodyPr>
          <a:lstStyle/>
          <a:p>
            <a:pPr algn="r"/>
            <a:r>
              <a:rPr lang="ru-RU" sz="2000" b="1" dirty="0" smtClean="0">
                <a:effectLst>
                  <a:outerShdw blurRad="38100" dist="38100" dir="2700000" algn="tl">
                    <a:srgbClr val="000000">
                      <a:alpha val="43137"/>
                    </a:srgbClr>
                  </a:outerShdw>
                </a:effectLst>
              </a:rPr>
              <a:t>Шевченко Тарас Григорьевич</a:t>
            </a:r>
          </a:p>
          <a:p>
            <a:pPr algn="r"/>
            <a:r>
              <a:rPr lang="ru-RU" sz="2000" dirty="0" smtClean="0">
                <a:effectLst>
                  <a:outerShdw blurRad="38100" dist="38100" dir="2700000" algn="tl">
                    <a:srgbClr val="000000">
                      <a:alpha val="43137"/>
                    </a:srgbClr>
                  </a:outerShdw>
                </a:effectLst>
              </a:rPr>
              <a:t>Украинский поэт и писатель. Известен также как художник, прозаик, этнограф и революционер-демократ. Литературное наследие Шевченко, центральную роль в котором играет поэзия, в частности сборник «Кобзарь», считается основой современной украинской литературы и во многом литературного украинского языка</a:t>
            </a:r>
          </a:p>
          <a:p>
            <a:endParaRPr lang="ru-RU"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627784" y="1268760"/>
            <a:ext cx="4464496" cy="2808312"/>
          </a:xfrm>
        </p:spPr>
        <p:txBody>
          <a:bodyPr>
            <a:noAutofit/>
          </a:bodyPr>
          <a:lstStyle/>
          <a:p>
            <a:pPr marL="0" indent="0">
              <a:spcBef>
                <a:spcPts val="0"/>
              </a:spcBef>
              <a:buNone/>
            </a:pPr>
            <a:r>
              <a:rPr lang="ru-RU" sz="2000" b="1" dirty="0" smtClean="0">
                <a:effectLst>
                  <a:outerShdw blurRad="38100" dist="38100" dir="2700000" algn="tl">
                    <a:srgbClr val="000000">
                      <a:alpha val="43137"/>
                    </a:srgbClr>
                  </a:outerShdw>
                </a:effectLst>
              </a:rPr>
              <a:t>Чернышевский Николай Гаврилович</a:t>
            </a:r>
          </a:p>
          <a:p>
            <a:pPr marL="0" indent="0">
              <a:spcBef>
                <a:spcPts val="0"/>
              </a:spcBef>
              <a:buNone/>
            </a:pPr>
            <a:r>
              <a:rPr lang="ru-RU" sz="2000" dirty="0" smtClean="0">
                <a:effectLst>
                  <a:outerShdw blurRad="38100" dist="38100" dir="2700000" algn="tl">
                    <a:srgbClr val="000000">
                      <a:alpha val="43137"/>
                    </a:srgbClr>
                  </a:outerShdw>
                </a:effectLst>
              </a:rPr>
              <a:t>Русский философ-материалист, революционер-демократ, энциклопедист, теоретик критического утопического социализма, учёный, литературный критик, публицист и писатель</a:t>
            </a:r>
            <a:endParaRPr lang="ru-RU" sz="2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529"/>
                                        </p:tgtEl>
                                        <p:attrNameLst>
                                          <p:attrName>style.visibility</p:attrName>
                                        </p:attrNameLst>
                                      </p:cBhvr>
                                      <p:to>
                                        <p:strVal val="visible"/>
                                      </p:to>
                                    </p:set>
                                    <p:animEffect transition="in" filter="fade">
                                      <p:cBhvr>
                                        <p:cTn id="12" dur="1000"/>
                                        <p:tgtEl>
                                          <p:spTgt spid="22529"/>
                                        </p:tgtEl>
                                      </p:cBhvr>
                                    </p:animEffect>
                                    <p:anim calcmode="lin" valueType="num">
                                      <p:cBhvr>
                                        <p:cTn id="13" dur="1000" fill="hold"/>
                                        <p:tgtEl>
                                          <p:spTgt spid="22529"/>
                                        </p:tgtEl>
                                        <p:attrNameLst>
                                          <p:attrName>ppt_x</p:attrName>
                                        </p:attrNameLst>
                                      </p:cBhvr>
                                      <p:tavLst>
                                        <p:tav tm="0">
                                          <p:val>
                                            <p:strVal val="#ppt_x"/>
                                          </p:val>
                                        </p:tav>
                                        <p:tav tm="100000">
                                          <p:val>
                                            <p:strVal val="#ppt_x"/>
                                          </p:val>
                                        </p:tav>
                                      </p:tavLst>
                                    </p:anim>
                                    <p:anim calcmode="lin" valueType="num">
                                      <p:cBhvr>
                                        <p:cTn id="14" dur="1000" fill="hold"/>
                                        <p:tgtEl>
                                          <p:spTgt spid="2252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Effect transition="in" filter="fade">
                                      <p:cBhvr>
                                        <p:cTn id="17" dur="1000"/>
                                        <p:tgtEl>
                                          <p:spTgt spid="22531"/>
                                        </p:tgtEl>
                                      </p:cBhvr>
                                    </p:animEffect>
                                    <p:anim calcmode="lin" valueType="num">
                                      <p:cBhvr>
                                        <p:cTn id="18" dur="1000" fill="hold"/>
                                        <p:tgtEl>
                                          <p:spTgt spid="22531"/>
                                        </p:tgtEl>
                                        <p:attrNameLst>
                                          <p:attrName>ppt_x</p:attrName>
                                        </p:attrNameLst>
                                      </p:cBhvr>
                                      <p:tavLst>
                                        <p:tav tm="0">
                                          <p:val>
                                            <p:strVal val="#ppt_x"/>
                                          </p:val>
                                        </p:tav>
                                        <p:tav tm="100000">
                                          <p:val>
                                            <p:strVal val="#ppt_x"/>
                                          </p:val>
                                        </p:tav>
                                      </p:tavLst>
                                    </p:anim>
                                    <p:anim calcmode="lin" valueType="num">
                                      <p:cBhvr>
                                        <p:cTn id="19" dur="1000" fill="hold"/>
                                        <p:tgtEl>
                                          <p:spTgt spid="225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533"/>
                                        </p:tgtEl>
                                        <p:attrNameLst>
                                          <p:attrName>style.visibility</p:attrName>
                                        </p:attrNameLst>
                                      </p:cBhvr>
                                      <p:to>
                                        <p:strVal val="visible"/>
                                      </p:to>
                                    </p:set>
                                    <p:animEffect transition="in" filter="fade">
                                      <p:cBhvr>
                                        <p:cTn id="37" dur="1000"/>
                                        <p:tgtEl>
                                          <p:spTgt spid="22533"/>
                                        </p:tgtEl>
                                      </p:cBhvr>
                                    </p:animEffect>
                                    <p:anim calcmode="lin" valueType="num">
                                      <p:cBhvr>
                                        <p:cTn id="38" dur="1000" fill="hold"/>
                                        <p:tgtEl>
                                          <p:spTgt spid="22533"/>
                                        </p:tgtEl>
                                        <p:attrNameLst>
                                          <p:attrName>ppt_x</p:attrName>
                                        </p:attrNameLst>
                                      </p:cBhvr>
                                      <p:tavLst>
                                        <p:tav tm="0">
                                          <p:val>
                                            <p:strVal val="#ppt_x"/>
                                          </p:val>
                                        </p:tav>
                                        <p:tav tm="100000">
                                          <p:val>
                                            <p:strVal val="#ppt_x"/>
                                          </p:val>
                                        </p:tav>
                                      </p:tavLst>
                                    </p:anim>
                                    <p:anim calcmode="lin" valueType="num">
                                      <p:cBhvr>
                                        <p:cTn id="39" dur="1000" fill="hold"/>
                                        <p:tgtEl>
                                          <p:spTgt spid="225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548680"/>
            <a:ext cx="8712968" cy="1354832"/>
          </a:xfrm>
        </p:spPr>
        <p:txBody>
          <a:bodyPr>
            <a:noAutofit/>
          </a:bodyPr>
          <a:lstStyle/>
          <a:p>
            <a:pPr indent="720000" algn="just"/>
            <a:r>
              <a:rPr lang="ru-RU" sz="2800" dirty="0" smtClean="0">
                <a:solidFill>
                  <a:schemeClr val="tx1"/>
                </a:solidFill>
                <a:effectLst>
                  <a:outerShdw blurRad="38100" dist="38100" dir="2700000" algn="tl">
                    <a:srgbClr val="000000">
                      <a:alpha val="43137"/>
                    </a:srgbClr>
                  </a:outerShdw>
                </a:effectLst>
                <a:latin typeface="+mn-lt"/>
              </a:rPr>
              <a:t>В 1942 году на территории </a:t>
            </a:r>
            <a:r>
              <a:rPr lang="ru-RU" sz="2800" dirty="0" err="1" smtClean="0">
                <a:solidFill>
                  <a:schemeClr val="tx1"/>
                </a:solidFill>
                <a:effectLst>
                  <a:outerShdw blurRad="38100" dist="38100" dir="2700000" algn="tl">
                    <a:srgbClr val="000000">
                      <a:alpha val="43137"/>
                    </a:srgbClr>
                  </a:outerShdw>
                </a:effectLst>
                <a:latin typeface="+mn-lt"/>
              </a:rPr>
              <a:t>Тосненского</a:t>
            </a:r>
            <a:r>
              <a:rPr lang="ru-RU" sz="2800" dirty="0" smtClean="0">
                <a:solidFill>
                  <a:schemeClr val="tx1"/>
                </a:solidFill>
                <a:effectLst>
                  <a:outerShdw blurRad="38100" dist="38100" dir="2700000" algn="tl">
                    <a:srgbClr val="000000">
                      <a:alpha val="43137"/>
                    </a:srgbClr>
                  </a:outerShdw>
                </a:effectLst>
                <a:latin typeface="+mn-lt"/>
              </a:rPr>
              <a:t> района попал в фашистский плен татарский поэт </a:t>
            </a:r>
            <a:r>
              <a:rPr lang="ru-RU" sz="2800" b="1" dirty="0" err="1" smtClean="0">
                <a:solidFill>
                  <a:schemeClr val="tx1"/>
                </a:solidFill>
                <a:effectLst>
                  <a:outerShdw blurRad="38100" dist="38100" dir="2700000" algn="tl">
                    <a:srgbClr val="000000">
                      <a:alpha val="43137"/>
                    </a:srgbClr>
                  </a:outerShdw>
                </a:effectLst>
                <a:latin typeface="+mn-lt"/>
              </a:rPr>
              <a:t>Муса</a:t>
            </a:r>
            <a:r>
              <a:rPr lang="ru-RU" sz="2800" b="1" dirty="0" smtClean="0">
                <a:solidFill>
                  <a:schemeClr val="tx1"/>
                </a:solidFill>
                <a:effectLst>
                  <a:outerShdw blurRad="38100" dist="38100" dir="2700000" algn="tl">
                    <a:srgbClr val="000000">
                      <a:alpha val="43137"/>
                    </a:srgbClr>
                  </a:outerShdw>
                </a:effectLst>
                <a:latin typeface="+mn-lt"/>
              </a:rPr>
              <a:t> </a:t>
            </a:r>
            <a:r>
              <a:rPr lang="ru-RU" sz="2800" b="1" dirty="0" err="1" smtClean="0">
                <a:solidFill>
                  <a:schemeClr val="tx1"/>
                </a:solidFill>
                <a:effectLst>
                  <a:outerShdw blurRad="38100" dist="38100" dir="2700000" algn="tl">
                    <a:srgbClr val="000000">
                      <a:alpha val="43137"/>
                    </a:srgbClr>
                  </a:outerShdw>
                </a:effectLst>
                <a:latin typeface="+mn-lt"/>
              </a:rPr>
              <a:t>Джалиль</a:t>
            </a:r>
            <a:endParaRPr lang="ru-RU" sz="2800" b="1" dirty="0">
              <a:solidFill>
                <a:schemeClr val="tx1"/>
              </a:solidFill>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3923928" y="2060848"/>
            <a:ext cx="4968552" cy="4464496"/>
          </a:xfrm>
        </p:spPr>
        <p:txBody>
          <a:bodyPr>
            <a:normAutofit/>
          </a:bodyPr>
          <a:lstStyle/>
          <a:p>
            <a:pPr marL="0" indent="720000" algn="just">
              <a:spcBef>
                <a:spcPts val="0"/>
              </a:spcBef>
              <a:buNone/>
            </a:pPr>
            <a:r>
              <a:rPr lang="ru-RU" b="1" dirty="0" err="1" smtClean="0">
                <a:effectLst>
                  <a:outerShdw blurRad="38100" dist="38100" dir="2700000" algn="tl">
                    <a:srgbClr val="000000">
                      <a:alpha val="43137"/>
                    </a:srgbClr>
                  </a:outerShdw>
                </a:effectLst>
              </a:rPr>
              <a:t>Муса</a:t>
            </a:r>
            <a:r>
              <a:rPr lang="ru-RU"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Мустафович</a:t>
            </a:r>
            <a:r>
              <a:rPr lang="ru-RU" b="1" dirty="0" smtClean="0">
                <a:effectLst>
                  <a:outerShdw blurRad="38100" dist="38100" dir="2700000" algn="tl">
                    <a:srgbClr val="000000">
                      <a:alpha val="43137"/>
                    </a:srgbClr>
                  </a:outerShdw>
                </a:effectLst>
              </a:rPr>
              <a:t> </a:t>
            </a:r>
            <a:r>
              <a:rPr lang="ru-RU" b="1" dirty="0" err="1" smtClean="0">
                <a:effectLst>
                  <a:outerShdw blurRad="38100" dist="38100" dir="2700000" algn="tl">
                    <a:srgbClr val="000000">
                      <a:alpha val="43137"/>
                    </a:srgbClr>
                  </a:outerShdw>
                </a:effectLst>
              </a:rPr>
              <a:t>Залилов</a:t>
            </a:r>
            <a:endParaRPr lang="ru-RU" b="1" dirty="0" smtClean="0">
              <a:effectLst>
                <a:outerShdw blurRad="38100" dist="38100" dir="2700000" algn="tl">
                  <a:srgbClr val="000000">
                    <a:alpha val="43137"/>
                  </a:srgbClr>
                </a:outerShdw>
              </a:effectLst>
            </a:endParaRPr>
          </a:p>
          <a:p>
            <a:pPr marL="0" indent="720000" algn="just">
              <a:spcBef>
                <a:spcPts val="0"/>
              </a:spcBef>
              <a:buNone/>
            </a:pPr>
            <a:r>
              <a:rPr lang="ru-RU" dirty="0" smtClean="0">
                <a:effectLst>
                  <a:outerShdw blurRad="38100" dist="38100" dir="2700000" algn="tl">
                    <a:srgbClr val="000000">
                      <a:alpha val="43137"/>
                    </a:srgbClr>
                  </a:outerShdw>
                </a:effectLst>
              </a:rPr>
              <a:t>Советский татарский поэт и журналист, военный корреспондент. Герой Советского Союза, Лауреат Ленинской премии. Член ВКП с 1929 года</a:t>
            </a:r>
            <a:endParaRPr lang="ru-RU"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32</a:t>
            </a:fld>
            <a:endParaRPr lang="ru-RU" dirty="0"/>
          </a:p>
        </p:txBody>
      </p:sp>
      <p:pic>
        <p:nvPicPr>
          <p:cNvPr id="73730" name="Picture 2" descr="https://24smi.org/public/media/resize/660x-/celebrity/2018/07/02/zeptpeob495r-musa-dzhalil.jpg"/>
          <p:cNvPicPr>
            <a:picLocks noChangeAspect="1" noChangeArrowheads="1"/>
          </p:cNvPicPr>
          <p:nvPr/>
        </p:nvPicPr>
        <p:blipFill>
          <a:blip r:embed="rId2" cstate="print"/>
          <a:srcRect/>
          <a:stretch>
            <a:fillRect/>
          </a:stretch>
        </p:blipFill>
        <p:spPr bwMode="auto">
          <a:xfrm>
            <a:off x="251520" y="1988839"/>
            <a:ext cx="3600400" cy="4753939"/>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3730"/>
                                        </p:tgtEl>
                                        <p:attrNameLst>
                                          <p:attrName>style.visibility</p:attrName>
                                        </p:attrNameLst>
                                      </p:cBhvr>
                                      <p:to>
                                        <p:strVal val="visible"/>
                                      </p:to>
                                    </p:set>
                                    <p:animEffect transition="in" filter="fade">
                                      <p:cBhvr>
                                        <p:cTn id="22" dur="1000"/>
                                        <p:tgtEl>
                                          <p:spTgt spid="73730"/>
                                        </p:tgtEl>
                                      </p:cBhvr>
                                    </p:animEffect>
                                    <p:anim calcmode="lin" valueType="num">
                                      <p:cBhvr>
                                        <p:cTn id="23" dur="1000" fill="hold"/>
                                        <p:tgtEl>
                                          <p:spTgt spid="73730"/>
                                        </p:tgtEl>
                                        <p:attrNameLst>
                                          <p:attrName>ppt_x</p:attrName>
                                        </p:attrNameLst>
                                      </p:cBhvr>
                                      <p:tavLst>
                                        <p:tav tm="0">
                                          <p:val>
                                            <p:strVal val="#ppt_x"/>
                                          </p:val>
                                        </p:tav>
                                        <p:tav tm="100000">
                                          <p:val>
                                            <p:strVal val="#ppt_x"/>
                                          </p:val>
                                        </p:tav>
                                      </p:tavLst>
                                    </p:anim>
                                    <p:anim calcmode="lin" valueType="num">
                                      <p:cBhvr>
                                        <p:cTn id="24" dur="1000" fill="hold"/>
                                        <p:tgtEl>
                                          <p:spTgt spid="737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2736"/>
          </a:xfrm>
        </p:spPr>
        <p:txBody>
          <a:bodyPr>
            <a:normAutofit/>
          </a:bodyPr>
          <a:lstStyle/>
          <a:p>
            <a:pPr algn="ctr"/>
            <a:r>
              <a:rPr lang="ru-RU" sz="3600" b="1" dirty="0" smtClean="0">
                <a:effectLst>
                  <a:outerShdw blurRad="38100" dist="38100" dir="2700000" algn="tl">
                    <a:srgbClr val="000000">
                      <a:alpha val="43137"/>
                    </a:srgbClr>
                  </a:outerShdw>
                </a:effectLst>
                <a:latin typeface="+mn-lt"/>
              </a:rPr>
              <a:t>Литературные места Петербурга</a:t>
            </a:r>
            <a:endParaRPr lang="ru-RU" sz="3600" b="1" dirty="0">
              <a:effectLst>
                <a:outerShdw blurRad="38100" dist="38100" dir="2700000" algn="tl">
                  <a:srgbClr val="000000">
                    <a:alpha val="43137"/>
                  </a:srgbClr>
                </a:outerShdw>
              </a:effectLst>
              <a:latin typeface="+mn-l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33</a:t>
            </a:fld>
            <a:endParaRPr lang="ru-RU" dirty="0"/>
          </a:p>
        </p:txBody>
      </p:sp>
      <p:pic>
        <p:nvPicPr>
          <p:cNvPr id="17409" name="Picture 1" descr="C:\Users\Andrew\Desktop\1070px-Flag-map_of_Saint_Petersburg.svg.png"/>
          <p:cNvPicPr>
            <a:picLocks noChangeAspect="1" noChangeArrowheads="1"/>
          </p:cNvPicPr>
          <p:nvPr/>
        </p:nvPicPr>
        <p:blipFill>
          <a:blip r:embed="rId2" cstate="print">
            <a:grayscl/>
          </a:blip>
          <a:srcRect/>
          <a:stretch>
            <a:fillRect/>
          </a:stretch>
        </p:blipFill>
        <p:spPr bwMode="auto">
          <a:xfrm>
            <a:off x="2411760" y="980728"/>
            <a:ext cx="6480719" cy="5688632"/>
          </a:xfrm>
          <a:prstGeom prst="rect">
            <a:avLst/>
          </a:prstGeom>
          <a:noFill/>
        </p:spPr>
      </p:pic>
      <p:pic>
        <p:nvPicPr>
          <p:cNvPr id="6" name="Picture 35" descr="C:\Users\Andrew\Desktop\quill-and-inkwell.jpg"/>
          <p:cNvPicPr>
            <a:picLocks noChangeAspect="1" noChangeArrowheads="1"/>
          </p:cNvPicPr>
          <p:nvPr/>
        </p:nvPicPr>
        <p:blipFill>
          <a:blip r:embed="rId3" cstate="print"/>
          <a:srcRect/>
          <a:stretch>
            <a:fillRect/>
          </a:stretch>
        </p:blipFill>
        <p:spPr bwMode="auto">
          <a:xfrm>
            <a:off x="262046" y="4077072"/>
            <a:ext cx="3352800" cy="23496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09"/>
                                        </p:tgtEl>
                                        <p:attrNameLst>
                                          <p:attrName>style.visibility</p:attrName>
                                        </p:attrNameLst>
                                      </p:cBhvr>
                                      <p:to>
                                        <p:strVal val="visible"/>
                                      </p:to>
                                    </p:set>
                                    <p:animEffect transition="in" filter="fade">
                                      <p:cBhvr>
                                        <p:cTn id="12" dur="1000"/>
                                        <p:tgtEl>
                                          <p:spTgt spid="17409"/>
                                        </p:tgtEl>
                                      </p:cBhvr>
                                    </p:animEffect>
                                    <p:anim calcmode="lin" valueType="num">
                                      <p:cBhvr>
                                        <p:cTn id="13" dur="1000" fill="hold"/>
                                        <p:tgtEl>
                                          <p:spTgt spid="17409"/>
                                        </p:tgtEl>
                                        <p:attrNameLst>
                                          <p:attrName>ppt_x</p:attrName>
                                        </p:attrNameLst>
                                      </p:cBhvr>
                                      <p:tavLst>
                                        <p:tav tm="0">
                                          <p:val>
                                            <p:strVal val="#ppt_x"/>
                                          </p:val>
                                        </p:tav>
                                        <p:tav tm="100000">
                                          <p:val>
                                            <p:strVal val="#ppt_x"/>
                                          </p:val>
                                        </p:tav>
                                      </p:tavLst>
                                    </p:anim>
                                    <p:anim calcmode="lin" valueType="num">
                                      <p:cBhvr>
                                        <p:cTn id="14" dur="1000" fill="hold"/>
                                        <p:tgtEl>
                                          <p:spTgt spid="1740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4797152"/>
            <a:ext cx="8784976" cy="2060848"/>
          </a:xfrm>
        </p:spPr>
        <p:txBody>
          <a:bodyPr>
            <a:normAutofit fontScale="775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rPr>
              <a:t>Кабаре «Бродячая собака» – первое ночное литературно-артистическое кабаре в России. Завсегдатаями этого заведения были знаменитые поэты (Ахматова, Гумилев, Кузьмин, Маяковский, Северянин), известные режиссеры (Мейерхольд, Евреинов), художники (Судейкин, </a:t>
            </a:r>
            <a:r>
              <a:rPr lang="ru-RU" dirty="0" err="1" smtClean="0">
                <a:effectLst>
                  <a:outerShdw blurRad="38100" dist="38100" dir="2700000" algn="tl">
                    <a:srgbClr val="000000">
                      <a:alpha val="43137"/>
                    </a:srgbClr>
                  </a:outerShdw>
                </a:effectLst>
              </a:rPr>
              <a:t>Кульбин</a:t>
            </a:r>
            <a:r>
              <a:rPr lang="ru-RU" dirty="0" smtClean="0">
                <a:effectLst>
                  <a:outerShdw blurRad="38100" dist="38100" dir="2700000" algn="tl">
                    <a:srgbClr val="000000">
                      <a:alpha val="43137"/>
                    </a:srgbClr>
                  </a:outerShdw>
                </a:effectLst>
              </a:rPr>
              <a:t>) писатели (Тэффи, Аверченко, Толстой). Кабаре было открыто Борисом Прониным в 1911 году и просуществовало всего четыре года</a:t>
            </a:r>
            <a:endParaRPr lang="ru-RU"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34</a:t>
            </a:fld>
            <a:endParaRPr lang="ru-RU" dirty="0"/>
          </a:p>
        </p:txBody>
      </p:sp>
      <p:pic>
        <p:nvPicPr>
          <p:cNvPr id="16386" name="Picture 2" descr="ÐÐ°Ð±Ð°ÑÐµ Â«ÐÑÐ¾Ð´ÑÑÐ°Ñ ÑÐ¾Ð±Ð°ÐºÐ°Â»"/>
          <p:cNvPicPr>
            <a:picLocks noChangeAspect="1" noChangeArrowheads="1"/>
          </p:cNvPicPr>
          <p:nvPr/>
        </p:nvPicPr>
        <p:blipFill>
          <a:blip r:embed="rId2" cstate="print"/>
          <a:srcRect/>
          <a:stretch>
            <a:fillRect/>
          </a:stretch>
        </p:blipFill>
        <p:spPr bwMode="auto">
          <a:xfrm>
            <a:off x="251520" y="692696"/>
            <a:ext cx="8640960" cy="4032448"/>
          </a:xfrm>
          <a:prstGeom prst="rect">
            <a:avLst/>
          </a:prstGeom>
          <a:noFill/>
        </p:spPr>
      </p:pic>
      <p:sp>
        <p:nvSpPr>
          <p:cNvPr id="6" name="TextBox 5"/>
          <p:cNvSpPr txBox="1"/>
          <p:nvPr/>
        </p:nvSpPr>
        <p:spPr>
          <a:xfrm>
            <a:off x="0" y="0"/>
            <a:ext cx="9144000" cy="584775"/>
          </a:xfrm>
          <a:prstGeom prst="rect">
            <a:avLst/>
          </a:prstGeom>
          <a:noFill/>
        </p:spPr>
        <p:txBody>
          <a:bodyPr wrap="square" rtlCol="0">
            <a:spAutoFit/>
          </a:bodyPr>
          <a:lstStyle/>
          <a:p>
            <a:pPr algn="ctr"/>
            <a:r>
              <a:rPr lang="ru-RU" sz="3200" dirty="0" smtClean="0">
                <a:effectLst>
                  <a:outerShdw blurRad="38100" dist="38100" dir="2700000" algn="tl">
                    <a:srgbClr val="000000">
                      <a:alpha val="43137"/>
                    </a:srgbClr>
                  </a:outerShdw>
                </a:effectLst>
              </a:rPr>
              <a:t>Кабаре «Бродячая собака»</a:t>
            </a:r>
            <a:endParaRPr lang="ru-RU"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878160"/>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Гороховая улица</a:t>
            </a:r>
            <a:br>
              <a:rPr lang="ru-RU" dirty="0" smtClean="0">
                <a:effectLst>
                  <a:outerShdw blurRad="38100" dist="38100" dir="2700000" algn="tl">
                    <a:srgbClr val="000000">
                      <a:alpha val="43137"/>
                    </a:srgbClr>
                  </a:outerShdw>
                </a:effectLst>
                <a:latin typeface="+mn-lt"/>
              </a:rPr>
            </a:b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179512" y="4725144"/>
            <a:ext cx="8784976" cy="2132856"/>
          </a:xfrm>
        </p:spPr>
        <p:txBody>
          <a:bodyPr>
            <a:normAutofit fontScale="925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rPr>
              <a:t>Кто только не прогуливался по Гороховой улице! </a:t>
            </a:r>
            <a:r>
              <a:rPr lang="ru-RU" dirty="0" err="1" smtClean="0">
                <a:effectLst>
                  <a:outerShdw blurRad="38100" dist="38100" dir="2700000" algn="tl">
                    <a:srgbClr val="000000">
                      <a:alpha val="43137"/>
                    </a:srgbClr>
                  </a:outerShdw>
                </a:effectLst>
              </a:rPr>
              <a:t>Гончаровский</a:t>
            </a:r>
            <a:r>
              <a:rPr lang="ru-RU" dirty="0" smtClean="0">
                <a:effectLst>
                  <a:outerShdw blurRad="38100" dist="38100" dir="2700000" algn="tl">
                    <a:srgbClr val="000000">
                      <a:alpha val="43137"/>
                    </a:srgbClr>
                  </a:outerShdw>
                </a:effectLst>
              </a:rPr>
              <a:t> Обломов, Вера Павловна из романа Чернышевского «Что делать?», Рогожин, Пиковая дама, даже бедняк Макар Девушкин из «Бедных людей» Достоевского был частным гостем этой улицы и размышлял о ее шумности и ярком изобилии красок</a:t>
            </a:r>
            <a:endParaRPr lang="ru-RU"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35</a:t>
            </a:fld>
            <a:endParaRPr lang="ru-RU" dirty="0"/>
          </a:p>
        </p:txBody>
      </p:sp>
      <p:pic>
        <p:nvPicPr>
          <p:cNvPr id="15362" name="Picture 2" descr="ÐÐ¾ÑÐ¾ÑÐ¾Ð²Ð°Ñ ÑÐ»Ð¸ÑÐ°"/>
          <p:cNvPicPr>
            <a:picLocks noChangeAspect="1" noChangeArrowheads="1"/>
          </p:cNvPicPr>
          <p:nvPr/>
        </p:nvPicPr>
        <p:blipFill>
          <a:blip r:embed="rId2" cstate="print"/>
          <a:srcRect/>
          <a:stretch>
            <a:fillRect/>
          </a:stretch>
        </p:blipFill>
        <p:spPr bwMode="auto">
          <a:xfrm>
            <a:off x="323528" y="692696"/>
            <a:ext cx="8501874" cy="39604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8072"/>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Дом Пиковой дамы</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179512" y="4581128"/>
            <a:ext cx="8784976" cy="2276872"/>
          </a:xfrm>
        </p:spPr>
        <p:txBody>
          <a:bodyPr>
            <a:normAutofit fontScale="775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rPr>
              <a:t>После публикации повести «Пиковая дама», Пушкин напишет, что многие заметили сюжетную и типологическую близость между княгиней Натальей Петровной Голицыной и его героиней. Княгиня прожила до 94 лет, была известного рода и необыкновенная красавица. По слухам, она действительно обладала картежной тайной – мистик Сен-Жермен передал ей секрет после того, как она проиграла большую сумму денег графу Орлеанскому</a:t>
            </a:r>
            <a:endParaRPr lang="ru-RU"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36</a:t>
            </a:fld>
            <a:endParaRPr lang="ru-RU" dirty="0"/>
          </a:p>
        </p:txBody>
      </p:sp>
      <p:pic>
        <p:nvPicPr>
          <p:cNvPr id="14338" name="Picture 2" descr="ÐÐ¾Ð¼ ÐÐ¸ÐºÐ¾Ð²Ð¾Ð¹ Ð´Ð°Ð¼Ñ"/>
          <p:cNvPicPr>
            <a:picLocks noChangeAspect="1" noChangeArrowheads="1"/>
          </p:cNvPicPr>
          <p:nvPr/>
        </p:nvPicPr>
        <p:blipFill>
          <a:blip r:embed="rId2" cstate="print"/>
          <a:srcRect/>
          <a:stretch>
            <a:fillRect/>
          </a:stretch>
        </p:blipFill>
        <p:spPr bwMode="auto">
          <a:xfrm>
            <a:off x="179511" y="620688"/>
            <a:ext cx="8735653" cy="38884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1000"/>
                                        <p:tgtEl>
                                          <p:spTgt spid="14338"/>
                                        </p:tgtEl>
                                      </p:cBhvr>
                                    </p:animEffect>
                                    <p:anim calcmode="lin" valueType="num">
                                      <p:cBhvr>
                                        <p:cTn id="13" dur="1000" fill="hold"/>
                                        <p:tgtEl>
                                          <p:spTgt spid="14338"/>
                                        </p:tgtEl>
                                        <p:attrNameLst>
                                          <p:attrName>ppt_x</p:attrName>
                                        </p:attrNameLst>
                                      </p:cBhvr>
                                      <p:tavLst>
                                        <p:tav tm="0">
                                          <p:val>
                                            <p:strVal val="#ppt_x"/>
                                          </p:val>
                                        </p:tav>
                                        <p:tav tm="100000">
                                          <p:val>
                                            <p:strVal val="#ppt_x"/>
                                          </p:val>
                                        </p:tav>
                                      </p:tavLst>
                                    </p:anim>
                                    <p:anim calcmode="lin" valueType="num">
                                      <p:cBhvr>
                                        <p:cTn id="14" dur="1000" fill="hold"/>
                                        <p:tgtEl>
                                          <p:spTgt spid="143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792088"/>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Летний сад</a:t>
            </a:r>
            <a:br>
              <a:rPr lang="ru-RU" dirty="0" smtClean="0">
                <a:effectLst>
                  <a:outerShdw blurRad="38100" dist="38100" dir="2700000" algn="tl">
                    <a:srgbClr val="000000">
                      <a:alpha val="43137"/>
                    </a:srgbClr>
                  </a:outerShdw>
                </a:effectLst>
                <a:latin typeface="+mn-lt"/>
              </a:rPr>
            </a:b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179512" y="4509120"/>
            <a:ext cx="8712968" cy="2348880"/>
          </a:xfrm>
        </p:spPr>
        <p:txBody>
          <a:bodyPr>
            <a:noAutofit/>
          </a:bodyPr>
          <a:lstStyle/>
          <a:p>
            <a:pPr marL="0" indent="720000" algn="just">
              <a:spcBef>
                <a:spcPts val="0"/>
              </a:spcBef>
              <a:buNone/>
            </a:pPr>
            <a:r>
              <a:rPr lang="ru-RU" sz="2000" dirty="0" smtClean="0">
                <a:effectLst>
                  <a:outerShdw blurRad="38100" dist="38100" dir="2700000" algn="tl">
                    <a:srgbClr val="000000">
                      <a:alpha val="43137"/>
                    </a:srgbClr>
                  </a:outerShdw>
                </a:effectLst>
              </a:rPr>
              <a:t>Прекрасный Летний сад был «огородом» Пушкина, в котором он прогуливался в туфлях на босу ногу, когда жил неподалеку – в доме Оливье на </a:t>
            </a:r>
            <a:r>
              <a:rPr lang="ru-RU" sz="2000" dirty="0" err="1" smtClean="0">
                <a:effectLst>
                  <a:outerShdw blurRad="38100" dist="38100" dir="2700000" algn="tl">
                    <a:srgbClr val="000000">
                      <a:alpha val="43137"/>
                    </a:srgbClr>
                  </a:outerShdw>
                </a:effectLst>
              </a:rPr>
              <a:t>Пантелеймоновской</a:t>
            </a:r>
            <a:r>
              <a:rPr lang="ru-RU" sz="2000" dirty="0" smtClean="0">
                <a:effectLst>
                  <a:outerShdw blurRad="38100" dist="38100" dir="2700000" algn="tl">
                    <a:srgbClr val="000000">
                      <a:alpha val="43137"/>
                    </a:srgbClr>
                  </a:outerShdw>
                </a:effectLst>
              </a:rPr>
              <a:t> улице. Именно здесь в детстве гулял и его герой Евгений Онегин. Раскольников, решаясь на преступление, размышлял о том, что было бы здорово, если бы Летний сад обогащал воздухом и фонтанной свежестью запыленный город, тоскующий по свободе и чистоте</a:t>
            </a:r>
            <a:endParaRPr lang="ru-RU" sz="2000"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37</a:t>
            </a:fld>
            <a:endParaRPr lang="ru-RU" dirty="0"/>
          </a:p>
        </p:txBody>
      </p:sp>
      <p:pic>
        <p:nvPicPr>
          <p:cNvPr id="13314" name="Picture 2" descr="ÐÐµÑÐ½Ð¸Ð¹ ÑÐ°Ð´"/>
          <p:cNvPicPr>
            <a:picLocks noChangeAspect="1" noChangeArrowheads="1"/>
          </p:cNvPicPr>
          <p:nvPr/>
        </p:nvPicPr>
        <p:blipFill>
          <a:blip r:embed="rId2" cstate="print"/>
          <a:srcRect/>
          <a:stretch>
            <a:fillRect/>
          </a:stretch>
        </p:blipFill>
        <p:spPr bwMode="auto">
          <a:xfrm>
            <a:off x="251520" y="620688"/>
            <a:ext cx="8640960" cy="38164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anim calcmode="lin" valueType="num">
                                      <p:cBhvr>
                                        <p:cTn id="13" dur="1000" fill="hold"/>
                                        <p:tgtEl>
                                          <p:spTgt spid="13314"/>
                                        </p:tgtEl>
                                        <p:attrNameLst>
                                          <p:attrName>ppt_x</p:attrName>
                                        </p:attrNameLst>
                                      </p:cBhvr>
                                      <p:tavLst>
                                        <p:tav tm="0">
                                          <p:val>
                                            <p:strVal val="#ppt_x"/>
                                          </p:val>
                                        </p:tav>
                                        <p:tav tm="100000">
                                          <p:val>
                                            <p:strVal val="#ppt_x"/>
                                          </p:val>
                                        </p:tav>
                                      </p:tavLst>
                                    </p:anim>
                                    <p:anim calcmode="lin" valueType="num">
                                      <p:cBhvr>
                                        <p:cTn id="14" dur="1000" fill="hold"/>
                                        <p:tgtEl>
                                          <p:spTgt spid="133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8640"/>
            <a:ext cx="9144000" cy="836712"/>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Мемориальный Музей-лицей</a:t>
            </a:r>
            <a:br>
              <a:rPr lang="ru-RU" dirty="0" smtClean="0">
                <a:effectLst>
                  <a:outerShdw blurRad="38100" dist="38100" dir="2700000" algn="tl">
                    <a:srgbClr val="000000">
                      <a:alpha val="43137"/>
                    </a:srgbClr>
                  </a:outerShdw>
                </a:effectLst>
                <a:latin typeface="+mn-lt"/>
              </a:rPr>
            </a:b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179512" y="4293096"/>
            <a:ext cx="8784976" cy="2564904"/>
          </a:xfrm>
        </p:spPr>
        <p:txBody>
          <a:bodyPr>
            <a:normAutofit fontScale="625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rPr>
              <a:t>В Императорском Царскосельском лицее Александр Пушкин воспитывался с 1811 по 1817 год. Именно здесь, на экзамене при переходе с младшего курса на старший, 14-летний поэт прочитал свое стихотворение «Воспоминания в Царском Селе». Оно было отмечено Гавриилом Державиным. Первый лицейский выпуск подарил Пушкину друзей, с которыми он сохранял теплые отношения до конца жизни</a:t>
            </a:r>
          </a:p>
          <a:p>
            <a:pPr marL="0" indent="720000" algn="just">
              <a:spcBef>
                <a:spcPts val="0"/>
              </a:spcBef>
              <a:buNone/>
            </a:pPr>
            <a:r>
              <a:rPr lang="ru-RU" dirty="0" smtClean="0">
                <a:effectLst>
                  <a:outerShdw blurRad="38100" dist="38100" dir="2700000" algn="tl">
                    <a:srgbClr val="000000">
                      <a:alpha val="43137"/>
                    </a:srgbClr>
                  </a:outerShdw>
                </a:effectLst>
              </a:rPr>
              <a:t>Сегодня в Лицее восстановлена обстановка, которая была здесь в годы учебы Пушкина: Большой зал, библиотека с подлинными книгами, классы и спальни лицеистов, квартира гувернера и учителя рисования Сергея </a:t>
            </a:r>
            <a:r>
              <a:rPr lang="ru-RU" dirty="0" err="1" smtClean="0">
                <a:effectLst>
                  <a:outerShdw blurRad="38100" dist="38100" dir="2700000" algn="tl">
                    <a:srgbClr val="000000">
                      <a:alpha val="43137"/>
                    </a:srgbClr>
                  </a:outerShdw>
                </a:effectLst>
              </a:rPr>
              <a:t>Чирикова</a:t>
            </a:r>
            <a:r>
              <a:rPr lang="ru-RU" dirty="0" smtClean="0">
                <a:effectLst>
                  <a:outerShdw blurRad="38100" dist="38100" dir="2700000" algn="tl">
                    <a:srgbClr val="000000">
                      <a:alpha val="43137"/>
                    </a:srgbClr>
                  </a:outerShdw>
                </a:effectLst>
              </a:rPr>
              <a:t>. Рядом с музеем установлен памятник Пушкину работы скульптора Роберта Баха 1900 года</a:t>
            </a:r>
          </a:p>
          <a:p>
            <a:endParaRPr lang="ru-RU" dirty="0"/>
          </a:p>
        </p:txBody>
      </p:sp>
      <p:sp>
        <p:nvSpPr>
          <p:cNvPr id="4" name="Номер слайда 3"/>
          <p:cNvSpPr>
            <a:spLocks noGrp="1"/>
          </p:cNvSpPr>
          <p:nvPr>
            <p:ph type="sldNum" sz="quarter" idx="12"/>
          </p:nvPr>
        </p:nvSpPr>
        <p:spPr/>
        <p:txBody>
          <a:bodyPr/>
          <a:lstStyle/>
          <a:p>
            <a:fld id="{21D61DAC-58C9-4536-830C-50A0627B8926}" type="slidenum">
              <a:rPr lang="ru-RU" smtClean="0"/>
              <a:pPr/>
              <a:t>38</a:t>
            </a:fld>
            <a:endParaRPr lang="ru-RU" dirty="0"/>
          </a:p>
        </p:txBody>
      </p:sp>
      <p:pic>
        <p:nvPicPr>
          <p:cNvPr id="1026" name="Picture 2" descr="https://b1.culture.ru/c/340193.jpg"/>
          <p:cNvPicPr>
            <a:picLocks noChangeAspect="1" noChangeArrowheads="1"/>
          </p:cNvPicPr>
          <p:nvPr/>
        </p:nvPicPr>
        <p:blipFill>
          <a:blip r:embed="rId2" cstate="print"/>
          <a:srcRect/>
          <a:stretch>
            <a:fillRect/>
          </a:stretch>
        </p:blipFill>
        <p:spPr bwMode="auto">
          <a:xfrm>
            <a:off x="1331641" y="620688"/>
            <a:ext cx="6519122" cy="36724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764704"/>
          </a:xfrm>
        </p:spPr>
        <p:txBody>
          <a:bodyPr>
            <a:normAutofit/>
          </a:bodyPr>
          <a:lstStyle/>
          <a:p>
            <a:pPr algn="ctr"/>
            <a:r>
              <a:rPr lang="ru-RU" dirty="0" smtClean="0">
                <a:effectLst>
                  <a:outerShdw blurRad="38100" dist="38100" dir="2700000" algn="tl">
                    <a:srgbClr val="000000">
                      <a:alpha val="43137"/>
                    </a:srgbClr>
                  </a:outerShdw>
                </a:effectLst>
                <a:latin typeface="+mn-lt"/>
              </a:rPr>
              <a:t>Музей-квартира Пушкина на Мойке</a:t>
            </a: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179512" y="4653136"/>
            <a:ext cx="8712968" cy="2016224"/>
          </a:xfrm>
        </p:spPr>
        <p:txBody>
          <a:bodyPr>
            <a:normAutofit fontScale="775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rPr>
              <a:t>Квартира на Мойке стала последним пристанищем Пушкина. В кабинете на Мойке Пушкин готовил к выпуску журнал «Современник», редактировал «Евгения Онегина», завершал роман «Капитанская дочка». Сюда смертельно раненного поэта привезли после дуэли с Жоржем Дантесом. После смерти Пушкина его вдова с детьми покинула квартиру и больше сюда не возвращалась</a:t>
            </a:r>
            <a:endParaRPr lang="ru-RU" dirty="0">
              <a:effectLst>
                <a:outerShdw blurRad="38100" dist="38100" dir="2700000" algn="tl">
                  <a:srgbClr val="000000">
                    <a:alpha val="43137"/>
                  </a:srgbClr>
                </a:outerShdw>
              </a:effectLst>
            </a:endParaRPr>
          </a:p>
        </p:txBody>
      </p:sp>
      <p:sp>
        <p:nvSpPr>
          <p:cNvPr id="4" name="Номер слайда 3"/>
          <p:cNvSpPr>
            <a:spLocks noGrp="1"/>
          </p:cNvSpPr>
          <p:nvPr>
            <p:ph type="sldNum" sz="quarter" idx="12"/>
          </p:nvPr>
        </p:nvSpPr>
        <p:spPr/>
        <p:txBody>
          <a:bodyPr/>
          <a:lstStyle/>
          <a:p>
            <a:fld id="{21D61DAC-58C9-4536-830C-50A0627B8926}" type="slidenum">
              <a:rPr lang="ru-RU" smtClean="0"/>
              <a:pPr/>
              <a:t>39</a:t>
            </a:fld>
            <a:endParaRPr lang="ru-RU" dirty="0"/>
          </a:p>
        </p:txBody>
      </p:sp>
      <p:pic>
        <p:nvPicPr>
          <p:cNvPr id="69634" name="Picture 2" descr="https://ticketstour.ru/image/cache/catalog/marshruty/sankt-petersburg/pushkin-v-peterburge/imgb2-1000x556_g_90.jpg"/>
          <p:cNvPicPr>
            <a:picLocks noChangeAspect="1" noChangeArrowheads="1"/>
          </p:cNvPicPr>
          <p:nvPr/>
        </p:nvPicPr>
        <p:blipFill>
          <a:blip r:embed="rId2" cstate="print"/>
          <a:srcRect/>
          <a:stretch>
            <a:fillRect/>
          </a:stretch>
        </p:blipFill>
        <p:spPr bwMode="auto">
          <a:xfrm>
            <a:off x="1187624" y="836712"/>
            <a:ext cx="6768752" cy="36433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634"/>
                                        </p:tgtEl>
                                        <p:attrNameLst>
                                          <p:attrName>style.visibility</p:attrName>
                                        </p:attrNameLst>
                                      </p:cBhvr>
                                      <p:to>
                                        <p:strVal val="visible"/>
                                      </p:to>
                                    </p:set>
                                    <p:animEffect transition="in" filter="fade">
                                      <p:cBhvr>
                                        <p:cTn id="12" dur="1000"/>
                                        <p:tgtEl>
                                          <p:spTgt spid="69634"/>
                                        </p:tgtEl>
                                      </p:cBhvr>
                                    </p:animEffect>
                                    <p:anim calcmode="lin" valueType="num">
                                      <p:cBhvr>
                                        <p:cTn id="13" dur="1000" fill="hold"/>
                                        <p:tgtEl>
                                          <p:spTgt spid="69634"/>
                                        </p:tgtEl>
                                        <p:attrNameLst>
                                          <p:attrName>ppt_x</p:attrName>
                                        </p:attrNameLst>
                                      </p:cBhvr>
                                      <p:tavLst>
                                        <p:tav tm="0">
                                          <p:val>
                                            <p:strVal val="#ppt_x"/>
                                          </p:val>
                                        </p:tav>
                                        <p:tav tm="100000">
                                          <p:val>
                                            <p:strVal val="#ppt_x"/>
                                          </p:val>
                                        </p:tav>
                                      </p:tavLst>
                                    </p:anim>
                                    <p:anim calcmode="lin" valueType="num">
                                      <p:cBhvr>
                                        <p:cTn id="14" dur="1000" fill="hold"/>
                                        <p:tgtEl>
                                          <p:spTgt spid="696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ndrew\Desktop\vod_map_reg2.png"/>
          <p:cNvPicPr>
            <a:picLocks noChangeAspect="1" noChangeArrowheads="1"/>
          </p:cNvPicPr>
          <p:nvPr/>
        </p:nvPicPr>
        <p:blipFill>
          <a:blip r:embed="rId2" cstate="print"/>
          <a:srcRect/>
          <a:stretch>
            <a:fillRect/>
          </a:stretch>
        </p:blipFill>
        <p:spPr bwMode="auto">
          <a:xfrm>
            <a:off x="0" y="908720"/>
            <a:ext cx="9144000" cy="5949280"/>
          </a:xfrm>
          <a:prstGeom prst="rect">
            <a:avLst/>
          </a:prstGeom>
          <a:noFill/>
        </p:spPr>
      </p:pic>
      <p:sp>
        <p:nvSpPr>
          <p:cNvPr id="2" name="Заголовок 1"/>
          <p:cNvSpPr>
            <a:spLocks noGrp="1"/>
          </p:cNvSpPr>
          <p:nvPr>
            <p:ph type="title"/>
          </p:nvPr>
        </p:nvSpPr>
        <p:spPr>
          <a:xfrm>
            <a:off x="0" y="332656"/>
            <a:ext cx="9144000" cy="1066800"/>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Литературные деятели на Ленинградской земле </a:t>
            </a:r>
            <a:r>
              <a:rPr lang="ru-RU" dirty="0" smtClean="0">
                <a:effectLst>
                  <a:outerShdw blurRad="38100" dist="38100" dir="2700000" algn="tl">
                    <a:srgbClr val="000000">
                      <a:alpha val="43137"/>
                    </a:srgbClr>
                  </a:outerShdw>
                </a:effectLst>
              </a:rPr>
              <a:t/>
            </a:r>
            <a:br>
              <a:rPr lang="ru-RU" dirty="0" smtClean="0">
                <a:effectLst>
                  <a:outerShdw blurRad="38100" dist="38100" dir="2700000" algn="tl">
                    <a:srgbClr val="000000">
                      <a:alpha val="43137"/>
                    </a:srgbClr>
                  </a:outerShdw>
                </a:effectLst>
              </a:rPr>
            </a:br>
            <a:endParaRPr lang="ru-RU" dirty="0">
              <a:effectLst>
                <a:outerShdw blurRad="38100" dist="38100" dir="2700000" algn="tl">
                  <a:srgbClr val="000000">
                    <a:alpha val="43137"/>
                  </a:srgbClr>
                </a:outerShdw>
              </a:effectLst>
            </a:endParaRPr>
          </a:p>
        </p:txBody>
      </p:sp>
      <p:pic>
        <p:nvPicPr>
          <p:cNvPr id="1030" name="Picture 6" descr="https://t4.ftcdn.net/jpg/00/73/52/97/240_F_73529713_Nsiy8e6tzqLNrx7GLbHdbMCTfBITTKrh.jpg"/>
          <p:cNvPicPr>
            <a:picLocks noChangeAspect="1" noChangeArrowheads="1"/>
          </p:cNvPicPr>
          <p:nvPr/>
        </p:nvPicPr>
        <p:blipFill>
          <a:blip r:embed="rId3" cstate="print"/>
          <a:srcRect/>
          <a:stretch>
            <a:fillRect/>
          </a:stretch>
        </p:blipFill>
        <p:spPr bwMode="auto">
          <a:xfrm>
            <a:off x="4644008" y="3429000"/>
            <a:ext cx="2016224" cy="1371032"/>
          </a:xfrm>
          <a:prstGeom prst="rect">
            <a:avLst/>
          </a:prstGeom>
          <a:ln>
            <a:noFill/>
          </a:ln>
          <a:effectLst>
            <a:softEdge rad="112500"/>
          </a:effectLst>
        </p:spPr>
      </p:pic>
      <p:pic>
        <p:nvPicPr>
          <p:cNvPr id="1036" name="Picture 12" descr="https://img3.stockfresh.com/files/b/basel101658/m/97/690500_stock-photo-vector-drawing.jpg"/>
          <p:cNvPicPr>
            <a:picLocks noChangeAspect="1" noChangeArrowheads="1"/>
          </p:cNvPicPr>
          <p:nvPr/>
        </p:nvPicPr>
        <p:blipFill>
          <a:blip r:embed="rId4" cstate="print"/>
          <a:srcRect/>
          <a:stretch>
            <a:fillRect/>
          </a:stretch>
        </p:blipFill>
        <p:spPr bwMode="auto">
          <a:xfrm>
            <a:off x="3491880" y="3896812"/>
            <a:ext cx="1245372" cy="936104"/>
          </a:xfrm>
          <a:prstGeom prst="rect">
            <a:avLst/>
          </a:prstGeom>
          <a:noFill/>
        </p:spPr>
      </p:pic>
      <p:pic>
        <p:nvPicPr>
          <p:cNvPr id="1040" name="Picture 16" descr="http://mtdata.ru/u25/photo24DF/20390477207-0/original.jpeg"/>
          <p:cNvPicPr>
            <a:picLocks noChangeAspect="1" noChangeArrowheads="1"/>
          </p:cNvPicPr>
          <p:nvPr/>
        </p:nvPicPr>
        <p:blipFill>
          <a:blip r:embed="rId5" cstate="print"/>
          <a:srcRect/>
          <a:stretch>
            <a:fillRect/>
          </a:stretch>
        </p:blipFill>
        <p:spPr bwMode="auto">
          <a:xfrm>
            <a:off x="1187624" y="4437112"/>
            <a:ext cx="2088233" cy="1392155"/>
          </a:xfrm>
          <a:prstGeom prst="rect">
            <a:avLst/>
          </a:prstGeom>
          <a:noFill/>
        </p:spPr>
      </p:pic>
      <p:pic>
        <p:nvPicPr>
          <p:cNvPr id="1042" name="Picture 18" descr="http://img-fotki.yandex.ru/get/4115/152124108.3f/0_9d909_4e4a0618_XL"/>
          <p:cNvPicPr>
            <a:picLocks noChangeAspect="1" noChangeArrowheads="1"/>
          </p:cNvPicPr>
          <p:nvPr/>
        </p:nvPicPr>
        <p:blipFill>
          <a:blip r:embed="rId6" cstate="print"/>
          <a:srcRect/>
          <a:stretch>
            <a:fillRect/>
          </a:stretch>
        </p:blipFill>
        <p:spPr bwMode="auto">
          <a:xfrm>
            <a:off x="6804248" y="3501008"/>
            <a:ext cx="1296144" cy="1440160"/>
          </a:xfrm>
          <a:prstGeom prst="rect">
            <a:avLst/>
          </a:prstGeom>
          <a:noFill/>
        </p:spPr>
      </p:pic>
      <p:pic>
        <p:nvPicPr>
          <p:cNvPr id="1044" name="Picture 20" descr="https://i.pinimg.com/736x/fc/7e/9c/fc7e9c01e66f40c7bfe5d66b4a31875c--couple-silhouette-silhouette-art.jpg"/>
          <p:cNvPicPr>
            <a:picLocks noChangeAspect="1" noChangeArrowheads="1"/>
          </p:cNvPicPr>
          <p:nvPr/>
        </p:nvPicPr>
        <p:blipFill>
          <a:blip r:embed="rId7" cstate="print"/>
          <a:srcRect/>
          <a:stretch>
            <a:fillRect/>
          </a:stretch>
        </p:blipFill>
        <p:spPr bwMode="auto">
          <a:xfrm>
            <a:off x="6444208" y="1844824"/>
            <a:ext cx="1634934" cy="1588286"/>
          </a:xfrm>
          <a:prstGeom prst="rect">
            <a:avLst/>
          </a:prstGeom>
          <a:noFill/>
        </p:spPr>
      </p:pic>
      <p:pic>
        <p:nvPicPr>
          <p:cNvPr id="1048" name="Picture 24" descr="http://pushkin.ellink.ru/museum/exh/exh12/images/gel1.jpg"/>
          <p:cNvPicPr>
            <a:picLocks noChangeAspect="1" noChangeArrowheads="1"/>
          </p:cNvPicPr>
          <p:nvPr/>
        </p:nvPicPr>
        <p:blipFill>
          <a:blip r:embed="rId8" cstate="print"/>
          <a:srcRect/>
          <a:stretch>
            <a:fillRect/>
          </a:stretch>
        </p:blipFill>
        <p:spPr bwMode="auto">
          <a:xfrm>
            <a:off x="1403648" y="1732252"/>
            <a:ext cx="1584176" cy="1238298"/>
          </a:xfrm>
          <a:prstGeom prst="rect">
            <a:avLst/>
          </a:prstGeom>
          <a:noFill/>
        </p:spPr>
      </p:pic>
      <p:sp>
        <p:nvSpPr>
          <p:cNvPr id="11" name="Номер слайда 10"/>
          <p:cNvSpPr>
            <a:spLocks noGrp="1"/>
          </p:cNvSpPr>
          <p:nvPr>
            <p:ph type="sldNum" sz="quarter" idx="12"/>
          </p:nvPr>
        </p:nvSpPr>
        <p:spPr/>
        <p:txBody>
          <a:bodyPr/>
          <a:lstStyle/>
          <a:p>
            <a:fld id="{21D61DAC-58C9-4536-830C-50A0627B8926}" type="slidenum">
              <a:rPr lang="ru-RU" smtClean="0"/>
              <a:pPr/>
              <a:t>4</a:t>
            </a:fld>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8"/>
                                        </p:tgtEl>
                                        <p:attrNameLst>
                                          <p:attrName>style.visibility</p:attrName>
                                        </p:attrNameLst>
                                      </p:cBhvr>
                                      <p:to>
                                        <p:strVal val="visible"/>
                                      </p:to>
                                    </p:set>
                                    <p:animEffect transition="in" filter="fade">
                                      <p:cBhvr>
                                        <p:cTn id="17" dur="1000"/>
                                        <p:tgtEl>
                                          <p:spTgt spid="1048"/>
                                        </p:tgtEl>
                                      </p:cBhvr>
                                    </p:animEffect>
                                    <p:anim calcmode="lin" valueType="num">
                                      <p:cBhvr>
                                        <p:cTn id="18" dur="1000" fill="hold"/>
                                        <p:tgtEl>
                                          <p:spTgt spid="1048"/>
                                        </p:tgtEl>
                                        <p:attrNameLst>
                                          <p:attrName>ppt_x</p:attrName>
                                        </p:attrNameLst>
                                      </p:cBhvr>
                                      <p:tavLst>
                                        <p:tav tm="0">
                                          <p:val>
                                            <p:strVal val="#ppt_x"/>
                                          </p:val>
                                        </p:tav>
                                        <p:tav tm="100000">
                                          <p:val>
                                            <p:strVal val="#ppt_x"/>
                                          </p:val>
                                        </p:tav>
                                      </p:tavLst>
                                    </p:anim>
                                    <p:anim calcmode="lin" valueType="num">
                                      <p:cBhvr>
                                        <p:cTn id="19" dur="1000" fill="hold"/>
                                        <p:tgtEl>
                                          <p:spTgt spid="104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fade">
                                      <p:cBhvr>
                                        <p:cTn id="22" dur="1000"/>
                                        <p:tgtEl>
                                          <p:spTgt spid="1044"/>
                                        </p:tgtEl>
                                      </p:cBhvr>
                                    </p:animEffect>
                                    <p:anim calcmode="lin" valueType="num">
                                      <p:cBhvr>
                                        <p:cTn id="23" dur="1000" fill="hold"/>
                                        <p:tgtEl>
                                          <p:spTgt spid="1044"/>
                                        </p:tgtEl>
                                        <p:attrNameLst>
                                          <p:attrName>ppt_x</p:attrName>
                                        </p:attrNameLst>
                                      </p:cBhvr>
                                      <p:tavLst>
                                        <p:tav tm="0">
                                          <p:val>
                                            <p:strVal val="#ppt_x"/>
                                          </p:val>
                                        </p:tav>
                                        <p:tav tm="100000">
                                          <p:val>
                                            <p:strVal val="#ppt_x"/>
                                          </p:val>
                                        </p:tav>
                                      </p:tavLst>
                                    </p:anim>
                                    <p:anim calcmode="lin" valueType="num">
                                      <p:cBhvr>
                                        <p:cTn id="24" dur="1000" fill="hold"/>
                                        <p:tgtEl>
                                          <p:spTgt spid="104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42"/>
                                        </p:tgtEl>
                                        <p:attrNameLst>
                                          <p:attrName>style.visibility</p:attrName>
                                        </p:attrNameLst>
                                      </p:cBhvr>
                                      <p:to>
                                        <p:strVal val="visible"/>
                                      </p:to>
                                    </p:set>
                                    <p:animEffect transition="in" filter="fade">
                                      <p:cBhvr>
                                        <p:cTn id="27" dur="1000"/>
                                        <p:tgtEl>
                                          <p:spTgt spid="1042"/>
                                        </p:tgtEl>
                                      </p:cBhvr>
                                    </p:animEffect>
                                    <p:anim calcmode="lin" valueType="num">
                                      <p:cBhvr>
                                        <p:cTn id="28" dur="1000" fill="hold"/>
                                        <p:tgtEl>
                                          <p:spTgt spid="1042"/>
                                        </p:tgtEl>
                                        <p:attrNameLst>
                                          <p:attrName>ppt_x</p:attrName>
                                        </p:attrNameLst>
                                      </p:cBhvr>
                                      <p:tavLst>
                                        <p:tav tm="0">
                                          <p:val>
                                            <p:strVal val="#ppt_x"/>
                                          </p:val>
                                        </p:tav>
                                        <p:tav tm="100000">
                                          <p:val>
                                            <p:strVal val="#ppt_x"/>
                                          </p:val>
                                        </p:tav>
                                      </p:tavLst>
                                    </p:anim>
                                    <p:anim calcmode="lin" valueType="num">
                                      <p:cBhvr>
                                        <p:cTn id="29" dur="1000" fill="hold"/>
                                        <p:tgtEl>
                                          <p:spTgt spid="104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1000"/>
                                        <p:tgtEl>
                                          <p:spTgt spid="1030"/>
                                        </p:tgtEl>
                                      </p:cBhvr>
                                    </p:animEffect>
                                    <p:anim calcmode="lin" valueType="num">
                                      <p:cBhvr>
                                        <p:cTn id="33" dur="1000" fill="hold"/>
                                        <p:tgtEl>
                                          <p:spTgt spid="1030"/>
                                        </p:tgtEl>
                                        <p:attrNameLst>
                                          <p:attrName>ppt_x</p:attrName>
                                        </p:attrNameLst>
                                      </p:cBhvr>
                                      <p:tavLst>
                                        <p:tav tm="0">
                                          <p:val>
                                            <p:strVal val="#ppt_x"/>
                                          </p:val>
                                        </p:tav>
                                        <p:tav tm="100000">
                                          <p:val>
                                            <p:strVal val="#ppt_x"/>
                                          </p:val>
                                        </p:tav>
                                      </p:tavLst>
                                    </p:anim>
                                    <p:anim calcmode="lin" valueType="num">
                                      <p:cBhvr>
                                        <p:cTn id="34" dur="1000" fill="hold"/>
                                        <p:tgtEl>
                                          <p:spTgt spid="10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36"/>
                                        </p:tgtEl>
                                        <p:attrNameLst>
                                          <p:attrName>style.visibility</p:attrName>
                                        </p:attrNameLst>
                                      </p:cBhvr>
                                      <p:to>
                                        <p:strVal val="visible"/>
                                      </p:to>
                                    </p:set>
                                    <p:animEffect transition="in" filter="fade">
                                      <p:cBhvr>
                                        <p:cTn id="37" dur="1000"/>
                                        <p:tgtEl>
                                          <p:spTgt spid="1036"/>
                                        </p:tgtEl>
                                      </p:cBhvr>
                                    </p:animEffect>
                                    <p:anim calcmode="lin" valueType="num">
                                      <p:cBhvr>
                                        <p:cTn id="38" dur="1000" fill="hold"/>
                                        <p:tgtEl>
                                          <p:spTgt spid="1036"/>
                                        </p:tgtEl>
                                        <p:attrNameLst>
                                          <p:attrName>ppt_x</p:attrName>
                                        </p:attrNameLst>
                                      </p:cBhvr>
                                      <p:tavLst>
                                        <p:tav tm="0">
                                          <p:val>
                                            <p:strVal val="#ppt_x"/>
                                          </p:val>
                                        </p:tav>
                                        <p:tav tm="100000">
                                          <p:val>
                                            <p:strVal val="#ppt_x"/>
                                          </p:val>
                                        </p:tav>
                                      </p:tavLst>
                                    </p:anim>
                                    <p:anim calcmode="lin" valueType="num">
                                      <p:cBhvr>
                                        <p:cTn id="39" dur="1000" fill="hold"/>
                                        <p:tgtEl>
                                          <p:spTgt spid="10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40"/>
                                        </p:tgtEl>
                                        <p:attrNameLst>
                                          <p:attrName>style.visibility</p:attrName>
                                        </p:attrNameLst>
                                      </p:cBhvr>
                                      <p:to>
                                        <p:strVal val="visible"/>
                                      </p:to>
                                    </p:set>
                                    <p:animEffect transition="in" filter="fade">
                                      <p:cBhvr>
                                        <p:cTn id="42" dur="1000"/>
                                        <p:tgtEl>
                                          <p:spTgt spid="1040"/>
                                        </p:tgtEl>
                                      </p:cBhvr>
                                    </p:animEffect>
                                    <p:anim calcmode="lin" valueType="num">
                                      <p:cBhvr>
                                        <p:cTn id="43" dur="1000" fill="hold"/>
                                        <p:tgtEl>
                                          <p:spTgt spid="1040"/>
                                        </p:tgtEl>
                                        <p:attrNameLst>
                                          <p:attrName>ppt_x</p:attrName>
                                        </p:attrNameLst>
                                      </p:cBhvr>
                                      <p:tavLst>
                                        <p:tav tm="0">
                                          <p:val>
                                            <p:strVal val="#ppt_x"/>
                                          </p:val>
                                        </p:tav>
                                        <p:tav tm="100000">
                                          <p:val>
                                            <p:strVal val="#ppt_x"/>
                                          </p:val>
                                        </p:tav>
                                      </p:tavLst>
                                    </p:anim>
                                    <p:anim calcmode="lin" valueType="num">
                                      <p:cBhvr>
                                        <p:cTn id="44"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66800"/>
          </a:xfrm>
        </p:spPr>
        <p:txBody>
          <a:bodyPr>
            <a:normAutofit fontScale="90000"/>
          </a:bodyPr>
          <a:lstStyle/>
          <a:p>
            <a:pPr algn="ctr"/>
            <a:r>
              <a:rPr lang="ru-RU" sz="3600" dirty="0" smtClean="0">
                <a:effectLst>
                  <a:outerShdw blurRad="38100" dist="38100" dir="2700000" algn="tl">
                    <a:srgbClr val="000000">
                      <a:alpha val="43137"/>
                    </a:srgbClr>
                  </a:outerShdw>
                </a:effectLst>
                <a:latin typeface="+mn-lt"/>
              </a:rPr>
              <a:t>Место дуэли Пушкина на Черной речке</a:t>
            </a:r>
            <a:r>
              <a:rPr lang="ru-RU" dirty="0" smtClean="0"/>
              <a:t/>
            </a:r>
            <a:br>
              <a:rPr lang="ru-RU" dirty="0" smtClean="0"/>
            </a:br>
            <a:endParaRPr lang="ru-RU" dirty="0"/>
          </a:p>
        </p:txBody>
      </p:sp>
      <p:sp>
        <p:nvSpPr>
          <p:cNvPr id="3" name="Содержимое 2"/>
          <p:cNvSpPr>
            <a:spLocks noGrp="1"/>
          </p:cNvSpPr>
          <p:nvPr>
            <p:ph idx="1"/>
          </p:nvPr>
        </p:nvSpPr>
        <p:spPr>
          <a:xfrm>
            <a:off x="179512" y="4653136"/>
            <a:ext cx="8712968" cy="2204864"/>
          </a:xfrm>
        </p:spPr>
        <p:txBody>
          <a:bodyPr>
            <a:normAutofit fontScale="700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rPr>
              <a:t>Дуэль Пушкина и Дантеса была вызвана слухами о неверности Натальи Гончаровой и анонимными письмами, отправленными поэту. Это был уже второй вызов, сделанный Александром Сергеевичем французу – первая дуэль не состоялась, потому что Дантес породнился с Пушкиным, женившись на сестре Натальи Гончаровой – Екатерине. Несмотря на существовавший запрет дуэлей, для Пушкина они были не в новинку – исследователи насчитывают около 29 состоявшихся и несостоявшихся дуэлей поэта</a:t>
            </a:r>
            <a:endParaRPr lang="ru-RU"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40</a:t>
            </a:fld>
            <a:endParaRPr lang="ru-RU" dirty="0"/>
          </a:p>
        </p:txBody>
      </p:sp>
      <p:pic>
        <p:nvPicPr>
          <p:cNvPr id="12290" name="Picture 2" descr="ÐÐµÑÑÐ¾ Ð´ÑÑÐ»Ð¸ ÐÑÑÐºÐ¸Ð½Ð° Ð½Ð° Ð§ÐµÑÐ½Ð¾Ð¹ ÑÐµÑÐºÐµ"/>
          <p:cNvPicPr>
            <a:picLocks noChangeAspect="1" noChangeArrowheads="1"/>
          </p:cNvPicPr>
          <p:nvPr/>
        </p:nvPicPr>
        <p:blipFill>
          <a:blip r:embed="rId2" cstate="print"/>
          <a:srcRect/>
          <a:stretch>
            <a:fillRect/>
          </a:stretch>
        </p:blipFill>
        <p:spPr bwMode="auto">
          <a:xfrm>
            <a:off x="323528" y="620688"/>
            <a:ext cx="8496944" cy="39261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1000"/>
                                        <p:tgtEl>
                                          <p:spTgt spid="12290"/>
                                        </p:tgtEl>
                                      </p:cBhvr>
                                    </p:animEffect>
                                    <p:anim calcmode="lin" valueType="num">
                                      <p:cBhvr>
                                        <p:cTn id="13" dur="1000" fill="hold"/>
                                        <p:tgtEl>
                                          <p:spTgt spid="12290"/>
                                        </p:tgtEl>
                                        <p:attrNameLst>
                                          <p:attrName>ppt_x</p:attrName>
                                        </p:attrNameLst>
                                      </p:cBhvr>
                                      <p:tavLst>
                                        <p:tav tm="0">
                                          <p:val>
                                            <p:strVal val="#ppt_x"/>
                                          </p:val>
                                        </p:tav>
                                        <p:tav tm="100000">
                                          <p:val>
                                            <p:strVal val="#ppt_x"/>
                                          </p:val>
                                        </p:tav>
                                      </p:tavLst>
                                    </p:anim>
                                    <p:anim calcmode="lin" valueType="num">
                                      <p:cBhvr>
                                        <p:cTn id="14" dur="1000" fill="hold"/>
                                        <p:tgtEl>
                                          <p:spTgt spid="1229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66800"/>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Коломна</a:t>
            </a:r>
            <a:br>
              <a:rPr lang="ru-RU" dirty="0" smtClean="0">
                <a:effectLst>
                  <a:outerShdw blurRad="38100" dist="38100" dir="2700000" algn="tl">
                    <a:srgbClr val="000000">
                      <a:alpha val="43137"/>
                    </a:srgbClr>
                  </a:outerShdw>
                </a:effectLst>
                <a:latin typeface="+mn-lt"/>
              </a:rPr>
            </a:b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0" y="4149080"/>
            <a:ext cx="9144000" cy="2708920"/>
          </a:xfrm>
        </p:spPr>
        <p:txBody>
          <a:bodyPr>
            <a:noAutofit/>
          </a:bodyPr>
          <a:lstStyle/>
          <a:p>
            <a:pPr marL="0" indent="720000" algn="just">
              <a:spcBef>
                <a:spcPts val="0"/>
              </a:spcBef>
              <a:buNone/>
            </a:pPr>
            <a:r>
              <a:rPr lang="ru-RU" sz="2000" dirty="0" smtClean="0">
                <a:effectLst>
                  <a:outerShdw blurRad="38100" dist="38100" dir="2700000" algn="tl">
                    <a:srgbClr val="000000">
                      <a:alpha val="43137"/>
                    </a:srgbClr>
                  </a:outerShdw>
                </a:effectLst>
              </a:rPr>
              <a:t>В начале XIX века Коломна представляла собой окраину Петербурга и мало вписывалась в городской ансамбль. Родители Пушкина недорого снимали семь комнат в самом конце набережной реки Фонтанки. Пушкин жил здесь с 1817 по 1820 год и посвятил этому месту поэму «Домик в Коломне». Сюда же он поселил своего Евгения из поэмы «Медный всадник». Гоголевский ростовщик, портрет которого приносил всем людям несчастья, жил именно в Коломне, а также здесь находилась тесная каморка Акакия Акакиевича </a:t>
            </a:r>
            <a:r>
              <a:rPr lang="ru-RU" sz="2000" dirty="0" err="1" smtClean="0">
                <a:effectLst>
                  <a:outerShdw blurRad="38100" dist="38100" dir="2700000" algn="tl">
                    <a:srgbClr val="000000">
                      <a:alpha val="43137"/>
                    </a:srgbClr>
                  </a:outerShdw>
                </a:effectLst>
              </a:rPr>
              <a:t>Башмачкина</a:t>
            </a:r>
            <a:endParaRPr lang="ru-RU" sz="2000" dirty="0" smtClean="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41</a:t>
            </a:fld>
            <a:endParaRPr lang="ru-RU" dirty="0"/>
          </a:p>
        </p:txBody>
      </p:sp>
      <p:pic>
        <p:nvPicPr>
          <p:cNvPr id="11266" name="Picture 2" descr="ÐÐ¾Ð»Ð¾Ð¼Ð½Ð°"/>
          <p:cNvPicPr>
            <a:picLocks noChangeAspect="1" noChangeArrowheads="1"/>
          </p:cNvPicPr>
          <p:nvPr/>
        </p:nvPicPr>
        <p:blipFill>
          <a:blip r:embed="rId2" cstate="print"/>
          <a:srcRect/>
          <a:stretch>
            <a:fillRect/>
          </a:stretch>
        </p:blipFill>
        <p:spPr bwMode="auto">
          <a:xfrm>
            <a:off x="539552" y="620688"/>
            <a:ext cx="8064896" cy="34766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617512"/>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Дом </a:t>
            </a:r>
            <a:r>
              <a:rPr lang="ru-RU" dirty="0" err="1" smtClean="0">
                <a:effectLst>
                  <a:outerShdw blurRad="38100" dist="38100" dir="2700000" algn="tl">
                    <a:srgbClr val="000000">
                      <a:alpha val="43137"/>
                    </a:srgbClr>
                  </a:outerShdw>
                </a:effectLst>
                <a:latin typeface="+mn-lt"/>
              </a:rPr>
              <a:t>Мурузи</a:t>
            </a:r>
            <a:r>
              <a:rPr lang="ru-RU" dirty="0" smtClean="0">
                <a:effectLst>
                  <a:outerShdw blurRad="38100" dist="38100" dir="2700000" algn="tl">
                    <a:srgbClr val="000000">
                      <a:alpha val="43137"/>
                    </a:srgbClr>
                  </a:outerShdw>
                </a:effectLst>
                <a:latin typeface="+mn-lt"/>
              </a:rPr>
              <a:t/>
            </a:r>
            <a:br>
              <a:rPr lang="ru-RU" dirty="0" smtClean="0">
                <a:effectLst>
                  <a:outerShdw blurRad="38100" dist="38100" dir="2700000" algn="tl">
                    <a:srgbClr val="000000">
                      <a:alpha val="43137"/>
                    </a:srgbClr>
                  </a:outerShdw>
                </a:effectLst>
                <a:latin typeface="+mn-lt"/>
              </a:rPr>
            </a:b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251520" y="4509120"/>
            <a:ext cx="8640960" cy="2348880"/>
          </a:xfrm>
        </p:spPr>
        <p:txBody>
          <a:bodyPr>
            <a:normAutofit fontScale="77500" lnSpcReduction="20000"/>
          </a:bodyPr>
          <a:lstStyle/>
          <a:p>
            <a:pPr marL="0" indent="720000" algn="just">
              <a:spcBef>
                <a:spcPts val="0"/>
              </a:spcBef>
              <a:buNone/>
            </a:pPr>
            <a:r>
              <a:rPr lang="ru-RU" dirty="0" smtClean="0">
                <a:effectLst>
                  <a:outerShdw blurRad="38100" dist="38100" dir="2700000" algn="tl">
                    <a:srgbClr val="000000">
                      <a:alpha val="43137"/>
                    </a:srgbClr>
                  </a:outerShdw>
                </a:effectLst>
              </a:rPr>
              <a:t>На Литейном проспекте, 24 есть дом, в котором в свое время жили Дмитрий Мережковский, Зинаида Гиппиус и Иосиф Бродский. Это Дом </a:t>
            </a:r>
            <a:r>
              <a:rPr lang="ru-RU" dirty="0" err="1" smtClean="0">
                <a:effectLst>
                  <a:outerShdw blurRad="38100" dist="38100" dir="2700000" algn="tl">
                    <a:srgbClr val="000000">
                      <a:alpha val="43137"/>
                    </a:srgbClr>
                  </a:outerShdw>
                </a:effectLst>
              </a:rPr>
              <a:t>Мурузи</a:t>
            </a:r>
            <a:r>
              <a:rPr lang="ru-RU" dirty="0" smtClean="0">
                <a:effectLst>
                  <a:outerShdw blurRad="38100" dist="38100" dir="2700000" algn="tl">
                    <a:srgbClr val="000000">
                      <a:alpha val="43137"/>
                    </a:srgbClr>
                  </a:outerShdw>
                </a:effectLst>
              </a:rPr>
              <a:t>, построенный в </a:t>
            </a:r>
            <a:r>
              <a:rPr lang="ru-RU" dirty="0" err="1" smtClean="0">
                <a:effectLst>
                  <a:outerShdw blurRad="38100" dist="38100" dir="2700000" algn="tl">
                    <a:srgbClr val="000000">
                      <a:alpha val="43137"/>
                    </a:srgbClr>
                  </a:outerShdw>
                </a:effectLst>
              </a:rPr>
              <a:t>неомавританском</a:t>
            </a:r>
            <a:r>
              <a:rPr lang="ru-RU" dirty="0" smtClean="0">
                <a:effectLst>
                  <a:outerShdw blurRad="38100" dist="38100" dir="2700000" algn="tl">
                    <a:srgbClr val="000000">
                      <a:alpha val="43137"/>
                    </a:srgbClr>
                  </a:outerShdw>
                </a:effectLst>
              </a:rPr>
              <a:t> стиле в семидесятые годы XIX века. Сложный для понимания, играющий словами, Бродский становится чуточку ближе, когда удается подышать с ним одним воздухом и уловить повествовательную интонацию его стихов, рисующих эпическую картину мира</a:t>
            </a:r>
            <a:endParaRPr lang="ru-RU"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42</a:t>
            </a:fld>
            <a:endParaRPr lang="ru-RU" dirty="0"/>
          </a:p>
        </p:txBody>
      </p:sp>
      <p:pic>
        <p:nvPicPr>
          <p:cNvPr id="10242" name="Picture 2" descr="ÐÐ¾Ð¼ ÐÑÑÑÐ·Ð¸"/>
          <p:cNvPicPr>
            <a:picLocks noChangeAspect="1" noChangeArrowheads="1"/>
          </p:cNvPicPr>
          <p:nvPr/>
        </p:nvPicPr>
        <p:blipFill>
          <a:blip r:embed="rId2" cstate="print"/>
          <a:srcRect/>
          <a:stretch>
            <a:fillRect/>
          </a:stretch>
        </p:blipFill>
        <p:spPr bwMode="auto">
          <a:xfrm>
            <a:off x="323528" y="692696"/>
            <a:ext cx="8496944" cy="38164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66800"/>
          </a:xfrm>
        </p:spPr>
        <p:txBody>
          <a:bodyPr>
            <a:normAutofit fontScale="90000"/>
          </a:bodyPr>
          <a:lstStyle/>
          <a:p>
            <a:pPr algn="ctr"/>
            <a:r>
              <a:rPr lang="ru-RU" dirty="0" smtClean="0">
                <a:effectLst>
                  <a:outerShdw blurRad="38100" dist="38100" dir="2700000" algn="tl">
                    <a:srgbClr val="000000">
                      <a:alpha val="43137"/>
                    </a:srgbClr>
                  </a:outerShdw>
                </a:effectLst>
                <a:latin typeface="+mn-lt"/>
              </a:rPr>
              <a:t>Литераторские мостки</a:t>
            </a:r>
            <a:br>
              <a:rPr lang="ru-RU" dirty="0" smtClean="0">
                <a:effectLst>
                  <a:outerShdw blurRad="38100" dist="38100" dir="2700000" algn="tl">
                    <a:srgbClr val="000000">
                      <a:alpha val="43137"/>
                    </a:srgbClr>
                  </a:outerShdw>
                </a:effectLst>
                <a:latin typeface="+mn-lt"/>
              </a:rPr>
            </a:br>
            <a:endParaRPr lang="ru-RU" dirty="0">
              <a:effectLst>
                <a:outerShdw blurRad="38100" dist="38100" dir="2700000" algn="tl">
                  <a:srgbClr val="000000">
                    <a:alpha val="43137"/>
                  </a:srgbClr>
                </a:outerShdw>
              </a:effectLst>
              <a:latin typeface="+mn-lt"/>
            </a:endParaRPr>
          </a:p>
        </p:txBody>
      </p:sp>
      <p:sp>
        <p:nvSpPr>
          <p:cNvPr id="3" name="Содержимое 2"/>
          <p:cNvSpPr>
            <a:spLocks noGrp="1"/>
          </p:cNvSpPr>
          <p:nvPr>
            <p:ph idx="1"/>
          </p:nvPr>
        </p:nvSpPr>
        <p:spPr>
          <a:xfrm>
            <a:off x="179512" y="4365104"/>
            <a:ext cx="8712968" cy="2492896"/>
          </a:xfrm>
        </p:spPr>
        <p:txBody>
          <a:bodyPr>
            <a:normAutofit lnSpcReduction="10000"/>
          </a:bodyPr>
          <a:lstStyle/>
          <a:p>
            <a:pPr marL="0" indent="720000" algn="just">
              <a:spcBef>
                <a:spcPts val="0"/>
              </a:spcBef>
              <a:buNone/>
            </a:pPr>
            <a:r>
              <a:rPr lang="ru-RU" dirty="0" smtClean="0">
                <a:effectLst>
                  <a:outerShdw blurRad="38100" dist="38100" dir="2700000" algn="tl">
                    <a:srgbClr val="000000">
                      <a:alpha val="43137"/>
                    </a:srgbClr>
                  </a:outerShdw>
                </a:effectLst>
              </a:rPr>
              <a:t>На </a:t>
            </a:r>
            <a:r>
              <a:rPr lang="ru-RU" dirty="0" err="1" smtClean="0">
                <a:effectLst>
                  <a:outerShdw blurRad="38100" dist="38100" dir="2700000" algn="tl">
                    <a:srgbClr val="000000">
                      <a:alpha val="43137"/>
                    </a:srgbClr>
                  </a:outerShdw>
                </a:effectLst>
              </a:rPr>
              <a:t>Волковском</a:t>
            </a:r>
            <a:r>
              <a:rPr lang="ru-RU" dirty="0" smtClean="0">
                <a:effectLst>
                  <a:outerShdw blurRad="38100" dist="38100" dir="2700000" algn="tl">
                    <a:srgbClr val="000000">
                      <a:alpha val="43137"/>
                    </a:srgbClr>
                  </a:outerShdw>
                </a:effectLst>
              </a:rPr>
              <a:t> кладбище находится большой участок захоронений, носящий название «Литераторские мостки». Кладбище имеет статус действующего, и на участке «Литераторские мостки» продолжаются захоронения праха выдающихся людей в области науки и искусства</a:t>
            </a:r>
            <a:endParaRPr lang="ru-RU"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43</a:t>
            </a:fld>
            <a:endParaRPr lang="ru-RU" dirty="0"/>
          </a:p>
        </p:txBody>
      </p:sp>
      <p:pic>
        <p:nvPicPr>
          <p:cNvPr id="9218" name="Picture 2" descr="ÐÐ¸ÑÐµÑÐ°ÑÐ¾ÑÑÐºÐ¸Ðµ Ð¼Ð¾ÑÑÐºÐ¸"/>
          <p:cNvPicPr>
            <a:picLocks noChangeAspect="1" noChangeArrowheads="1"/>
          </p:cNvPicPr>
          <p:nvPr/>
        </p:nvPicPr>
        <p:blipFill>
          <a:blip r:embed="rId2" cstate="print"/>
          <a:srcRect/>
          <a:stretch>
            <a:fillRect/>
          </a:stretch>
        </p:blipFill>
        <p:spPr bwMode="auto">
          <a:xfrm>
            <a:off x="251520" y="548680"/>
            <a:ext cx="8640960" cy="37444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76672"/>
            <a:ext cx="9144000" cy="864096"/>
          </a:xfrm>
        </p:spPr>
        <p:txBody>
          <a:bodyPr/>
          <a:lstStyle/>
          <a:p>
            <a:pPr algn="ctr"/>
            <a:r>
              <a:rPr lang="ru-RU" b="1" dirty="0" smtClean="0">
                <a:solidFill>
                  <a:schemeClr val="tx1"/>
                </a:solidFill>
                <a:effectLst>
                  <a:outerShdw blurRad="38100" dist="38100" dir="2700000" algn="tl">
                    <a:srgbClr val="000000">
                      <a:alpha val="43137"/>
                    </a:srgbClr>
                  </a:outerShdw>
                </a:effectLst>
                <a:latin typeface="+mn-lt"/>
              </a:rPr>
              <a:t>Список литературы</a:t>
            </a:r>
            <a:endParaRPr lang="ru-RU" b="1" dirty="0">
              <a:solidFill>
                <a:schemeClr val="tx1"/>
              </a:solidFill>
              <a:effectLst>
                <a:outerShdw blurRad="38100" dist="38100" dir="2700000" algn="tl">
                  <a:srgbClr val="000000">
                    <a:alpha val="43137"/>
                  </a:srgbClr>
                </a:outerShdw>
              </a:effectLst>
              <a:latin typeface="+mn-lt"/>
            </a:endParaRPr>
          </a:p>
        </p:txBody>
      </p:sp>
      <p:sp>
        <p:nvSpPr>
          <p:cNvPr id="6" name="Содержимое 5"/>
          <p:cNvSpPr>
            <a:spLocks noGrp="1"/>
          </p:cNvSpPr>
          <p:nvPr>
            <p:ph idx="1"/>
          </p:nvPr>
        </p:nvSpPr>
        <p:spPr>
          <a:xfrm>
            <a:off x="179512" y="1340768"/>
            <a:ext cx="8784976" cy="5256584"/>
          </a:xfrm>
        </p:spPr>
        <p:txBody>
          <a:bodyPr>
            <a:normAutofit fontScale="92500" lnSpcReduction="20000"/>
          </a:bodyPr>
          <a:lstStyle/>
          <a:p>
            <a:pPr marL="0" indent="256032" algn="just">
              <a:spcBef>
                <a:spcPts val="0"/>
              </a:spcBef>
              <a:buNone/>
            </a:pPr>
            <a:r>
              <a:rPr lang="ru-RU"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1. Анциферов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Н.П. «Непостижимый город..»: Душа Петербурга. Петербург Достоевского. Петербург Пушкина.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СПб.: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1991.</a:t>
            </a:r>
            <a:endParaRPr lang="ru-RU" sz="3000" dirty="0" smtClean="0">
              <a:effectLst>
                <a:outerShdw blurRad="38100" dist="38100" dir="2700000" algn="tl">
                  <a:srgbClr val="000000">
                    <a:alpha val="43137"/>
                  </a:srgbClr>
                </a:outerShdw>
              </a:effectLst>
              <a:latin typeface="Times New Roman" pitchFamily="18" charset="0"/>
              <a:cs typeface="Times New Roman" pitchFamily="18" charset="0"/>
            </a:endParaRPr>
          </a:p>
          <a:p>
            <a:pPr marL="0" indent="256032" algn="just">
              <a:spcBef>
                <a:spcPts val="0"/>
              </a:spcBef>
              <a:buNone/>
            </a:pP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2. Калуцков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В.Н. Литературная география как научный предмет и как учебная дисциплина // Вестник Московского университета. Серия 19. Лингвистика и межкультурная коммуникация.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М.: 2015.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№4.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С.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67-79.</a:t>
            </a:r>
          </a:p>
          <a:p>
            <a:pPr marL="0" indent="256032" algn="just">
              <a:spcBef>
                <a:spcPts val="0"/>
              </a:spcBef>
              <a:buNone/>
            </a:pP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	3. Максаковский В.П. Литературная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география: географические образы в русской художественной литературе: Кн. для учителя.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М.: 2006.</a:t>
            </a:r>
          </a:p>
          <a:p>
            <a:pPr marL="0" indent="256032" algn="just">
              <a:spcBef>
                <a:spcPts val="0"/>
              </a:spcBef>
              <a:buNone/>
            </a:pP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4. Петров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А.Ю. Элементы литературной географии на уроках краеведения и географии Ленинградской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области // Вопросы </a:t>
            </a:r>
            <a:r>
              <a:rPr lang="ru-RU" sz="3000" dirty="0" smtClean="0">
                <a:effectLst>
                  <a:outerShdw blurRad="38100" dist="38100" dir="2700000" algn="tl">
                    <a:srgbClr val="000000">
                      <a:alpha val="43137"/>
                    </a:srgbClr>
                  </a:outerShdw>
                </a:effectLst>
                <a:latin typeface="Times New Roman" pitchFamily="18" charset="0"/>
                <a:cs typeface="Times New Roman" pitchFamily="18" charset="0"/>
              </a:rPr>
              <a:t>педагогики. – 2019. – №7. – С. 84-87.</a:t>
            </a:r>
            <a:endParaRPr lang="ru-RU" sz="3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44</a:t>
            </a:fld>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0688"/>
            <a:ext cx="5436096" cy="1066800"/>
          </a:xfrm>
        </p:spPr>
        <p:txBody>
          <a:bodyPr>
            <a:normAutofit/>
          </a:bodyPr>
          <a:lstStyle/>
          <a:p>
            <a:pPr algn="ctr"/>
            <a:r>
              <a:rPr lang="ru-RU" dirty="0" smtClean="0">
                <a:effectLst>
                  <a:outerShdw blurRad="38100" dist="38100" dir="2700000" algn="tl">
                    <a:srgbClr val="000000">
                      <a:alpha val="43137"/>
                    </a:srgbClr>
                  </a:outerShdw>
                </a:effectLst>
                <a:latin typeface="Times New Roman" pitchFamily="18" charset="0"/>
                <a:cs typeface="Times New Roman" pitchFamily="18" charset="0"/>
              </a:rPr>
              <a:t>Бокситогорский район</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3203848" y="3068960"/>
            <a:ext cx="5760640" cy="3789040"/>
          </a:xfrm>
        </p:spPr>
        <p:txBody>
          <a:bodyPr>
            <a:noAutofit/>
          </a:bodyPr>
          <a:lstStyle/>
          <a:p>
            <a:pPr marL="0" indent="720000" algn="just">
              <a:spcBef>
                <a:spcPts val="0"/>
              </a:spcBef>
              <a:buNone/>
            </a:pPr>
            <a:r>
              <a:rPr lang="ru-RU" sz="1600" b="1" dirty="0" smtClean="0">
                <a:effectLst>
                  <a:outerShdw blurRad="38100" dist="38100" dir="2700000" algn="tl">
                    <a:srgbClr val="000000">
                      <a:alpha val="43137"/>
                    </a:srgbClr>
                  </a:outerShdw>
                </a:effectLst>
                <a:latin typeface="Times New Roman" pitchFamily="18" charset="0"/>
                <a:cs typeface="Times New Roman" pitchFamily="18" charset="0"/>
              </a:rPr>
              <a:t>Мария Александровна Лохвицкая </a:t>
            </a: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(по мужу Жибе́р — фр. Gibert; 19 ноября 1869, Санкт-Петербург, Российская империя — 27 августа 1905) — русская поэтесса, подписывавшаяся псевдонимом Мирра Лохвицкая; сестра Тэффи и Н. А. Лохвицкого. К концу 1890-х годов достигшая творческого пика и массового признания, вскоре после смерти Лохвицкая была практически забыта. В 1980—1990-е годы интерес к творчеству поэтессы возродился; некоторые исследователи считают её основоположницей русской «женской поэзии» XX века, открывшей путь А. А. Ахматовой и М. И. Цветаевой</a:t>
            </a:r>
            <a:endParaRPr lang="ru-RU" sz="16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410" name="Picture 2" descr="ÐÐ¾ÐºÑÐ¸ÑÐ¾Ð³Ð¾ÑÑÐºÐ¸Ð¹ ÑÐ°Ð¹Ð¾Ð½ Ð½Ð° ÐºÐ°ÑÑÐµ"/>
          <p:cNvPicPr>
            <a:picLocks noChangeAspect="1" noChangeArrowheads="1"/>
          </p:cNvPicPr>
          <p:nvPr/>
        </p:nvPicPr>
        <p:blipFill>
          <a:blip r:embed="rId2" cstate="print">
            <a:grayscl/>
          </a:blip>
          <a:srcRect/>
          <a:stretch>
            <a:fillRect/>
          </a:stretch>
        </p:blipFill>
        <p:spPr bwMode="auto">
          <a:xfrm>
            <a:off x="5364088" y="332656"/>
            <a:ext cx="3312368" cy="2376623"/>
          </a:xfrm>
          <a:prstGeom prst="rect">
            <a:avLst/>
          </a:prstGeom>
          <a:ln>
            <a:noFill/>
          </a:ln>
          <a:effectLst>
            <a:softEdge rad="112500"/>
          </a:effectLst>
        </p:spPr>
      </p:pic>
      <p:pic>
        <p:nvPicPr>
          <p:cNvPr id="17414" name="Picture 6" descr="https://vivliophica.com/img-writers/lohvickaya_mirra_aleksandrovna.jpg"/>
          <p:cNvPicPr>
            <a:picLocks noChangeAspect="1" noChangeArrowheads="1"/>
          </p:cNvPicPr>
          <p:nvPr/>
        </p:nvPicPr>
        <p:blipFill>
          <a:blip r:embed="rId3" cstate="print">
            <a:grayscl/>
          </a:blip>
          <a:srcRect/>
          <a:stretch>
            <a:fillRect/>
          </a:stretch>
        </p:blipFill>
        <p:spPr bwMode="auto">
          <a:xfrm>
            <a:off x="0" y="2276872"/>
            <a:ext cx="3275856" cy="4406028"/>
          </a:xfrm>
          <a:prstGeom prst="rect">
            <a:avLst/>
          </a:prstGeom>
          <a:noFill/>
        </p:spPr>
      </p:pic>
      <p:sp>
        <p:nvSpPr>
          <p:cNvPr id="7" name="Номер слайда 6"/>
          <p:cNvSpPr>
            <a:spLocks noGrp="1"/>
          </p:cNvSpPr>
          <p:nvPr>
            <p:ph type="sldNum" sz="quarter" idx="12"/>
          </p:nvPr>
        </p:nvSpPr>
        <p:spPr/>
        <p:txBody>
          <a:bodyPr/>
          <a:lstStyle/>
          <a:p>
            <a:fld id="{21D61DAC-58C9-4536-830C-50A0627B8926}" type="slidenum">
              <a:rPr lang="ru-RU" smtClean="0"/>
              <a:pPr/>
              <a:t>5</a:t>
            </a:fld>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1000"/>
                                        <p:tgtEl>
                                          <p:spTgt spid="17414"/>
                                        </p:tgtEl>
                                      </p:cBhvr>
                                    </p:animEffect>
                                    <p:anim calcmode="lin" valueType="num">
                                      <p:cBhvr>
                                        <p:cTn id="18" dur="1000" fill="hold"/>
                                        <p:tgtEl>
                                          <p:spTgt spid="17414"/>
                                        </p:tgtEl>
                                        <p:attrNameLst>
                                          <p:attrName>ppt_x</p:attrName>
                                        </p:attrNameLst>
                                      </p:cBhvr>
                                      <p:tavLst>
                                        <p:tav tm="0">
                                          <p:val>
                                            <p:strVal val="#ppt_x"/>
                                          </p:val>
                                        </p:tav>
                                        <p:tav tm="100000">
                                          <p:val>
                                            <p:strVal val="#ppt_x"/>
                                          </p:val>
                                        </p:tav>
                                      </p:tavLst>
                                    </p:anim>
                                    <p:anim calcmode="lin" valueType="num">
                                      <p:cBhvr>
                                        <p:cTn id="19" dur="1000" fill="hold"/>
                                        <p:tgtEl>
                                          <p:spTgt spid="174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5076056" cy="1066800"/>
          </a:xfrm>
        </p:spPr>
        <p:txBody>
          <a:bodyPr/>
          <a:lstStyle/>
          <a:p>
            <a:pPr algn="ctr"/>
            <a:r>
              <a:rPr lang="ru-RU" dirty="0" smtClean="0">
                <a:effectLst>
                  <a:outerShdw blurRad="38100" dist="38100" dir="2700000" algn="tl">
                    <a:srgbClr val="000000">
                      <a:alpha val="43137"/>
                    </a:srgbClr>
                  </a:outerShdw>
                </a:effectLst>
                <a:latin typeface="Times New Roman" pitchFamily="18" charset="0"/>
                <a:cs typeface="Times New Roman" pitchFamily="18" charset="0"/>
              </a:rPr>
              <a:t>Волосовский район</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4139952" y="2708920"/>
            <a:ext cx="5004048" cy="1728192"/>
          </a:xfrm>
        </p:spPr>
        <p:txBody>
          <a:bodyPr>
            <a:noAutofit/>
          </a:bodyPr>
          <a:lstStyle/>
          <a:p>
            <a:pPr marL="0" indent="720000" algn="just">
              <a:lnSpc>
                <a:spcPct val="150000"/>
              </a:lnSpc>
              <a:spcBef>
                <a:spcPts val="0"/>
              </a:spcBef>
              <a:buNone/>
            </a:pP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Н.К. Рерих - русский художник, сценограф, философ-мистик, писатель, путешественник, археолог, общественный деятель.</a:t>
            </a:r>
          </a:p>
          <a:p>
            <a:pPr marL="0" indent="720000" algn="just">
              <a:lnSpc>
                <a:spcPct val="150000"/>
              </a:lnSpc>
              <a:spcBef>
                <a:spcPts val="0"/>
              </a:spcBef>
              <a:buNone/>
            </a:pP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В течение жизни создал около 7000 картин, многие из которых находятся в известных галереях мира, и около 30 томов литературных трудов, включая два поэтических. Автор идеи и инициатор Пакта Рериха, основатель международных культурных движений «Мир через культуру» и «Знамя Мира». Кавалер нескольких российских и иностранных наград</a:t>
            </a:r>
          </a:p>
          <a:p>
            <a:endParaRPr lang="ru-RU" sz="1600" dirty="0"/>
          </a:p>
        </p:txBody>
      </p:sp>
      <p:pic>
        <p:nvPicPr>
          <p:cNvPr id="4" name="Picture 2" descr="http://moglobi.ru/stati/elena-ivanovna-rerih-pisema-tom-vii-1940-1947-moskva-2007-elen/6.jpg"/>
          <p:cNvPicPr>
            <a:picLocks noChangeAspect="1" noChangeArrowheads="1"/>
          </p:cNvPicPr>
          <p:nvPr/>
        </p:nvPicPr>
        <p:blipFill>
          <a:blip r:embed="rId2" cstate="print">
            <a:grayscl/>
          </a:blip>
          <a:srcRect/>
          <a:stretch>
            <a:fillRect/>
          </a:stretch>
        </p:blipFill>
        <p:spPr bwMode="auto">
          <a:xfrm>
            <a:off x="179512" y="1484784"/>
            <a:ext cx="3986531" cy="5112568"/>
          </a:xfrm>
          <a:prstGeom prst="rect">
            <a:avLst/>
          </a:prstGeom>
          <a:noFill/>
        </p:spPr>
      </p:pic>
      <p:pic>
        <p:nvPicPr>
          <p:cNvPr id="16386" name="Picture 2" descr="ÐÐ¾Ð»Ð¾ÑÐ¾Ð²ÑÐºÐ¸Ð¹ Ð¼ÑÐ½Ð¸ÑÐ¸Ð¿Ð°Ð»ÑÐ½ÑÐ¹ ÑÐ°Ð¹Ð¾Ð½ Ð½Ð° ÐºÐ°ÑÑÐµ"/>
          <p:cNvPicPr>
            <a:picLocks noChangeAspect="1" noChangeArrowheads="1"/>
          </p:cNvPicPr>
          <p:nvPr/>
        </p:nvPicPr>
        <p:blipFill>
          <a:blip r:embed="rId3" cstate="print">
            <a:grayscl/>
          </a:blip>
          <a:srcRect/>
          <a:stretch>
            <a:fillRect/>
          </a:stretch>
        </p:blipFill>
        <p:spPr bwMode="auto">
          <a:xfrm>
            <a:off x="5004048" y="0"/>
            <a:ext cx="3775497" cy="2708920"/>
          </a:xfrm>
          <a:prstGeom prst="rect">
            <a:avLst/>
          </a:prstGeom>
          <a:ln>
            <a:noFill/>
          </a:ln>
          <a:effectLst>
            <a:softEdge rad="112500"/>
          </a:effectLst>
        </p:spPr>
      </p:pic>
      <p:sp>
        <p:nvSpPr>
          <p:cNvPr id="7" name="Номер слайда 6"/>
          <p:cNvSpPr>
            <a:spLocks noGrp="1"/>
          </p:cNvSpPr>
          <p:nvPr>
            <p:ph type="sldNum" sz="quarter" idx="12"/>
          </p:nvPr>
        </p:nvSpPr>
        <p:spPr/>
        <p:txBody>
          <a:bodyPr/>
          <a:lstStyle/>
          <a:p>
            <a:fld id="{21D61DAC-58C9-4536-830C-50A0627B8926}" type="slidenum">
              <a:rPr lang="ru-RU" smtClean="0"/>
              <a:pPr/>
              <a:t>6</a:t>
            </a:fld>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48680"/>
            <a:ext cx="5220072" cy="720080"/>
          </a:xfrm>
        </p:spPr>
        <p:txBody>
          <a:bodyPr>
            <a:normAutofit/>
          </a:bodyPr>
          <a:lstStyle/>
          <a:p>
            <a:pPr algn="ctr"/>
            <a:r>
              <a:rPr lang="ru-RU" dirty="0" smtClean="0">
                <a:effectLst>
                  <a:outerShdw blurRad="38100" dist="38100" dir="2700000" algn="tl">
                    <a:srgbClr val="000000">
                      <a:alpha val="43137"/>
                    </a:srgbClr>
                  </a:outerShdw>
                </a:effectLst>
                <a:latin typeface="Times New Roman" pitchFamily="18" charset="0"/>
                <a:cs typeface="Times New Roman" pitchFamily="18" charset="0"/>
              </a:rPr>
              <a:t>Волосовский район</a:t>
            </a:r>
            <a:endParaRPr lang="ru-RU" dirty="0"/>
          </a:p>
        </p:txBody>
      </p:sp>
      <p:sp>
        <p:nvSpPr>
          <p:cNvPr id="3" name="Содержимое 2"/>
          <p:cNvSpPr>
            <a:spLocks noGrp="1"/>
          </p:cNvSpPr>
          <p:nvPr>
            <p:ph idx="1"/>
          </p:nvPr>
        </p:nvSpPr>
        <p:spPr>
          <a:xfrm>
            <a:off x="3923928" y="2924944"/>
            <a:ext cx="5220072" cy="3744416"/>
          </a:xfrm>
        </p:spPr>
        <p:txBody>
          <a:bodyPr>
            <a:noAutofit/>
          </a:bodyPr>
          <a:lstStyle/>
          <a:p>
            <a:pPr marL="0" indent="720000" algn="just">
              <a:spcBef>
                <a:spcPts val="0"/>
              </a:spcBef>
              <a:buNone/>
            </a:pPr>
            <a:r>
              <a:rPr lang="ru-RU" sz="2200" b="1" dirty="0" smtClean="0">
                <a:effectLst>
                  <a:outerShdw blurRad="38100" dist="38100" dir="2700000" algn="tl">
                    <a:srgbClr val="000000">
                      <a:alpha val="43137"/>
                    </a:srgbClr>
                  </a:outerShdw>
                </a:effectLst>
                <a:latin typeface="Times New Roman" pitchFamily="18" charset="0"/>
                <a:cs typeface="Times New Roman" pitchFamily="18" charset="0"/>
              </a:rPr>
              <a:t>Борис Владимирович Вильде</a:t>
            </a:r>
            <a:r>
              <a:rPr lang="ru-RU" sz="2200" dirty="0" smtClean="0">
                <a:effectLst>
                  <a:outerShdw blurRad="38100" dist="38100" dir="2700000" algn="tl">
                    <a:srgbClr val="000000">
                      <a:alpha val="43137"/>
                    </a:srgbClr>
                  </a:outerShdw>
                </a:effectLst>
                <a:latin typeface="Times New Roman" pitchFamily="18" charset="0"/>
                <a:cs typeface="Times New Roman" pitchFamily="18" charset="0"/>
              </a:rPr>
              <a:t> (25 июня 1908, Санкт-Петербург — 23 февраля 1942, Форт Мон-Валерьен) — русский поэт, лингвист и этнограф в Музее человека в Париже, участник французского Сопротивления, один из основателей и редактор газеты Résistance «Сопротивление». Был расстрелян нацистами в 1942 году.</a:t>
            </a:r>
            <a:endParaRPr lang="ru-RU" sz="22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2" descr="ÐÐ¾Ð»Ð¾ÑÐ¾Ð²ÑÐºÐ¸Ð¹ Ð¼ÑÐ½Ð¸ÑÐ¸Ð¿Ð°Ð»ÑÐ½ÑÐ¹ ÑÐ°Ð¹Ð¾Ð½ Ð½Ð° ÐºÐ°ÑÑÐµ"/>
          <p:cNvPicPr>
            <a:picLocks noChangeAspect="1" noChangeArrowheads="1"/>
          </p:cNvPicPr>
          <p:nvPr/>
        </p:nvPicPr>
        <p:blipFill>
          <a:blip r:embed="rId2" cstate="print">
            <a:grayscl/>
          </a:blip>
          <a:srcRect/>
          <a:stretch>
            <a:fillRect/>
          </a:stretch>
        </p:blipFill>
        <p:spPr bwMode="auto">
          <a:xfrm>
            <a:off x="5148064" y="188640"/>
            <a:ext cx="3775497" cy="2708920"/>
          </a:xfrm>
          <a:prstGeom prst="rect">
            <a:avLst/>
          </a:prstGeom>
          <a:ln>
            <a:noFill/>
          </a:ln>
          <a:effectLst>
            <a:softEdge rad="112500"/>
          </a:effectLst>
        </p:spPr>
      </p:pic>
      <p:pic>
        <p:nvPicPr>
          <p:cNvPr id="15362" name="Picture 2" descr="VildÃ© 2.jpg"/>
          <p:cNvPicPr>
            <a:picLocks noChangeAspect="1" noChangeArrowheads="1"/>
          </p:cNvPicPr>
          <p:nvPr/>
        </p:nvPicPr>
        <p:blipFill>
          <a:blip r:embed="rId3" cstate="print">
            <a:grayscl/>
          </a:blip>
          <a:srcRect/>
          <a:stretch>
            <a:fillRect/>
          </a:stretch>
        </p:blipFill>
        <p:spPr bwMode="auto">
          <a:xfrm>
            <a:off x="179512" y="1347640"/>
            <a:ext cx="3672408" cy="5333373"/>
          </a:xfrm>
          <a:prstGeom prst="rect">
            <a:avLst/>
          </a:prstGeom>
          <a:noFill/>
        </p:spPr>
      </p:pic>
      <p:sp>
        <p:nvSpPr>
          <p:cNvPr id="7" name="Номер слайда 6"/>
          <p:cNvSpPr>
            <a:spLocks noGrp="1"/>
          </p:cNvSpPr>
          <p:nvPr>
            <p:ph type="sldNum" sz="quarter" idx="12"/>
          </p:nvPr>
        </p:nvSpPr>
        <p:spPr/>
        <p:txBody>
          <a:bodyPr/>
          <a:lstStyle/>
          <a:p>
            <a:fld id="{21D61DAC-58C9-4536-830C-50A0627B8926}" type="slidenum">
              <a:rPr lang="ru-RU" smtClean="0"/>
              <a:pPr/>
              <a:t>7</a:t>
            </a:fld>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1000"/>
                                        <p:tgtEl>
                                          <p:spTgt spid="15362"/>
                                        </p:tgtEl>
                                      </p:cBhvr>
                                    </p:animEffect>
                                    <p:anim calcmode="lin" valueType="num">
                                      <p:cBhvr>
                                        <p:cTn id="18" dur="1000" fill="hold"/>
                                        <p:tgtEl>
                                          <p:spTgt spid="15362"/>
                                        </p:tgtEl>
                                        <p:attrNameLst>
                                          <p:attrName>ppt_x</p:attrName>
                                        </p:attrNameLst>
                                      </p:cBhvr>
                                      <p:tavLst>
                                        <p:tav tm="0">
                                          <p:val>
                                            <p:strVal val="#ppt_x"/>
                                          </p:val>
                                        </p:tav>
                                        <p:tav tm="100000">
                                          <p:val>
                                            <p:strVal val="#ppt_x"/>
                                          </p:val>
                                        </p:tav>
                                      </p:tavLst>
                                    </p:anim>
                                    <p:anim calcmode="lin" valueType="num">
                                      <p:cBhvr>
                                        <p:cTn id="19" dur="1000" fill="hold"/>
                                        <p:tgtEl>
                                          <p:spTgt spid="1536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0688"/>
            <a:ext cx="5220072" cy="994792"/>
          </a:xfrm>
        </p:spPr>
        <p:txBody>
          <a:bodyPr>
            <a:normAutofit/>
          </a:bodyPr>
          <a:lstStyle/>
          <a:p>
            <a:pPr algn="ctr"/>
            <a:r>
              <a:rPr lang="ru-RU" dirty="0" smtClean="0">
                <a:effectLst>
                  <a:outerShdw blurRad="38100" dist="38100" dir="2700000" algn="tl">
                    <a:srgbClr val="000000">
                      <a:alpha val="43137"/>
                    </a:srgbClr>
                  </a:outerShdw>
                </a:effectLst>
                <a:latin typeface="+mn-lt"/>
              </a:rPr>
              <a:t>Волховский район</a:t>
            </a:r>
            <a:endParaRPr lang="ru-RU" dirty="0">
              <a:latin typeface="+mn-lt"/>
            </a:endParaRPr>
          </a:p>
        </p:txBody>
      </p:sp>
      <p:sp>
        <p:nvSpPr>
          <p:cNvPr id="3" name="Содержимое 2"/>
          <p:cNvSpPr>
            <a:spLocks noGrp="1"/>
          </p:cNvSpPr>
          <p:nvPr>
            <p:ph idx="1"/>
          </p:nvPr>
        </p:nvSpPr>
        <p:spPr>
          <a:xfrm>
            <a:off x="3563888" y="2249424"/>
            <a:ext cx="5400600" cy="4608576"/>
          </a:xfrm>
        </p:spPr>
        <p:txBody>
          <a:bodyPr>
            <a:normAutofit fontScale="77500" lnSpcReduction="20000"/>
          </a:bodyPr>
          <a:lstStyle/>
          <a:p>
            <a:pPr marL="0" indent="720000" algn="just">
              <a:spcBef>
                <a:spcPts val="0"/>
              </a:spcBef>
              <a:buNone/>
            </a:pPr>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Леонид Николаевич Афанасьев</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 (26 декабря 1864 Новая Ладога Российская империя — май 1920 Петроград</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РСФСР) — Поэт, сотрудник газеты «Новое время»</a:t>
            </a:r>
            <a:endParaRPr lang="en-US" dirty="0" smtClean="0">
              <a:effectLst>
                <a:outerShdw blurRad="38100" dist="38100" dir="2700000" algn="tl">
                  <a:srgbClr val="000000">
                    <a:alpha val="43137"/>
                  </a:srgbClr>
                </a:outerShdw>
              </a:effectLst>
              <a:latin typeface="Times New Roman" pitchFamily="18" charset="0"/>
              <a:cs typeface="Times New Roman" pitchFamily="18" charset="0"/>
            </a:endParaRPr>
          </a:p>
          <a:p>
            <a:pPr marL="0" indent="720000" algn="just">
              <a:spcBef>
                <a:spcPts val="0"/>
              </a:spcBef>
              <a:buNone/>
            </a:pPr>
            <a:r>
              <a:rPr lang="ru-RU" dirty="0" smtClean="0">
                <a:effectLst>
                  <a:outerShdw blurRad="38100" dist="38100" dir="2700000" algn="tl">
                    <a:srgbClr val="000000">
                      <a:alpha val="43137"/>
                    </a:srgbClr>
                  </a:outerShdw>
                </a:effectLst>
                <a:latin typeface="Times New Roman" pitchFamily="18" charset="0"/>
                <a:cs typeface="Times New Roman" pitchFamily="18" charset="0"/>
              </a:rPr>
              <a:t>Родился 26 декабря 1864 года в Новой Ладоге в семье бывшего военного и коллежского асессора. Мать, урождённая Сушко, происходила из старинной</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dirty="0" smtClean="0">
                <a:effectLst>
                  <a:outerShdw blurRad="38100" dist="38100" dir="2700000" algn="tl">
                    <a:srgbClr val="000000">
                      <a:alpha val="43137"/>
                    </a:srgbClr>
                  </a:outerShdw>
                </a:effectLst>
                <a:latin typeface="Times New Roman" pitchFamily="18" charset="0"/>
                <a:cs typeface="Times New Roman" pitchFamily="18" charset="0"/>
              </a:rPr>
              <a:t>польской дворянской семьи. В 1882 году Афанасьев окончил училище при евангелическо-лютеранской церкви святой Анны в Петербурге. Первое стихотворение он посвятил своей матери, которое было опубликовано 10 марта 1883 года в Свете под названием «Моей матери»</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fld id="{21D61DAC-58C9-4536-830C-50A0627B8926}" type="slidenum">
              <a:rPr lang="ru-RU" smtClean="0"/>
              <a:pPr/>
              <a:t>8</a:t>
            </a:fld>
            <a:endParaRPr lang="ru-RU" dirty="0"/>
          </a:p>
        </p:txBody>
      </p:sp>
      <p:pic>
        <p:nvPicPr>
          <p:cNvPr id="6" name="Picture 2" descr="ÐÐ¾Ð»ÑÐ¾Ð²ÑÐºÐ¸Ð¹ ÑÐ°Ð¹Ð¾Ð½ Ð½Ð° ÐºÐ°ÑÑÐµ"/>
          <p:cNvPicPr>
            <a:picLocks noChangeAspect="1" noChangeArrowheads="1"/>
          </p:cNvPicPr>
          <p:nvPr/>
        </p:nvPicPr>
        <p:blipFill>
          <a:blip r:embed="rId2" cstate="print">
            <a:grayscl/>
          </a:blip>
          <a:srcRect/>
          <a:stretch>
            <a:fillRect/>
          </a:stretch>
        </p:blipFill>
        <p:spPr bwMode="auto">
          <a:xfrm>
            <a:off x="5220072" y="188640"/>
            <a:ext cx="3024336" cy="1800200"/>
          </a:xfrm>
          <a:prstGeom prst="rect">
            <a:avLst/>
          </a:prstGeom>
          <a:noFill/>
        </p:spPr>
      </p:pic>
      <p:pic>
        <p:nvPicPr>
          <p:cNvPr id="35842" name="Picture 2" descr="https://traditio.wiki/files/thumb/8/8b/%D0%90%D1%84%D0%B0%D0%BD%D0%B0%D1%81%D1%8C%D0%B5%D0%B2_%D0%9B%D0%B5%D0%BE%D0%BD%D0%B8%D0%B4_%D0%9D%D0%B8%D0%BA%D0%BE%D0%BB%D0%B0%D0%B5%D0%B2%D0%B8%D1%87.jpg/315px-%D0%90%D1%84%D0%B0%D0%BD%D0%B0%D1%81%D1%8C%D0%B5%D0%B2_%D0%9B%D0%B5%D0%BE%D0%BD%D0%B8%D0%B4_%D0%9D%D0%B8%D0%BA%D0%BE%D0%BB%D0%B0%D0%B5%D0%B2%D0%B8%D1%87.jpg"/>
          <p:cNvPicPr>
            <a:picLocks noChangeAspect="1" noChangeArrowheads="1"/>
          </p:cNvPicPr>
          <p:nvPr/>
        </p:nvPicPr>
        <p:blipFill>
          <a:blip r:embed="rId3" cstate="print">
            <a:grayscl/>
          </a:blip>
          <a:srcRect/>
          <a:stretch>
            <a:fillRect/>
          </a:stretch>
        </p:blipFill>
        <p:spPr bwMode="auto">
          <a:xfrm>
            <a:off x="0" y="1746726"/>
            <a:ext cx="3563888" cy="48067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842"/>
                                        </p:tgtEl>
                                        <p:attrNameLst>
                                          <p:attrName>style.visibility</p:attrName>
                                        </p:attrNameLst>
                                      </p:cBhvr>
                                      <p:to>
                                        <p:strVal val="visible"/>
                                      </p:to>
                                    </p:set>
                                    <p:animEffect transition="in" filter="fade">
                                      <p:cBhvr>
                                        <p:cTn id="17" dur="1000"/>
                                        <p:tgtEl>
                                          <p:spTgt spid="35842"/>
                                        </p:tgtEl>
                                      </p:cBhvr>
                                    </p:animEffect>
                                    <p:anim calcmode="lin" valueType="num">
                                      <p:cBhvr>
                                        <p:cTn id="18" dur="1000" fill="hold"/>
                                        <p:tgtEl>
                                          <p:spTgt spid="35842"/>
                                        </p:tgtEl>
                                        <p:attrNameLst>
                                          <p:attrName>ppt_x</p:attrName>
                                        </p:attrNameLst>
                                      </p:cBhvr>
                                      <p:tavLst>
                                        <p:tav tm="0">
                                          <p:val>
                                            <p:strVal val="#ppt_x"/>
                                          </p:val>
                                        </p:tav>
                                        <p:tav tm="100000">
                                          <p:val>
                                            <p:strVal val="#ppt_x"/>
                                          </p:val>
                                        </p:tav>
                                      </p:tavLst>
                                    </p:anim>
                                    <p:anim calcmode="lin" valueType="num">
                                      <p:cBhvr>
                                        <p:cTn id="19" dur="1000" fill="hold"/>
                                        <p:tgtEl>
                                          <p:spTgt spid="358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508104" cy="850776"/>
          </a:xfrm>
        </p:spPr>
        <p:txBody>
          <a:bodyPr>
            <a:normAutofit/>
          </a:bodyPr>
          <a:lstStyle/>
          <a:p>
            <a:pPr algn="ctr"/>
            <a:r>
              <a:rPr lang="ru-RU" dirty="0" smtClean="0">
                <a:effectLst>
                  <a:outerShdw blurRad="38100" dist="38100" dir="2700000" algn="tl">
                    <a:srgbClr val="000000">
                      <a:alpha val="43137"/>
                    </a:srgbClr>
                  </a:outerShdw>
                </a:effectLst>
                <a:latin typeface="+mn-lt"/>
              </a:rPr>
              <a:t>Всеволожский район</a:t>
            </a:r>
            <a:r>
              <a:rPr lang="ru-RU" dirty="0" smtClean="0"/>
              <a:t> </a:t>
            </a:r>
            <a:endParaRPr lang="ru-RU" dirty="0"/>
          </a:p>
        </p:txBody>
      </p:sp>
      <p:sp>
        <p:nvSpPr>
          <p:cNvPr id="3" name="Содержимое 2"/>
          <p:cNvSpPr>
            <a:spLocks noGrp="1"/>
          </p:cNvSpPr>
          <p:nvPr>
            <p:ph idx="1"/>
          </p:nvPr>
        </p:nvSpPr>
        <p:spPr>
          <a:xfrm>
            <a:off x="4860032" y="2564904"/>
            <a:ext cx="4104456" cy="4293096"/>
          </a:xfrm>
        </p:spPr>
        <p:txBody>
          <a:bodyPr>
            <a:noAutofit/>
          </a:bodyPr>
          <a:lstStyle/>
          <a:p>
            <a:pPr marL="0" indent="720000" algn="just">
              <a:spcBef>
                <a:spcPts val="0"/>
              </a:spcBef>
              <a:buNone/>
            </a:pPr>
            <a:r>
              <a:rPr lang="ru-RU" sz="1600" b="1" dirty="0" smtClean="0">
                <a:effectLst>
                  <a:outerShdw blurRad="38100" dist="38100" dir="2700000" algn="tl">
                    <a:srgbClr val="000000">
                      <a:alpha val="43137"/>
                    </a:srgbClr>
                  </a:outerShdw>
                </a:effectLst>
                <a:latin typeface="Times New Roman"/>
                <a:cs typeface="Times New Roman"/>
              </a:rPr>
              <a:t>«</a:t>
            </a:r>
            <a:r>
              <a:rPr lang="ru-RU" sz="1600" b="1" dirty="0" smtClean="0">
                <a:effectLst>
                  <a:outerShdw blurRad="38100" dist="38100" dir="2700000" algn="tl">
                    <a:srgbClr val="000000">
                      <a:alpha val="43137"/>
                    </a:srgbClr>
                  </a:outerShdw>
                </a:effectLst>
                <a:latin typeface="Times New Roman" pitchFamily="18" charset="0"/>
                <a:cs typeface="Times New Roman" pitchFamily="18" charset="0"/>
              </a:rPr>
              <a:t>Приютино</a:t>
            </a:r>
            <a:r>
              <a:rPr lang="ru-RU" sz="1600" b="1" dirty="0" smtClean="0">
                <a:effectLst>
                  <a:outerShdw blurRad="38100" dist="38100" dir="2700000" algn="tl">
                    <a:srgbClr val="000000">
                      <a:alpha val="43137"/>
                    </a:srgbClr>
                  </a:outerShdw>
                </a:effectLst>
                <a:latin typeface="Times New Roman"/>
                <a:cs typeface="Times New Roman"/>
              </a:rPr>
              <a:t>»</a:t>
            </a: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 — бывшая усадьба первого директора Публичной библиотеки, президента Академии художеств А. Н. Оленина, одна из немногих сохранившихся до наших дней усадеб первой половины XIX века под Петербургом, микрорайонгорода Всеволожска Ленинградской области (с 1963 года).</a:t>
            </a:r>
          </a:p>
          <a:p>
            <a:pPr marL="0" indent="720000" algn="just">
              <a:spcBef>
                <a:spcPts val="0"/>
              </a:spcBef>
              <a:buNone/>
            </a:pPr>
            <a:r>
              <a:rPr lang="ru-RU" sz="1600" dirty="0" smtClean="0">
                <a:effectLst>
                  <a:outerShdw blurRad="38100" dist="38100" dir="2700000" algn="tl">
                    <a:srgbClr val="000000">
                      <a:alpha val="43137"/>
                    </a:srgbClr>
                  </a:outerShdw>
                </a:effectLst>
                <a:latin typeface="Times New Roman" pitchFamily="18" charset="0"/>
                <a:cs typeface="Times New Roman" pitchFamily="18" charset="0"/>
              </a:rPr>
              <a:t>Усадьба расположена недалеко от платформы Бернгардовка Ириновского направления Октябрьской железной дороги, на 6-м километре Дороги жизни. В ней открыт литературно-художественный музей «Приютино»</a:t>
            </a:r>
          </a:p>
        </p:txBody>
      </p:sp>
      <p:sp>
        <p:nvSpPr>
          <p:cNvPr id="5" name="Номер слайда 4"/>
          <p:cNvSpPr>
            <a:spLocks noGrp="1"/>
          </p:cNvSpPr>
          <p:nvPr>
            <p:ph type="sldNum" sz="quarter" idx="12"/>
          </p:nvPr>
        </p:nvSpPr>
        <p:spPr/>
        <p:txBody>
          <a:bodyPr/>
          <a:lstStyle/>
          <a:p>
            <a:fld id="{21D61DAC-58C9-4536-830C-50A0627B8926}" type="slidenum">
              <a:rPr lang="ru-RU" smtClean="0"/>
              <a:pPr/>
              <a:t>9</a:t>
            </a:fld>
            <a:endParaRPr lang="ru-RU" dirty="0"/>
          </a:p>
        </p:txBody>
      </p:sp>
      <p:pic>
        <p:nvPicPr>
          <p:cNvPr id="32770" name="Picture 2" descr="ÐÑÐµÐ²Ð¾Ð»Ð¾Ð¶ÑÐºÐ¸Ð¹ ÑÐ°Ð¹Ð¾Ð½ Ð½Ð° ÐºÐ°ÑÑÐµ"/>
          <p:cNvPicPr>
            <a:picLocks noChangeAspect="1" noChangeArrowheads="1"/>
          </p:cNvPicPr>
          <p:nvPr/>
        </p:nvPicPr>
        <p:blipFill>
          <a:blip r:embed="rId2" cstate="print">
            <a:grayscl/>
          </a:blip>
          <a:srcRect/>
          <a:stretch>
            <a:fillRect/>
          </a:stretch>
        </p:blipFill>
        <p:spPr bwMode="auto">
          <a:xfrm>
            <a:off x="5364088" y="-1"/>
            <a:ext cx="3528392" cy="2430669"/>
          </a:xfrm>
          <a:prstGeom prst="ellipse">
            <a:avLst/>
          </a:prstGeom>
          <a:ln>
            <a:noFill/>
          </a:ln>
          <a:effectLst>
            <a:softEdge rad="112500"/>
          </a:effectLst>
        </p:spPr>
      </p:pic>
      <p:pic>
        <p:nvPicPr>
          <p:cNvPr id="32772" name="Picture 4" descr="Priyutino.jpg"/>
          <p:cNvPicPr>
            <a:picLocks noChangeAspect="1" noChangeArrowheads="1"/>
          </p:cNvPicPr>
          <p:nvPr/>
        </p:nvPicPr>
        <p:blipFill>
          <a:blip r:embed="rId3" cstate="print">
            <a:grayscl/>
          </a:blip>
          <a:srcRect/>
          <a:stretch>
            <a:fillRect/>
          </a:stretch>
        </p:blipFill>
        <p:spPr bwMode="auto">
          <a:xfrm>
            <a:off x="179512" y="908720"/>
            <a:ext cx="4514533" cy="2808312"/>
          </a:xfrm>
          <a:prstGeom prst="rect">
            <a:avLst/>
          </a:prstGeom>
          <a:noFill/>
        </p:spPr>
      </p:pic>
      <p:pic>
        <p:nvPicPr>
          <p:cNvPr id="32774" name="Picture 6" descr="https://droogie.ru/wp-content/uploads/2016/10/muzey-usadjba_priyutino_5.jpg"/>
          <p:cNvPicPr>
            <a:picLocks noChangeAspect="1" noChangeArrowheads="1"/>
          </p:cNvPicPr>
          <p:nvPr/>
        </p:nvPicPr>
        <p:blipFill>
          <a:blip r:embed="rId4" cstate="print">
            <a:grayscl/>
          </a:blip>
          <a:srcRect/>
          <a:stretch>
            <a:fillRect/>
          </a:stretch>
        </p:blipFill>
        <p:spPr bwMode="auto">
          <a:xfrm>
            <a:off x="179512" y="3789040"/>
            <a:ext cx="4536504" cy="29249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fade">
                                      <p:cBhvr>
                                        <p:cTn id="12" dur="1000"/>
                                        <p:tgtEl>
                                          <p:spTgt spid="32770"/>
                                        </p:tgtEl>
                                      </p:cBhvr>
                                    </p:animEffect>
                                    <p:anim calcmode="lin" valueType="num">
                                      <p:cBhvr>
                                        <p:cTn id="13" dur="1000" fill="hold"/>
                                        <p:tgtEl>
                                          <p:spTgt spid="32770"/>
                                        </p:tgtEl>
                                        <p:attrNameLst>
                                          <p:attrName>ppt_x</p:attrName>
                                        </p:attrNameLst>
                                      </p:cBhvr>
                                      <p:tavLst>
                                        <p:tav tm="0">
                                          <p:val>
                                            <p:strVal val="#ppt_x"/>
                                          </p:val>
                                        </p:tav>
                                        <p:tav tm="100000">
                                          <p:val>
                                            <p:strVal val="#ppt_x"/>
                                          </p:val>
                                        </p:tav>
                                      </p:tavLst>
                                    </p:anim>
                                    <p:anim calcmode="lin" valueType="num">
                                      <p:cBhvr>
                                        <p:cTn id="14" dur="1000" fill="hold"/>
                                        <p:tgtEl>
                                          <p:spTgt spid="3277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2772"/>
                                        </p:tgtEl>
                                        <p:attrNameLst>
                                          <p:attrName>style.visibility</p:attrName>
                                        </p:attrNameLst>
                                      </p:cBhvr>
                                      <p:to>
                                        <p:strVal val="visible"/>
                                      </p:to>
                                    </p:set>
                                    <p:animEffect transition="in" filter="fade">
                                      <p:cBhvr>
                                        <p:cTn id="17" dur="1000"/>
                                        <p:tgtEl>
                                          <p:spTgt spid="32772"/>
                                        </p:tgtEl>
                                      </p:cBhvr>
                                    </p:animEffect>
                                    <p:anim calcmode="lin" valueType="num">
                                      <p:cBhvr>
                                        <p:cTn id="18" dur="1000" fill="hold"/>
                                        <p:tgtEl>
                                          <p:spTgt spid="32772"/>
                                        </p:tgtEl>
                                        <p:attrNameLst>
                                          <p:attrName>ppt_x</p:attrName>
                                        </p:attrNameLst>
                                      </p:cBhvr>
                                      <p:tavLst>
                                        <p:tav tm="0">
                                          <p:val>
                                            <p:strVal val="#ppt_x"/>
                                          </p:val>
                                        </p:tav>
                                        <p:tav tm="100000">
                                          <p:val>
                                            <p:strVal val="#ppt_x"/>
                                          </p:val>
                                        </p:tav>
                                      </p:tavLst>
                                    </p:anim>
                                    <p:anim calcmode="lin" valueType="num">
                                      <p:cBhvr>
                                        <p:cTn id="19" dur="1000" fill="hold"/>
                                        <p:tgtEl>
                                          <p:spTgt spid="3277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774"/>
                                        </p:tgtEl>
                                        <p:attrNameLst>
                                          <p:attrName>style.visibility</p:attrName>
                                        </p:attrNameLst>
                                      </p:cBhvr>
                                      <p:to>
                                        <p:strVal val="visible"/>
                                      </p:to>
                                    </p:set>
                                    <p:animEffect transition="in" filter="fade">
                                      <p:cBhvr>
                                        <p:cTn id="22" dur="1000"/>
                                        <p:tgtEl>
                                          <p:spTgt spid="32774"/>
                                        </p:tgtEl>
                                      </p:cBhvr>
                                    </p:animEffect>
                                    <p:anim calcmode="lin" valueType="num">
                                      <p:cBhvr>
                                        <p:cTn id="23" dur="1000" fill="hold"/>
                                        <p:tgtEl>
                                          <p:spTgt spid="32774"/>
                                        </p:tgtEl>
                                        <p:attrNameLst>
                                          <p:attrName>ppt_x</p:attrName>
                                        </p:attrNameLst>
                                      </p:cBhvr>
                                      <p:tavLst>
                                        <p:tav tm="0">
                                          <p:val>
                                            <p:strVal val="#ppt_x"/>
                                          </p:val>
                                        </p:tav>
                                        <p:tav tm="100000">
                                          <p:val>
                                            <p:strVal val="#ppt_x"/>
                                          </p:val>
                                        </p:tav>
                                      </p:tavLst>
                                    </p:anim>
                                    <p:anim calcmode="lin" valueType="num">
                                      <p:cBhvr>
                                        <p:cTn id="24" dur="1000" fill="hold"/>
                                        <p:tgtEl>
                                          <p:spTgt spid="3277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862</TotalTime>
  <Words>1566</Words>
  <Application>Microsoft Office PowerPoint</Application>
  <PresentationFormat>Экран (4:3)</PresentationFormat>
  <Paragraphs>170</Paragraphs>
  <Slides>44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Городская</vt:lpstr>
      <vt:lpstr>Литературная география  Ленинградской области и  Санкт-Петербурга </vt:lpstr>
      <vt:lpstr>Слайд 2</vt:lpstr>
      <vt:lpstr>Слайд 3</vt:lpstr>
      <vt:lpstr>Литературные деятели на Ленинградской земле  </vt:lpstr>
      <vt:lpstr>Бокситогорский район</vt:lpstr>
      <vt:lpstr>Волосовский район</vt:lpstr>
      <vt:lpstr>Волосовский район</vt:lpstr>
      <vt:lpstr>Волховский район</vt:lpstr>
      <vt:lpstr>Всеволожский район </vt:lpstr>
      <vt:lpstr>Среди частых гостей усадьбы были…</vt:lpstr>
      <vt:lpstr>Тургенев Иван Сергеевич в Мурино </vt:lpstr>
      <vt:lpstr>Выборгский район </vt:lpstr>
      <vt:lpstr>Максим Горький в поселке Горьковское (Выборгский район)</vt:lpstr>
      <vt:lpstr>Гатчинский район</vt:lpstr>
      <vt:lpstr>Поселок Суйда (Гатчинский район)</vt:lpstr>
      <vt:lpstr>Село Воскресенское (Гатчинский район) </vt:lpstr>
      <vt:lpstr>Поселок Сиверский (Гатчинский район)  </vt:lpstr>
      <vt:lpstr>История Сиверской связана также с такими именами…</vt:lpstr>
      <vt:lpstr>Деревня Кобрино (Гатчинский район)  </vt:lpstr>
      <vt:lpstr>Елизаветино (Гатчинский район) </vt:lpstr>
      <vt:lpstr>В Гатчине с 1906 по 1919 год жил А.И. Куприн</vt:lpstr>
      <vt:lpstr>Село Рождествено (Гатчинский район)  </vt:lpstr>
      <vt:lpstr>Деревня Белогорка  (Гатчинский район) </vt:lpstr>
      <vt:lpstr>Кингисеппский район</vt:lpstr>
      <vt:lpstr>Кировский район</vt:lpstr>
      <vt:lpstr>Ломоносовский район</vt:lpstr>
      <vt:lpstr>Лужский район</vt:lpstr>
      <vt:lpstr>Деревня Бусаны (Лужский район)</vt:lpstr>
      <vt:lpstr>Тихвинский район</vt:lpstr>
      <vt:lpstr>Тосненский район</vt:lpstr>
      <vt:lpstr>Город Любань (Тосненский район) </vt:lpstr>
      <vt:lpstr>В 1942 году на территории Тосненского района попал в фашистский плен татарский поэт Муса Джалиль</vt:lpstr>
      <vt:lpstr>Литературные места Петербурга</vt:lpstr>
      <vt:lpstr>Слайд 34</vt:lpstr>
      <vt:lpstr>Гороховая улица </vt:lpstr>
      <vt:lpstr>Дом Пиковой дамы</vt:lpstr>
      <vt:lpstr>Летний сад </vt:lpstr>
      <vt:lpstr>Мемориальный Музей-лицей </vt:lpstr>
      <vt:lpstr>Музей-квартира Пушкина на Мойке</vt:lpstr>
      <vt:lpstr>Место дуэли Пушкина на Черной речке </vt:lpstr>
      <vt:lpstr>Коломна </vt:lpstr>
      <vt:lpstr>Дом Мурузи </vt:lpstr>
      <vt:lpstr>Литераторские мостки </vt:lpstr>
      <vt:lpstr>Список литературы</vt:lpstr>
    </vt:vector>
  </TitlesOfParts>
  <Company>Ya Blondinko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Литературная география  Северо-западного края </dc:title>
  <dc:creator>Andrew</dc:creator>
  <cp:lastModifiedBy>Andrew</cp:lastModifiedBy>
  <cp:revision>263</cp:revision>
  <dcterms:created xsi:type="dcterms:W3CDTF">2018-11-18T20:09:09Z</dcterms:created>
  <dcterms:modified xsi:type="dcterms:W3CDTF">2020-05-20T12:42:43Z</dcterms:modified>
</cp:coreProperties>
</file>