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9" r:id="rId6"/>
    <p:sldId id="268" r:id="rId7"/>
    <p:sldId id="263" r:id="rId8"/>
    <p:sldId id="264" r:id="rId9"/>
    <p:sldId id="270" r:id="rId10"/>
    <p:sldId id="271" r:id="rId11"/>
    <p:sldId id="273" r:id="rId12"/>
    <p:sldId id="276" r:id="rId13"/>
    <p:sldId id="283" r:id="rId14"/>
    <p:sldId id="277" r:id="rId15"/>
    <p:sldId id="278" r:id="rId16"/>
    <p:sldId id="284" r:id="rId17"/>
    <p:sldId id="279" r:id="rId18"/>
    <p:sldId id="280" r:id="rId19"/>
    <p:sldId id="281" r:id="rId20"/>
    <p:sldId id="282" r:id="rId21"/>
    <p:sldId id="266" r:id="rId2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FF6600"/>
    <a:srgbClr val="FF9933"/>
    <a:srgbClr val="FDFEFF"/>
    <a:srgbClr val="4C6CB2"/>
    <a:srgbClr val="44609E"/>
    <a:srgbClr val="D9E4FB"/>
    <a:srgbClr val="3B7AB2"/>
    <a:srgbClr val="00B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33" autoAdjust="0"/>
  </p:normalViewPr>
  <p:slideViewPr>
    <p:cSldViewPr snapToGrid="0">
      <p:cViewPr varScale="1">
        <p:scale>
          <a:sx n="86" d="100"/>
          <a:sy n="86" d="100"/>
        </p:scale>
        <p:origin x="11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6E3-48B2-A9EF-8FDAEA7E50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6E3-48B2-A9EF-8FDAEA7E5024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Лист1!$B$4:$C$4</c:f>
              <c:strCache>
                <c:ptCount val="2"/>
                <c:pt idx="0">
                  <c:v>есть</c:v>
                </c:pt>
                <c:pt idx="1">
                  <c:v>никогда не имели и не интересуются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83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E3-48B2-A9EF-8FDAEA7E502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8772528433945757E-2"/>
          <c:y val="0.89954220424558107"/>
          <c:w val="0.83023272090988631"/>
          <c:h val="7.410834603259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explosion val="7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0B8-4CE6-A0B0-665E64361F98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0B8-4CE6-A0B0-665E64361F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5875" cap="flat" cmpd="sng" algn="ctr">
                  <a:gradFill>
                    <a:gsLst>
                      <a:gs pos="0">
                        <a:schemeClr val="tx1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Лист1!$A$8:$A$9</c:f>
              <c:strCache>
                <c:ptCount val="2"/>
                <c:pt idx="0">
                  <c:v>не знают перевод</c:v>
                </c:pt>
                <c:pt idx="1">
                  <c:v>знают перевод</c:v>
                </c:pt>
              </c:strCache>
            </c:strRef>
          </c:cat>
          <c:val>
            <c:numRef>
              <c:f>Лист1!$B$8:$B$9</c:f>
              <c:numCache>
                <c:formatCode>General</c:formatCode>
                <c:ptCount val="2"/>
                <c:pt idx="0">
                  <c:v>14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B8-4CE6-A0B0-665E64361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8772528433945757E-2"/>
          <c:y val="0.89954220424558107"/>
          <c:w val="0.83023272090988631"/>
          <c:h val="7.410834603259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5"/>
          <c:y val="0.18560185185185185"/>
          <c:w val="0.93888888888888888"/>
          <c:h val="0.6714577865266842"/>
        </c:manualLayout>
      </c:layout>
      <c:pie3DChart>
        <c:varyColors val="1"/>
        <c:ser>
          <c:idx val="0"/>
          <c:order val="0"/>
          <c:spPr>
            <a:solidFill>
              <a:srgbClr val="7030A0"/>
            </a:solidFill>
          </c:spPr>
          <c:explosion val="9"/>
          <c:dPt>
            <c:idx val="0"/>
            <c:bubble3D val="0"/>
            <c:explosion val="1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2A-4341-96BB-62A0DDCB1D0E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2A-4341-96BB-62A0DDCB1D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Лист1!$A$28:$A$29</c:f>
              <c:strCache>
                <c:ptCount val="2"/>
                <c:pt idx="0">
                  <c:v>придают значение переводу</c:v>
                </c:pt>
                <c:pt idx="1">
                  <c:v>не чувствуют ответственности</c:v>
                </c:pt>
              </c:strCache>
            </c:strRef>
          </c:cat>
          <c:val>
            <c:numRef>
              <c:f>Лист1!$B$28:$B$29</c:f>
              <c:numCache>
                <c:formatCode>General</c:formatCode>
                <c:ptCount val="2"/>
                <c:pt idx="0">
                  <c:v>54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2A-4341-96BB-62A0DDCB1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2115048118985"/>
          <c:y val="0.92187445319335082"/>
          <c:w val="0.814910323709536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8772528433945757E-2"/>
          <c:y val="0.89954220424558107"/>
          <c:w val="0.83023272090988631"/>
          <c:h val="7.410834603259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надписей на одежде обучающихся по категориям</a:t>
            </a:r>
          </a:p>
        </c:rich>
      </c:tx>
      <c:layout>
        <c:manualLayout>
          <c:xMode val="edge"/>
          <c:yMode val="edge"/>
          <c:x val="0.18079616668288878"/>
          <c:y val="1.3733335039486943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EAB-4559-819B-F16A0D1082E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EAB-4559-819B-F16A0D1082E7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EAB-4559-819B-F16A0D1082E7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EAB-4559-819B-F16A0D1082E7}"/>
              </c:ext>
            </c:extLst>
          </c:dPt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Романтические отношения, дружба</c:v>
                </c:pt>
                <c:pt idx="1">
                  <c:v>Бренды, аббревиатура</c:v>
                </c:pt>
                <c:pt idx="2">
                  <c:v>Города и страны</c:v>
                </c:pt>
                <c:pt idx="3">
                  <c:v>Негативные, оскорбительные</c:v>
                </c:pt>
                <c:pt idx="4">
                  <c:v>Надписи с ошибками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</c:v>
                </c:pt>
                <c:pt idx="1">
                  <c:v>21</c:v>
                </c:pt>
                <c:pt idx="2">
                  <c:v>15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B-4559-819B-F16A0D108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2234544"/>
        <c:axId val="512235824"/>
        <c:axId val="0"/>
      </c:bar3DChart>
      <c:catAx>
        <c:axId val="5122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2235824"/>
        <c:crosses val="autoZero"/>
        <c:auto val="1"/>
        <c:lblAlgn val="ctr"/>
        <c:lblOffset val="100"/>
        <c:noMultiLvlLbl val="0"/>
      </c:catAx>
      <c:valAx>
        <c:axId val="51223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23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01286" y="1889398"/>
            <a:ext cx="7004052" cy="819125"/>
          </a:xfrm>
          <a:prstGeom prst="rect">
            <a:avLst/>
          </a:prstGeom>
          <a:ln w="76200">
            <a:noFill/>
          </a:ln>
          <a:effectLst/>
        </p:spPr>
        <p:txBody>
          <a:bodyPr anchor="ctr"/>
          <a:lstStyle>
            <a:lvl1pPr algn="ctr">
              <a:defRPr sz="4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>
              <a:buNone/>
              <a:defRPr sz="1800" b="0">
                <a:solidFill>
                  <a:srgbClr val="55729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557299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сюда текст поздравления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1301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3728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099304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099304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3728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 baseline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18892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2977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7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8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40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0" r:id="rId2"/>
    <p:sldLayoutId id="2147483721" r:id="rId3"/>
    <p:sldLayoutId id="2147483716" r:id="rId4"/>
    <p:sldLayoutId id="2147483715" r:id="rId5"/>
    <p:sldLayoutId id="2147483714" r:id="rId6"/>
    <p:sldLayoutId id="2147483712" r:id="rId7"/>
    <p:sldLayoutId id="2147483710" r:id="rId8"/>
    <p:sldLayoutId id="2147483709" r:id="rId9"/>
    <p:sldLayoutId id="2147483722" r:id="rId10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33" y="994299"/>
            <a:ext cx="9694415" cy="1402673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образовательное учреждение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«Средняя образовательная школа № 12»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Ржев, Тверская область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5400" dirty="0">
                <a:solidFill>
                  <a:srgbClr val="44609E"/>
                </a:solidFill>
                <a:latin typeface="+mn-lt"/>
                <a:ea typeface="+mn-ea"/>
              </a:rPr>
            </a:b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дисциплине «Иностранный язык» (английский)</a:t>
            </a:r>
            <a:b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тему: </a:t>
            </a:r>
            <a:br>
              <a:rPr lang="ru-RU" sz="3200" dirty="0">
                <a:solidFill>
                  <a:srgbClr val="FFFF00"/>
                </a:solidFill>
                <a:latin typeface="+mn-lt"/>
                <a:ea typeface="+mn-ea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«Англоязычный принт на одежде подростков».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0" y="4061535"/>
            <a:ext cx="3284738" cy="1655762"/>
          </a:xfrm>
        </p:spPr>
        <p:txBody>
          <a:bodyPr/>
          <a:lstStyle/>
          <a:p>
            <a:pPr algn="l"/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Захар, 7 «Б» класс</a:t>
            </a:r>
          </a:p>
          <a:p>
            <a:pPr algn="l"/>
            <a:endParaRPr lang="ru-RU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Юлия Сергеевна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BB5BD-D18E-4766-B4E3-2AF0562D9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8004"/>
            <a:ext cx="4693326" cy="35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528" y="346230"/>
            <a:ext cx="7386222" cy="183767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в вашем гардеробе одежда с англоязычным принтом?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A565306-2DD5-471F-8D1C-9585CE80D359}"/>
              </a:ext>
            </a:extLst>
          </p:cNvPr>
          <p:cNvGraphicFramePr>
            <a:graphicFrameLocks/>
          </p:cNvGraphicFramePr>
          <p:nvPr/>
        </p:nvGraphicFramePr>
        <p:xfrm>
          <a:off x="1846556" y="2929631"/>
          <a:ext cx="6560598" cy="329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3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528" y="346230"/>
            <a:ext cx="7386222" cy="183767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перевод надписей на одежде?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2D72874-2E15-4F0F-889C-4B02DCD11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916076"/>
              </p:ext>
            </p:extLst>
          </p:nvPr>
        </p:nvGraphicFramePr>
        <p:xfrm>
          <a:off x="2516079" y="3354649"/>
          <a:ext cx="4572000" cy="289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2D72874-2E15-4F0F-889C-4B02DCD11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476208"/>
              </p:ext>
            </p:extLst>
          </p:nvPr>
        </p:nvGraphicFramePr>
        <p:xfrm>
          <a:off x="2157275" y="2512380"/>
          <a:ext cx="6107836" cy="373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43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528" y="346230"/>
            <a:ext cx="7386222" cy="1837677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Оденете ли вы одежду, которая в своих надписях содержит непристойный и обидный смысл, орфографические ошибки, нецензурную лексику?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2D72874-2E15-4F0F-889C-4B02DCD1162D}"/>
              </a:ext>
            </a:extLst>
          </p:cNvPr>
          <p:cNvGraphicFramePr>
            <a:graphicFrameLocks/>
          </p:cNvGraphicFramePr>
          <p:nvPr/>
        </p:nvGraphicFramePr>
        <p:xfrm>
          <a:off x="2516079" y="3354649"/>
          <a:ext cx="4572000" cy="289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604BE73-71BB-4800-A88D-559AE3457E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933680"/>
              </p:ext>
            </p:extLst>
          </p:nvPr>
        </p:nvGraphicFramePr>
        <p:xfrm>
          <a:off x="1589102" y="2423604"/>
          <a:ext cx="7137647" cy="366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0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528" y="346230"/>
            <a:ext cx="7386222" cy="1837677"/>
          </a:xfrm>
        </p:spPr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2D72874-2E15-4F0F-889C-4B02DCD1162D}"/>
              </a:ext>
            </a:extLst>
          </p:cNvPr>
          <p:cNvGraphicFramePr>
            <a:graphicFrameLocks/>
          </p:cNvGraphicFramePr>
          <p:nvPr/>
        </p:nvGraphicFramePr>
        <p:xfrm>
          <a:off x="2516079" y="3354649"/>
          <a:ext cx="4572000" cy="289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0BAF376-38D9-427B-BE3C-104372A4C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467747"/>
              </p:ext>
            </p:extLst>
          </p:nvPr>
        </p:nvGraphicFramePr>
        <p:xfrm>
          <a:off x="985421" y="611451"/>
          <a:ext cx="7386222" cy="580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88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омб 14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941033" y="102385"/>
            <a:ext cx="8238478" cy="1107679"/>
          </a:xfrm>
        </p:spPr>
        <p:txBody>
          <a:bodyPr/>
          <a:lstStyle/>
          <a:p>
            <a:r>
              <a:rPr lang="ru-RU" sz="2400" b="1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предложения одежды с англоязычными принтами в торговых точках г. Ржева.</a:t>
            </a:r>
            <a:br>
              <a:rPr lang="ru-RU" sz="240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1DEC91-4AF9-467B-B797-4D20582BB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3" y="921707"/>
            <a:ext cx="4909761" cy="3682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3EB7A2-36E8-4049-B157-89771ADC1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21">
            <a:off x="2030257" y="2553969"/>
            <a:ext cx="3279189" cy="43722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1796A0-6226-4C44-B1D5-A5DB8086B5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23" y="921707"/>
            <a:ext cx="3380358" cy="45071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E616D1-9053-4403-8E54-E1691025B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632">
            <a:off x="5084788" y="3434954"/>
            <a:ext cx="2919602" cy="38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омб 14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941033" y="62145"/>
            <a:ext cx="8238478" cy="954554"/>
          </a:xfrm>
        </p:spPr>
        <p:txBody>
          <a:bodyPr/>
          <a:lstStyle/>
          <a:p>
            <a:r>
              <a:rPr lang="ru-RU" sz="2400" b="1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предложения одежды с англоязычными принтами в торговых точках г. Ржева.</a:t>
            </a:r>
            <a:br>
              <a:rPr lang="ru-RU" sz="240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B9C528-E5B2-44C4-A2AB-340CF9574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54" y="741342"/>
            <a:ext cx="4782344" cy="35867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D8E739-BD37-466A-84A8-1B752973C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4997">
            <a:off x="6174402" y="2763852"/>
            <a:ext cx="2900214" cy="38669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CBC95D-FFE1-4D56-864B-8E7CA4ED7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775">
            <a:off x="328660" y="866317"/>
            <a:ext cx="3372036" cy="44960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972A55-E841-4EEF-B8CD-1DC6AE01C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86" y="3775521"/>
            <a:ext cx="3569213" cy="26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омб 14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941033" y="62145"/>
            <a:ext cx="8238478" cy="954554"/>
          </a:xfrm>
        </p:spPr>
        <p:txBody>
          <a:bodyPr/>
          <a:lstStyle/>
          <a:p>
            <a:r>
              <a:rPr lang="ru-RU" sz="2400" b="1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предложения одежды с англоязычными принтами в торговых точках г. Ржева.</a:t>
            </a:r>
            <a:br>
              <a:rPr lang="ru-RU" sz="240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2EFC8-C736-453C-B69D-87E099D94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41" y="690039"/>
            <a:ext cx="5160094" cy="2008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87A41E-452D-4B46-BF76-1961FE13C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097">
            <a:off x="-87810" y="1056443"/>
            <a:ext cx="3558836" cy="47451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B99B3E-FF77-4102-B9A9-85F4DF3514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237">
            <a:off x="152822" y="3481516"/>
            <a:ext cx="2653313" cy="35377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0CB740-3322-46AD-BFC5-546323188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260">
            <a:off x="7485902" y="589926"/>
            <a:ext cx="2571750" cy="3429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1434ED-B510-4F14-BA06-B8BC9519E5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42" y="1952757"/>
            <a:ext cx="3468093" cy="46241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F88B1B-1123-4D21-95C1-3BAA7D5062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484">
            <a:off x="6810830" y="3370621"/>
            <a:ext cx="2676116" cy="35681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B794D6-0B57-455D-AC15-1DDDEBB42D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40" y="3888418"/>
            <a:ext cx="3959441" cy="29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941033" y="62145"/>
            <a:ext cx="8238478" cy="954554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</a:t>
            </a:r>
            <a:endParaRPr lang="ru-RU" sz="3200" dirty="0">
              <a:solidFill>
                <a:srgbClr val="0070C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DC1D31-CB77-4A76-980D-8A4FCE435576}"/>
              </a:ext>
            </a:extLst>
          </p:cNvPr>
          <p:cNvSpPr/>
          <p:nvPr/>
        </p:nvSpPr>
        <p:spPr>
          <a:xfrm>
            <a:off x="0" y="1251750"/>
            <a:ext cx="3755255" cy="16357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  <a:cs typeface="Times New Roman" panose="02020603050405020304" pitchFamily="18" charset="0"/>
              </a:rPr>
              <a:t>Мы в ответе за принт на нашей одежде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DE7464-55EF-451A-81AE-EDE932E754F1}"/>
              </a:ext>
            </a:extLst>
          </p:cNvPr>
          <p:cNvSpPr/>
          <p:nvPr/>
        </p:nvSpPr>
        <p:spPr>
          <a:xfrm>
            <a:off x="5388746" y="4585521"/>
            <a:ext cx="4057095" cy="20418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  <a:cs typeface="Segoe UI Light" panose="020B0502040204020203" pitchFamily="34" charset="0"/>
              </a:rPr>
              <a:t>Надписи на одежде помогают изучать английский язык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CA60F32-94F2-4E6E-BCDC-82FF7CCE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9" y="3122512"/>
            <a:ext cx="3339114" cy="33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ABBB851-ADDA-47A4-A098-932DB019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03" y="1404476"/>
            <a:ext cx="4873594" cy="27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9B98990-F30A-4899-B712-81BDAF4F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3" y="209457"/>
            <a:ext cx="8585447" cy="64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3F4ADA-D3D5-4F26-85B0-5C350F1B8D1A}"/>
              </a:ext>
            </a:extLst>
          </p:cNvPr>
          <p:cNvSpPr txBox="1"/>
          <p:nvPr/>
        </p:nvSpPr>
        <p:spPr>
          <a:xfrm>
            <a:off x="4030462" y="2905034"/>
            <a:ext cx="3409025" cy="1934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229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омб 8"/>
          <p:cNvSpPr/>
          <p:nvPr/>
        </p:nvSpPr>
        <p:spPr>
          <a:xfrm>
            <a:off x="5305398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5305398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AA9E5-D7E1-41AE-A53D-B24307AF5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5266" y="1837678"/>
            <a:ext cx="4953740" cy="102980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выбранной темы состоит в том, что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английские надписи играют огромную роль в молодежных субкультурах и прочно вошли в повседневную жизнь любого человека, особенно молодёжи. Встречающиеся образцы часто поражают полной бессмысленностью, приводящей к неловкой ситуации.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96675-7DA7-4BB5-818E-89E5FD5BB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98" y="4065973"/>
            <a:ext cx="5015884" cy="23081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Новизна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данной работы определяется изучением и выявлением содержания англоязычных надписей на одежде подростков, а также исследование вопроса: «Помогают ли надписи на одежде изучать английский язык?»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78C21A-3573-4D31-AEAF-F6148DF94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8" y="3600897"/>
            <a:ext cx="4104932" cy="30786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BEB0D6-F577-4675-98C3-6A2B0FD8C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" y="241572"/>
            <a:ext cx="3903868" cy="38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5"/>
          <p:cNvSpPr>
            <a:spLocks noGrp="1"/>
          </p:cNvSpPr>
          <p:nvPr>
            <p:ph type="ctrTitle"/>
          </p:nvPr>
        </p:nvSpPr>
        <p:spPr>
          <a:xfrm>
            <a:off x="88777" y="221943"/>
            <a:ext cx="9454718" cy="5184558"/>
          </a:xfrm>
        </p:spPr>
        <p:txBody>
          <a:bodyPr/>
          <a:lstStyle/>
          <a:p>
            <a:pPr indent="540385" algn="l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установление уровня осознанности выбора подростками одежды с     надписями на английском языке.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являются англоязычные надписи на одежде обучающихся нашей школы, а также образцов, представленных в торговых точках города.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понимание подростками содержания англоязычных надписей    на одежде.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подростки далеко не всегда понимают смысл англоязычных надписей на своей одежде, выбирая одежду чаще лишь по внешнему виду.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Можем ли мы изучать английский язык по принтам на одежде?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D81BCB-FEF6-48F3-A547-4C28AF899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36" y="4000500"/>
            <a:ext cx="2505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Правильный ответ</a:t>
            </a:r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1636776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Неправильный ответ</a:t>
            </a:r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Неправильный ответ</a:t>
            </a:r>
          </a:p>
        </p:txBody>
      </p:sp>
      <p:sp>
        <p:nvSpPr>
          <p:cNvPr id="15" name="Ромб 14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514905" y="71021"/>
            <a:ext cx="9126245" cy="6494016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Ознакомиться с историей появления принта на одежде;</a:t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Выявить смысловые особенности надписей на одежде;</a:t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Собрать, систематизировать надписи на одежде обучающихся МОУ «СОШ № 12» г. Ржева.</a:t>
            </a:r>
            <a:b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4. Изучить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одежды с англоязычными принтами в торговых точках г. Ржева.</a:t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Выявить степень осознанности выбора одежды с надписями учащимися.</a:t>
            </a:r>
            <a:b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Выявить зависимость выбора одежды с англоязычным принтом с мотивацией изучения иностранного языка.</a:t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2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D501BD9-B679-40F5-B957-97C410A2C5BB}"/>
              </a:ext>
            </a:extLst>
          </p:cNvPr>
          <p:cNvSpPr txBox="1"/>
          <p:nvPr/>
        </p:nvSpPr>
        <p:spPr>
          <a:xfrm>
            <a:off x="367683" y="239540"/>
            <a:ext cx="9170633" cy="3162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endParaRPr lang="ru-RU" sz="36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 этап.</a:t>
            </a:r>
            <a:endParaRPr lang="ru-RU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5C708E-2888-44B8-823E-6D3E4012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70" y="4136190"/>
            <a:ext cx="3530725" cy="23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A0E87-A481-4602-B6FF-365B7187D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14" y="4127640"/>
            <a:ext cx="3243779" cy="2432834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648D45C-B331-45CA-B0D6-D2573166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5" y="4119560"/>
            <a:ext cx="2307893" cy="23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82637" y="1358770"/>
            <a:ext cx="3171600" cy="89631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одежды</a:t>
            </a:r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6565181" y="1318743"/>
            <a:ext cx="3171600" cy="9763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упаковки </a:t>
            </a:r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6296453" y="5948039"/>
            <a:ext cx="3171600" cy="90996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принты (постеры, плакаты)</a:t>
            </a:r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3370717" y="1385735"/>
            <a:ext cx="3237065" cy="9763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Полиграфический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</a:p>
        </p:txBody>
      </p:sp>
      <p:sp>
        <p:nvSpPr>
          <p:cNvPr id="18" name="Ромб 17"/>
          <p:cNvSpPr/>
          <p:nvPr/>
        </p:nvSpPr>
        <p:spPr>
          <a:xfrm>
            <a:off x="287295" y="15534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6776917" y="151629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6545138" y="6105443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3613057" y="162936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>
          <a:xfrm>
            <a:off x="213064" y="97654"/>
            <a:ext cx="9552373" cy="1154097"/>
          </a:xfrm>
        </p:spPr>
        <p:txBody>
          <a:bodyPr/>
          <a:lstStyle/>
          <a:p>
            <a:pPr indent="540385">
              <a:lnSpc>
                <a:spcPct val="150000"/>
              </a:lnSpc>
            </a:pPr>
            <a:r>
              <a:rPr lang="ru-RU" sz="32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 применения принтов различна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038725-D647-446E-B57A-D7C56DDD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609">
            <a:off x="165324" y="1958038"/>
            <a:ext cx="3053526" cy="305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B15179-5849-4FA3-81C4-19BB51B7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57">
            <a:off x="6758157" y="2090780"/>
            <a:ext cx="2524056" cy="25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5808692-63BB-46A6-92AE-C4FCC04B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04" y="2065839"/>
            <a:ext cx="2770653" cy="18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1361B9F-4740-4339-B111-374336E7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3" y="4150172"/>
            <a:ext cx="3968187" cy="26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C05BA6-75F9-4C28-A704-8CC28416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4" y="0"/>
            <a:ext cx="5001827" cy="37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C7F1DDE-570F-4ACF-BFBD-4C3055C81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79" y="3515557"/>
            <a:ext cx="5430587" cy="32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06A8FE-7670-4A88-834C-F7A9B124BBA3}"/>
              </a:ext>
            </a:extLst>
          </p:cNvPr>
          <p:cNvSpPr/>
          <p:nvPr/>
        </p:nvSpPr>
        <p:spPr>
          <a:xfrm>
            <a:off x="126834" y="4305669"/>
            <a:ext cx="4134448" cy="21306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Вышивки на поясах с именами владельцев в Древней Греции.</a:t>
            </a:r>
          </a:p>
        </p:txBody>
      </p:sp>
    </p:spTree>
    <p:extLst>
      <p:ext uri="{BB962C8B-B14F-4D97-AF65-F5344CB8AC3E}">
        <p14:creationId xmlns:p14="http://schemas.microsoft.com/office/powerpoint/2010/main" val="9825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528" y="0"/>
            <a:ext cx="7386222" cy="1547823"/>
          </a:xfrm>
        </p:spPr>
        <p:txBody>
          <a:bodyPr/>
          <a:lstStyle/>
          <a:p>
            <a:br>
              <a:rPr lang="ru-RU" dirty="0"/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анкетировании принимало участие 90 обучающихся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3848E35-24C2-4990-B45D-4FEADA40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7" y="2862055"/>
            <a:ext cx="5510169" cy="34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8572A62-42F2-4FA5-B00E-C50C0927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452">
            <a:off x="86149" y="1686757"/>
            <a:ext cx="3652518" cy="23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406" y="266331"/>
            <a:ext cx="7057748" cy="1083075"/>
          </a:xfrm>
        </p:spPr>
        <p:txBody>
          <a:bodyPr/>
          <a:lstStyle/>
          <a:p>
            <a:r>
              <a:rPr lang="ru-RU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7037A9A-83AA-433F-B3E4-1331D7468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72515"/>
              </p:ext>
            </p:extLst>
          </p:nvPr>
        </p:nvGraphicFramePr>
        <p:xfrm>
          <a:off x="1287262" y="1349405"/>
          <a:ext cx="7057746" cy="5242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30">
                  <a:extLst>
                    <a:ext uri="{9D8B030D-6E8A-4147-A177-3AD203B41FA5}">
                      <a16:colId xmlns:a16="http://schemas.microsoft.com/office/drawing/2014/main" val="3499949431"/>
                    </a:ext>
                  </a:extLst>
                </a:gridCol>
                <a:gridCol w="4511672">
                  <a:extLst>
                    <a:ext uri="{9D8B030D-6E8A-4147-A177-3AD203B41FA5}">
                      <a16:colId xmlns:a16="http://schemas.microsoft.com/office/drawing/2014/main" val="2754495458"/>
                    </a:ext>
                  </a:extLst>
                </a:gridCol>
                <a:gridCol w="1078622">
                  <a:extLst>
                    <a:ext uri="{9D8B030D-6E8A-4147-A177-3AD203B41FA5}">
                      <a16:colId xmlns:a16="http://schemas.microsoft.com/office/drawing/2014/main" val="2307087742"/>
                    </a:ext>
                  </a:extLst>
                </a:gridCol>
                <a:gridCol w="1078622">
                  <a:extLst>
                    <a:ext uri="{9D8B030D-6E8A-4147-A177-3AD203B41FA5}">
                      <a16:colId xmlns:a16="http://schemas.microsoft.com/office/drawing/2014/main" val="1779663485"/>
                    </a:ext>
                  </a:extLst>
                </a:gridCol>
              </a:tblGrid>
              <a:tr h="874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Вопрос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Напишите ответ или обведите из предложенных вариантов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704607"/>
                  </a:ext>
                </a:extLst>
              </a:tr>
              <a:tr h="21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Укажите свой возраст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834445"/>
                  </a:ext>
                </a:extLst>
              </a:tr>
              <a:tr h="432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Есть ли в Вашем гардеробе одежда с надписями на английском языке?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extLst>
                  <a:ext uri="{0D108BD9-81ED-4DB2-BD59-A6C34878D82A}">
                    <a16:rowId xmlns:a16="http://schemas.microsoft.com/office/drawing/2014/main" val="2851395373"/>
                  </a:ext>
                </a:extLst>
              </a:tr>
              <a:tr h="21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Знаете ли Вы перевод надписей на вашей одежде?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extLst>
                  <a:ext uri="{0D108BD9-81ED-4DB2-BD59-A6C34878D82A}">
                    <a16:rowId xmlns:a16="http://schemas.microsoft.com/office/drawing/2014/main" val="1680646697"/>
                  </a:ext>
                </a:extLst>
              </a:tr>
              <a:tr h="432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Как Вы считаете, можно ли утверждать, что мы в ответе за то, что написано на нашей одежде?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extLst>
                  <a:ext uri="{0D108BD9-81ED-4DB2-BD59-A6C34878D82A}">
                    <a16:rowId xmlns:a16="http://schemas.microsoft.com/office/drawing/2014/main" val="1237528332"/>
                  </a:ext>
                </a:extLst>
              </a:tr>
              <a:tr h="65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Оденете ли Вы одежду, которая в своих надписях содержит непристойный и обидный смысл, орфографические ошибки,  нецензурную лексику?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extLst>
                  <a:ext uri="{0D108BD9-81ED-4DB2-BD59-A6C34878D82A}">
                    <a16:rowId xmlns:a16="http://schemas.microsoft.com/office/drawing/2014/main" val="2851940373"/>
                  </a:ext>
                </a:extLst>
              </a:tr>
              <a:tr h="1995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Укажите наиболее интересные для Вас надписи  на английском языке, которые Вы встречали на одежде ( как Вашей, так и других людей).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48338"/>
                  </a:ext>
                </a:extLst>
              </a:tr>
              <a:tr h="432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Помогают ли Вам надписи  на одежде изучать английский язык?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17" marR="67217" marT="0" marB="0" anchor="ctr"/>
                </a:tc>
                <a:extLst>
                  <a:ext uri="{0D108BD9-81ED-4DB2-BD59-A6C34878D82A}">
                    <a16:rowId xmlns:a16="http://schemas.microsoft.com/office/drawing/2014/main" val="217722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28575">
          <a:noFill/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1500" dirty="0" err="1" smtClean="0">
            <a:solidFill>
              <a:schemeClr val="accent1">
                <a:lumMod val="75000"/>
              </a:schemeClr>
            </a:solidFill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SC_RU_EDU_test_universal_" id="{0F326A36-4E8E-4D34-8D57-DB4CE51CB6ED}" vid="{895AB5E8-B27E-4E38-B4EF-6EBFE2E5152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042FA2-3814-4568-BEB8-FEAFD026D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E9F424-E98D-4A88-8E39-9A1A3DE28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3F1AF-44D4-4D29-8344-45133B6B04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Универсальный</Template>
  <TotalTime>553</TotalTime>
  <Words>625</Words>
  <Application>Microsoft Office PowerPoint</Application>
  <PresentationFormat>Лист A4 (210x297 мм)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Symbol</vt:lpstr>
      <vt:lpstr>Times New Roman</vt:lpstr>
      <vt:lpstr>Тема1</vt:lpstr>
      <vt:lpstr>Муниципальное образовательное учреждение  «Средняя образовательная школа № 12» г. Ржев, Тверская область  Исследовательская работа по дисциплине «Иностранный язык» (английский) на тему:  «Англоязычный принт на одежде подростков».</vt:lpstr>
      <vt:lpstr>Актуальность выбранной темы состоит в том, что английские надписи играют огромную роль в молодежных субкультурах и прочно вошли в повседневную жизнь любого человека, особенно молодёжи. Встречающиеся образцы часто поражают полной бессмысленностью, приводящей к неловкой ситуации.  </vt:lpstr>
      <vt:lpstr>Цель работы – установление уровня осознанности выбора подростками одежды с     надписями на английском языке.           Объектом исследования являются англоязычные надписи на одежде обучающихся нашей школы, а также образцов, представленных в торговых точках города.          Предмет исследования – понимание подростками содержания англоязычных надписей    на одежде.          Гипотеза исследования: подростки далеко не всегда понимают смысл англоязычных надписей на своей одежде, выбирая одежду чаще лишь по внешнему виду. Можем ли мы изучать английский язык по принтам на одежде? </vt:lpstr>
      <vt:lpstr>Задачи исследования: 1. Ознакомиться с историей появления принта на одежде; 2. Выявить смысловые особенности надписей на одежде; 3. Собрать, систематизировать надписи на одежде обучающихся МОУ «СОШ № 12» г. Ржева.    4. Изучить предложения одежды с англоязычными принтами в торговых точках г. Ржева. 5. Выявить степень осознанности выбора одежды с надписями учащимися. 6. Выявить зависимость выбора одежды с англоязычным принтом с мотивацией изучения иностранного языка. </vt:lpstr>
      <vt:lpstr>Презентация PowerPoint</vt:lpstr>
      <vt:lpstr>Область применения принтов различна</vt:lpstr>
      <vt:lpstr>Презентация PowerPoint</vt:lpstr>
      <vt:lpstr> Всего в анкетировании принимало участие 90 обучающихся</vt:lpstr>
      <vt:lpstr>Анкета</vt:lpstr>
      <vt:lpstr>Есть ли в вашем гардеробе одежда с англоязычным принтом?</vt:lpstr>
      <vt:lpstr>Знаете ли вы перевод надписей на одежде?</vt:lpstr>
      <vt:lpstr>Оденете ли вы одежду, которая в своих надписях содержит непристойный и обидный смысл, орфографические ошибки, нецензурную лексику?</vt:lpstr>
      <vt:lpstr>Презентация PowerPoint</vt:lpstr>
      <vt:lpstr>Мониторинг предложения одежды с англоязычными принтами в торговых точках г. Ржева. </vt:lpstr>
      <vt:lpstr>Мониторинг предложения одежды с англоязычными принтами в торговых точках г. Ржева. </vt:lpstr>
      <vt:lpstr>Мониторинг предложения одежды с англоязычными принтами в торговых точках г. Ржева. </vt:lpstr>
      <vt:lpstr>ВЫВОДЫ: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 «Средняя образовательная школа № 12» г. Ржев, Тверская область  Исследовательская работа по дисциплине «Иностранный язык» (английский) на тему:  «Англоязычный принт на одежде подростков».</dc:title>
  <dc:creator>Юлия Лебедева</dc:creator>
  <cp:lastModifiedBy>Юлия Лебедева</cp:lastModifiedBy>
  <cp:revision>46</cp:revision>
  <dcterms:created xsi:type="dcterms:W3CDTF">2021-02-24T13:17:24Z</dcterms:created>
  <dcterms:modified xsi:type="dcterms:W3CDTF">2021-04-22T00:19:18Z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