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7A4F-F90E-4B2F-8DBE-2C51770EB199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314A-FE49-4DCC-8E6B-EBE9753DC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ВИДЫ </a:t>
            </a:r>
            <a:r>
              <a:rPr lang="ru-RU" b="1" smtClean="0"/>
              <a:t>ПРОЕКТНОЙ ДЕЯТЕЛЬНОСТИ</a:t>
            </a:r>
            <a:br>
              <a:rPr lang="ru-RU" b="1" smtClean="0"/>
            </a:br>
            <a:r>
              <a:rPr lang="ru-RU" b="1" smtClean="0"/>
              <a:t> </a:t>
            </a:r>
            <a:r>
              <a:rPr lang="ru-RU" b="1" dirty="0" smtClean="0"/>
              <a:t>В ПРЕДМЕТНОЙ ОБЛАСТИ «ИНФОРМАТИКА И ИКТ»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Исследовательские</a:t>
            </a:r>
            <a:r>
              <a:rPr lang="ru-RU" sz="2000" b="1" dirty="0"/>
              <a:t> – такие проекты требуют хорошо продуманной структуры, обозначенных целей, актуальности предмета исследования для всех участников, социальной значимости, соответствующих методов, в том числе экспериментальных и опытных работ, методов разработки результатов. 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Творческие</a:t>
            </a:r>
            <a:r>
              <a:rPr lang="ru-RU" sz="2000" b="1" dirty="0" smtClean="0"/>
              <a:t> </a:t>
            </a:r>
            <a:r>
              <a:rPr lang="ru-RU" sz="2000" b="1" dirty="0"/>
              <a:t>– такие проекты предполагают соответствующее оформление результатов. Эти </a:t>
            </a:r>
            <a:r>
              <a:rPr lang="ru-RU" sz="2000" b="1" dirty="0" smtClean="0"/>
              <a:t>проекты  </a:t>
            </a:r>
            <a:r>
              <a:rPr lang="ru-RU" sz="2000" b="1" dirty="0"/>
              <a:t>не имеют детально проработанной структуры совместной деятельности участников, в начале она только намечается и далее развивается, подчиняясь жанру конечного результата. </a:t>
            </a:r>
            <a:endParaRPr lang="ru-RU" sz="2000" b="1" dirty="0" smtClean="0"/>
          </a:p>
          <a:p>
            <a:endParaRPr lang="ru-RU" sz="2000" b="1" dirty="0"/>
          </a:p>
          <a:p>
            <a:r>
              <a:rPr lang="ru-RU" sz="2000" b="1" dirty="0">
                <a:solidFill>
                  <a:srgbClr val="FF0000"/>
                </a:solidFill>
              </a:rPr>
              <a:t>Ролевые</a:t>
            </a:r>
            <a:r>
              <a:rPr lang="ru-RU" sz="2000" b="1" dirty="0"/>
              <a:t>, игровые – в таких проектах структура также только намечается и остаётся открытой до завершения работы</a:t>
            </a:r>
            <a:r>
              <a:rPr lang="ru-RU" sz="2000" b="1" dirty="0" smtClean="0"/>
              <a:t>.</a:t>
            </a:r>
          </a:p>
          <a:p>
            <a:endParaRPr lang="ru-RU" sz="2000" b="1" dirty="0"/>
          </a:p>
          <a:p>
            <a:r>
              <a:rPr lang="ru-RU" sz="2000" b="1" dirty="0">
                <a:solidFill>
                  <a:srgbClr val="FF0000"/>
                </a:solidFill>
              </a:rPr>
              <a:t>Ознакомительно-ориентировочные (информационные)</a:t>
            </a:r>
            <a:r>
              <a:rPr lang="ru-RU" sz="2000" b="1" dirty="0"/>
              <a:t> – этот тип проектов изначально направлен на сбор информации о каком-то объекте, явлении; предполагается ознакомление участников проекта с этой информацией, её анализ и обобщение фактов, предназначенных для широкой аудитории. </a:t>
            </a:r>
            <a:endParaRPr lang="ru-RU" sz="2000" b="1" dirty="0" smtClean="0"/>
          </a:p>
          <a:p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042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742638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Проектная и исследовательская деятельность и ведется по следующим направлениям: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составляющая часть учебного процесса 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сообщения, доклады, рефераты, проекты, мини-курсовые работы.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дополняющая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часть учебного процесса –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внеурочная деятельность.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Параллельная учебному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процессу 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НПК разного уровня,  олимпиады, всероссийские конкурсы.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105108"/>
            <a:ext cx="9324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Темы для своих работ ученики выбирают по направлениям: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5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385" name="Group 1"/>
          <p:cNvGrpSpPr>
            <a:grpSpLocks noChangeAspect="1"/>
          </p:cNvGrpSpPr>
          <p:nvPr/>
        </p:nvGrpSpPr>
        <p:grpSpPr bwMode="auto">
          <a:xfrm>
            <a:off x="0" y="1700808"/>
            <a:ext cx="9028820" cy="3043808"/>
            <a:chOff x="3950" y="8326"/>
            <a:chExt cx="6932" cy="2307"/>
          </a:xfrm>
        </p:grpSpPr>
        <p:sp>
          <p:nvSpPr>
            <p:cNvPr id="16392" name="AutoShape 8"/>
            <p:cNvSpPr>
              <a:spLocks noChangeAspect="1" noChangeArrowheads="1" noTextEdit="1"/>
            </p:cNvSpPr>
            <p:nvPr/>
          </p:nvSpPr>
          <p:spPr bwMode="auto">
            <a:xfrm>
              <a:off x="3950" y="8326"/>
              <a:ext cx="6932" cy="230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flipH="1">
              <a:off x="5630" y="8326"/>
              <a:ext cx="1681" cy="8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7311" y="8326"/>
              <a:ext cx="1470" cy="8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7311" y="8326"/>
              <a:ext cx="1" cy="14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3950" y="9155"/>
              <a:ext cx="2520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4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монопредметный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8151" y="9363"/>
              <a:ext cx="273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4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межпредметный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6260" y="9778"/>
              <a:ext cx="2731" cy="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40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надпредметный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Монопредметное</a:t>
            </a:r>
            <a:r>
              <a:rPr lang="ru-RU" sz="2800" b="1" dirty="0"/>
              <a:t> направление</a:t>
            </a:r>
            <a:r>
              <a:rPr lang="ru-RU" sz="2800" dirty="0"/>
              <a:t>: «Расчет себестоимости ремонта комнаты средствами программы </a:t>
            </a:r>
            <a:r>
              <a:rPr lang="en-US" sz="2800" dirty="0"/>
              <a:t>Excel</a:t>
            </a:r>
            <a:r>
              <a:rPr lang="ru-RU" sz="2800" dirty="0"/>
              <a:t>» (Саранчин А., Боброва А.), «Создание коллажа в стиле </a:t>
            </a:r>
            <a:r>
              <a:rPr lang="ru-RU" sz="2800" dirty="0" err="1"/>
              <a:t>гранж</a:t>
            </a:r>
            <a:r>
              <a:rPr lang="ru-RU" sz="2800" dirty="0"/>
              <a:t>». (</a:t>
            </a:r>
            <a:r>
              <a:rPr lang="ru-RU" sz="2800" dirty="0" err="1"/>
              <a:t>Банас</a:t>
            </a:r>
            <a:r>
              <a:rPr lang="ru-RU" sz="2800" dirty="0"/>
              <a:t> Д., </a:t>
            </a:r>
            <a:r>
              <a:rPr lang="ru-RU" sz="2800" dirty="0" err="1"/>
              <a:t>Стинько</a:t>
            </a:r>
            <a:r>
              <a:rPr lang="ru-RU" sz="2800" dirty="0"/>
              <a:t> А., </a:t>
            </a:r>
            <a:r>
              <a:rPr lang="ru-RU" sz="2800" dirty="0" err="1"/>
              <a:t>Петах</a:t>
            </a:r>
            <a:r>
              <a:rPr lang="ru-RU" sz="2800" dirty="0"/>
              <a:t> Т.)</a:t>
            </a:r>
          </a:p>
          <a:p>
            <a:endParaRPr lang="ru-RU" sz="2800" b="1" dirty="0" smtClean="0"/>
          </a:p>
          <a:p>
            <a:r>
              <a:rPr lang="ru-RU" sz="2800" b="1" dirty="0" err="1" smtClean="0"/>
              <a:t>Надпредметное</a:t>
            </a:r>
            <a:r>
              <a:rPr lang="ru-RU" sz="2800" b="1" dirty="0" smtClean="0"/>
              <a:t> </a:t>
            </a:r>
            <a:r>
              <a:rPr lang="ru-RU" sz="2800" b="1" dirty="0"/>
              <a:t>направление</a:t>
            </a:r>
            <a:r>
              <a:rPr lang="ru-RU" sz="2800" dirty="0"/>
              <a:t>: «База данных «Реки Якутии» (</a:t>
            </a:r>
            <a:r>
              <a:rPr lang="ru-RU" sz="2800" dirty="0" err="1"/>
              <a:t>Псарева</a:t>
            </a:r>
            <a:r>
              <a:rPr lang="ru-RU" sz="2800" dirty="0"/>
              <a:t> Н.), </a:t>
            </a:r>
            <a:r>
              <a:rPr lang="ru-RU" sz="2800" dirty="0" smtClean="0"/>
              <a:t>«Разработка сайта «10 </a:t>
            </a:r>
            <a:r>
              <a:rPr lang="ru-RU" sz="2800" dirty="0"/>
              <a:t>самых мощных гидроэлектростанций мира» (Боровик В.)</a:t>
            </a:r>
          </a:p>
          <a:p>
            <a:endParaRPr lang="ru-RU" sz="2800" b="1" dirty="0" smtClean="0"/>
          </a:p>
          <a:p>
            <a:r>
              <a:rPr lang="ru-RU" sz="2800" b="1" dirty="0" err="1" smtClean="0"/>
              <a:t>Межпредметное</a:t>
            </a:r>
            <a:r>
              <a:rPr lang="ru-RU" sz="2800" b="1" dirty="0" smtClean="0"/>
              <a:t> </a:t>
            </a:r>
            <a:r>
              <a:rPr lang="ru-RU" sz="2800" b="1" dirty="0"/>
              <a:t>направление</a:t>
            </a:r>
            <a:r>
              <a:rPr lang="ru-RU" sz="2800" dirty="0"/>
              <a:t>: «Создание модели робота на основе платформы </a:t>
            </a:r>
            <a:r>
              <a:rPr lang="ru-RU" sz="2800" dirty="0" err="1"/>
              <a:t>Лего</a:t>
            </a:r>
            <a:r>
              <a:rPr lang="ru-RU" sz="2800" dirty="0"/>
              <a:t> для СУМО - соревнований» (Максимов Д., </a:t>
            </a:r>
            <a:r>
              <a:rPr lang="ru-RU" sz="2800" dirty="0" err="1"/>
              <a:t>Слабажанин</a:t>
            </a:r>
            <a:r>
              <a:rPr lang="ru-RU" sz="2800" dirty="0"/>
              <a:t> П.).</a:t>
            </a:r>
          </a:p>
        </p:txBody>
      </p:sp>
    </p:spTree>
    <p:extLst>
      <p:ext uri="{BB962C8B-B14F-4D97-AF65-F5344CB8AC3E}">
        <p14:creationId xmlns:p14="http://schemas.microsoft.com/office/powerpoint/2010/main" val="9481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0"/>
            <a:ext cx="856895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выбора учебных проблем</a:t>
            </a:r>
          </a:p>
          <a:p>
            <a:pPr marL="0" marR="0" lvl="0" indent="2555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5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Проблема соответствует познавательным потребностям ученика или группы учащихся.</a:t>
            </a:r>
          </a:p>
          <a:p>
            <a:pPr marL="0" marR="0" lvl="0" indent="255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Ученики принимают участие в отборе учебных проблем и в разработке плана действий и способов их решения.</a:t>
            </a:r>
          </a:p>
          <a:p>
            <a:pPr marL="0" marR="0" lvl="0" indent="255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Наличие необходимых ресурсов для решения проблемы.</a:t>
            </a:r>
          </a:p>
          <a:p>
            <a:pPr marL="0" marR="0" lvl="0" indent="255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Выбранная проблематика допускает выбор способов решения, активизируя тем самым механизмы принятия решения.</a:t>
            </a:r>
          </a:p>
          <a:p>
            <a:pPr marL="0" marR="0" lvl="0" indent="255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Учет предшествующей </a:t>
            </a: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подготовки и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опыта школьников.</a:t>
            </a:r>
          </a:p>
          <a:p>
            <a:pPr marL="0" marR="0" lvl="0" indent="255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Выбранная проблематика является достаточно обычной и повторяющейся, чтобы оправдать усилия группы учащихся.</a:t>
            </a:r>
          </a:p>
          <a:p>
            <a:pPr marL="0" marR="0" lvl="0" indent="255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Учебная проблема должна быть достаточно серьезной и значимой, чтобы гарантировать заинтересованность всего класса.</a:t>
            </a:r>
          </a:p>
          <a:p>
            <a:pPr marL="0" marR="0" lvl="0" indent="2555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Проблема отвечает возрастным особенностям учащихся и может быть ими решена.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88640"/>
          <a:ext cx="8568952" cy="546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58901"/>
                <a:gridCol w="2310702"/>
                <a:gridCol w="2352357"/>
                <a:gridCol w="2246992"/>
              </a:tblGrid>
              <a:tr h="22577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 Стадия работы над проектом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Содержание работы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Деятельность учащихся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Деятельность учителя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 anchor="ctr"/>
                </a:tc>
              </a:tr>
              <a:tr h="602074"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1. Подготовка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Определение темы и целей проекта/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Обсуждают тему проекта с учителем и получают по необходимости дополнительную информацию. Определяют цели проекта.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Знакомит со смыслом проектного подхода. Помогает в определении цели проекта. Наблюдает за работой учеников.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</a:tr>
              <a:tr h="1053630"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2. </a:t>
                      </a:r>
                      <a:r>
                        <a:rPr lang="ru-RU" sz="1200" b="1"/>
                        <a:t>Планирование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А) определение источников необходимой информации.</a:t>
                      </a:r>
                    </a:p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Б) Определение способов сбора и анализа информации.</a:t>
                      </a:r>
                    </a:p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В) Определение способа представления результатов (формы проекта).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Г) Установление процедур и критериев оценки результатов проекта.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Формируют задачи проекта. Вырабатывают план действий. Выбирают и обосновывают свои критерии успеха проектной деятельности.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Предлагает идеи, высказывает предположения.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Наблюдает за работой учащихся.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</a:tr>
              <a:tr h="752593"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3. Исследование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1. Сбор и уточнение информации (основные инструменты: интервью, опросы, наблюдения, эксперименты и т.п.).</a:t>
                      </a:r>
                    </a:p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2. Выбор оптимального варианта хода проекта.</a:t>
                      </a:r>
                    </a:p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3. Поэтапное выполнение исследовательских задач проекта.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Поэтапно выполняют задачи проекта.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Наблюдает, советует, косвенно руководит деятельностью учащихся.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404664"/>
          <a:ext cx="8568952" cy="29443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58901"/>
                <a:gridCol w="2310702"/>
                <a:gridCol w="2352357"/>
                <a:gridCol w="2246992"/>
              </a:tblGrid>
              <a:tr h="451556"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4. Выводы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Анализ информации. Формулирование выводов.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Выполняют исследование и работают над проектом, анализируя информацию. Оформляют проект.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Наблюдает, советует (по просьбе учащихся)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</a:tr>
              <a:tr h="978370"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5. Представление (защита) проекта и оценка его результатов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Подготовка отчета о ходе выполнения полученных результатов (возможные формы отчета: устный отчет, устный отчет с демонстрацией материалов, письменный отчет).</a:t>
                      </a:r>
                    </a:p>
                    <a:p>
                      <a:pPr marL="463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Анализ выполнения проекта, достигнутых результатов (успехов и неудач) и причин этого.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Представляют проект, участвуют в его коллективном анализе и оценке.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Слушает, задает целесообразные вопросы в роли рядового участника. При необходимости направляет процесс анализа. Оценивает усилия учащихся, качество отчета, </a:t>
                      </a:r>
                      <a:r>
                        <a:rPr lang="ru-RU" sz="1200" b="1" dirty="0" err="1"/>
                        <a:t>креативность</a:t>
                      </a:r>
                      <a:r>
                        <a:rPr lang="ru-RU" sz="1200" b="1" dirty="0"/>
                        <a:t>, качество использования источников, потенциал продолжения проекта.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25" marR="127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643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ВИДЫ ПРОЕКТНОЙ ДЕЯТЕЛЬНОСТИ  В ПРЕДМЕТНОЙ ОБЛАСТИ «ИНФОРМАТИКА И ИКТ»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ОБУЧАЮЩИХСЯ НА УРОКАХ ИНФОРМАТИКИ</dc:title>
  <dc:creator>k7</dc:creator>
  <cp:lastModifiedBy>z4</cp:lastModifiedBy>
  <cp:revision>8</cp:revision>
  <dcterms:created xsi:type="dcterms:W3CDTF">2017-10-30T02:15:00Z</dcterms:created>
  <dcterms:modified xsi:type="dcterms:W3CDTF">2017-11-02T02:46:00Z</dcterms:modified>
</cp:coreProperties>
</file>