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0"/>
  </p:notesMasterIdLst>
  <p:sldIdLst>
    <p:sldId id="299" r:id="rId2"/>
    <p:sldId id="256" r:id="rId3"/>
    <p:sldId id="257" r:id="rId4"/>
    <p:sldId id="259" r:id="rId5"/>
    <p:sldId id="311" r:id="rId6"/>
    <p:sldId id="312" r:id="rId7"/>
    <p:sldId id="303" r:id="rId8"/>
    <p:sldId id="305" r:id="rId9"/>
    <p:sldId id="364" r:id="rId10"/>
    <p:sldId id="306" r:id="rId11"/>
    <p:sldId id="307" r:id="rId12"/>
    <p:sldId id="308" r:id="rId13"/>
    <p:sldId id="309" r:id="rId14"/>
    <p:sldId id="310" r:id="rId15"/>
    <p:sldId id="313" r:id="rId16"/>
    <p:sldId id="314" r:id="rId17"/>
    <p:sldId id="315" r:id="rId18"/>
    <p:sldId id="317" r:id="rId19"/>
    <p:sldId id="318" r:id="rId20"/>
    <p:sldId id="319" r:id="rId21"/>
    <p:sldId id="320" r:id="rId22"/>
    <p:sldId id="321" r:id="rId23"/>
    <p:sldId id="329" r:id="rId24"/>
    <p:sldId id="330" r:id="rId25"/>
    <p:sldId id="331" r:id="rId26"/>
    <p:sldId id="332" r:id="rId27"/>
    <p:sldId id="359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34" r:id="rId36"/>
    <p:sldId id="333" r:id="rId37"/>
    <p:sldId id="336" r:id="rId38"/>
    <p:sldId id="360" r:id="rId39"/>
    <p:sldId id="337" r:id="rId40"/>
    <p:sldId id="366" r:id="rId41"/>
    <p:sldId id="365" r:id="rId42"/>
    <p:sldId id="338" r:id="rId43"/>
    <p:sldId id="339" r:id="rId44"/>
    <p:sldId id="340" r:id="rId45"/>
    <p:sldId id="341" r:id="rId46"/>
    <p:sldId id="342" r:id="rId47"/>
    <p:sldId id="361" r:id="rId48"/>
    <p:sldId id="343" r:id="rId49"/>
    <p:sldId id="368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272" r:id="rId58"/>
    <p:sldId id="273" r:id="rId5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206B0-C776-42EC-BE01-692BD001D16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F3D22-E1CB-448A-8D90-039BD9094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11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E2227-9FE8-49DE-9FDB-5DE69E485F97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2972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7990E2-1E0C-4135-AF04-FDB0052CEA55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9608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6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135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73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9460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8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6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63E85F89-5C74-44B4-AF6A-A54141A8F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C9C50851-AD6F-4BBA-812C-9E27E73E1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15AEDC01-AEE0-4DF8-8286-985C07D844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2C106-375F-462B-942E-3EF46CF682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191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3E85F89-5C74-44B4-AF6A-A54141A8F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C50851-AD6F-4BBA-812C-9E27E73E1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5AEDC01-AEE0-4DF8-8286-985C07D844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55FA77-4F66-4B48-A896-991EDF26B7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54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9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5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2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6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2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branie.info/lawsinfo.php?UID=45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branie.info/lawsinfo.php?UID=457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audio" Target="file:///F:\&#1086;&#1090;&#1082;&#1088;&#1099;&#1090;&#1099;&#1081;%20&#1091;&#1088;&#1086;&#1082;%202011%20%20%202\&#1041;&#1077;&#1079;%20&#1053;&#1072;&#1079;&#1074;&#1072;&#1085;&#1080;&#1103;.mp3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23" Type="http://schemas.openxmlformats.org/officeDocument/2006/relationships/image" Target="../media/image54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masteroff.ru/artdoc/doc_1139.jp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ru.wikipedia.org/wiki/%D0%A4%D0%B0%D0%B9%D0%BB:Vladimir_Putin_22_March_2002-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ornik.ru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ru.wikipedia.org/wiki/%D0%A4%D0%B0%D0%B9%D0%BB:Vladimir_Putin_22_March_2002-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ornik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://nureevacademy.ru/uploads/images/articles/14727275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ru-RU" i="1" dirty="0" smtClean="0"/>
              <a:t>.  Знаете ли Вы историю жизни Ваших родственников (Ф.И.О., род деятельности, место жительства)?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6463" y="3429000"/>
            <a:ext cx="8229600" cy="4114800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Знаю все о своих родителях </a:t>
            </a:r>
          </a:p>
          <a:p>
            <a:pPr lvl="0"/>
            <a:r>
              <a:rPr lang="ru-RU" dirty="0" smtClean="0"/>
              <a:t>Знаю все о своих родителях и бабушках-дедушках </a:t>
            </a:r>
          </a:p>
          <a:p>
            <a:pPr lvl="0"/>
            <a:r>
              <a:rPr lang="ru-RU" dirty="0" smtClean="0"/>
              <a:t>Знаю о своих родителях, бабушках-дедушках, прабабушках-прадедушках </a:t>
            </a:r>
          </a:p>
          <a:p>
            <a:pPr lvl="0"/>
            <a:r>
              <a:rPr lang="ru-RU" dirty="0" smtClean="0"/>
              <a:t>Затрудняюсь ответить </a:t>
            </a:r>
          </a:p>
          <a:p>
            <a:pPr lvl="0"/>
            <a:r>
              <a:rPr lang="ru-RU" dirty="0" smtClean="0"/>
              <a:t>Владею информацией частично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2.Являетесь ли Вы коренным жителем Красноярского края (3 и более поколения Вашей семьи проживали в данном крае)?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3657600"/>
            <a:ext cx="8229600" cy="1981200"/>
          </a:xfrm>
        </p:spPr>
        <p:txBody>
          <a:bodyPr/>
          <a:lstStyle/>
          <a:p>
            <a:pPr lvl="0"/>
            <a:r>
              <a:rPr lang="ru-RU" dirty="0" smtClean="0"/>
              <a:t>Да </a:t>
            </a:r>
          </a:p>
          <a:p>
            <a:pPr lvl="0"/>
            <a:r>
              <a:rPr lang="ru-RU" dirty="0" smtClean="0"/>
              <a:t>Нет </a:t>
            </a:r>
          </a:p>
          <a:p>
            <a:pPr lvl="0"/>
            <a:r>
              <a:rPr lang="ru-RU" dirty="0" smtClean="0"/>
              <a:t>Затрудняюсь ответить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3.    Знаете ли Вы знаменитых земляков?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3429000"/>
            <a:ext cx="8229600" cy="2438400"/>
          </a:xfrm>
        </p:spPr>
        <p:txBody>
          <a:bodyPr/>
          <a:lstStyle/>
          <a:p>
            <a:pPr lvl="0"/>
            <a:r>
              <a:rPr lang="ru-RU" dirty="0" smtClean="0"/>
              <a:t>Не знаю </a:t>
            </a:r>
          </a:p>
          <a:p>
            <a:pPr lvl="0"/>
            <a:r>
              <a:rPr lang="ru-RU" dirty="0" smtClean="0"/>
              <a:t>Знаю (укажите)____________________________________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4.   Знаете ли Вы историю своего края (области)?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/>
              <a:t> </a:t>
            </a:r>
            <a:endParaRPr lang="ru-RU" dirty="0" smtClean="0"/>
          </a:p>
          <a:p>
            <a:pPr lvl="0"/>
            <a:r>
              <a:rPr lang="ru-RU" dirty="0" smtClean="0"/>
              <a:t>Особенности речи </a:t>
            </a:r>
          </a:p>
          <a:p>
            <a:pPr lvl="0"/>
            <a:r>
              <a:rPr lang="ru-RU" dirty="0" smtClean="0"/>
              <a:t>Традиции праздников </a:t>
            </a:r>
          </a:p>
          <a:p>
            <a:pPr lvl="0"/>
            <a:r>
              <a:rPr lang="ru-RU" dirty="0" smtClean="0"/>
              <a:t>Особенности местного костюма </a:t>
            </a:r>
          </a:p>
          <a:p>
            <a:pPr lvl="0"/>
            <a:r>
              <a:rPr lang="ru-RU" dirty="0" smtClean="0"/>
              <a:t>Легенды, сказки, предания </a:t>
            </a:r>
          </a:p>
          <a:p>
            <a:r>
              <a:rPr lang="ru-RU" dirty="0" smtClean="0"/>
              <a:t>Другое ______________________________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64008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5.   Хотели бы Вы свои пополнить знания?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2590800"/>
          </a:xfrm>
        </p:spPr>
        <p:txBody>
          <a:bodyPr/>
          <a:lstStyle/>
          <a:p>
            <a:pPr lvl="0"/>
            <a:r>
              <a:rPr lang="ru-RU" dirty="0" smtClean="0"/>
              <a:t>О своих родных </a:t>
            </a:r>
          </a:p>
          <a:p>
            <a:pPr lvl="0"/>
            <a:r>
              <a:rPr lang="ru-RU" dirty="0" smtClean="0"/>
              <a:t>Об истории области и города </a:t>
            </a:r>
          </a:p>
          <a:p>
            <a:pPr lvl="0"/>
            <a:r>
              <a:rPr lang="ru-RU" dirty="0" smtClean="0"/>
              <a:t>Другое 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3" descr="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990600"/>
            <a:ext cx="883285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6347713" cy="13208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Дата образования </a:t>
            </a:r>
            <a:b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       </a:t>
            </a:r>
            <a:endParaRPr lang="ru-RU" sz="1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52" y="1066800"/>
            <a:ext cx="4495800" cy="4625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Дата образования Красноярского края –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7 декабря 1934 года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r>
              <a:rPr lang="ru-RU" sz="2400" dirty="0" smtClean="0"/>
              <a:t>С 1 января 2007 года Красноярский край, Таймырский (Долгано-Ненецкий) автономный округ и Эвенкийский автономный округ объединились в новый субъект Российской Федерации в пределах границ трёх ранее существовавших субъектов.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 descr="http://festival.1september.ru/articles/572151/img2.jpg"/>
          <p:cNvPicPr/>
          <p:nvPr/>
        </p:nvPicPr>
        <p:blipFill>
          <a:blip r:embed="rId2" cstate="email"/>
          <a:srcRect t="-6950"/>
          <a:stretch>
            <a:fillRect/>
          </a:stretch>
        </p:blipFill>
        <p:spPr bwMode="auto">
          <a:xfrm>
            <a:off x="5143504" y="1142984"/>
            <a:ext cx="376238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6934200" cy="1252728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Государственное устройство 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04854"/>
            <a:ext cx="3614734" cy="45720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 </a:t>
            </a:r>
            <a:r>
              <a:rPr lang="ru-RU" sz="9600" dirty="0" smtClean="0"/>
              <a:t>Красноярский край - демократическое, правовое, социальное, культурное, светское, основанное на уважении прав и свобод человека и гражданина государственно-территориальное образование, входящее в состав Российской Федерации в качестве ее равноправного субъекта. Государственным языком в крае является русский. </a:t>
            </a:r>
          </a:p>
          <a:p>
            <a:pPr marL="0" indent="0">
              <a:buNone/>
            </a:pPr>
            <a:r>
              <a:rPr lang="ru-RU" sz="9600" dirty="0" smtClean="0"/>
              <a:t> </a:t>
            </a:r>
          </a:p>
          <a:p>
            <a:endParaRPr lang="ru-RU" sz="9600" dirty="0"/>
          </a:p>
        </p:txBody>
      </p:sp>
      <p:pic>
        <p:nvPicPr>
          <p:cNvPr id="4" name="Рисунок 3" descr="http://festival.1september.ru/articles/572151/img2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24400" y="1143000"/>
            <a:ext cx="3833842" cy="550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Герб Региона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image006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484784"/>
            <a:ext cx="3124200" cy="4154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4114800" y="1295400"/>
            <a:ext cx="461486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 Современный герб Красноярского края утвержден Законом края от 12 февраля 1999 года № 5-296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 «О Гербе Красноярского края».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 В червленом поле поверх лазоревого, смещенного вправо и тонко окаймленного золотом столба, золотой лев, держащий в правой передней лапе золотую лопату и в левой — золотой серп (символы плодородия и богатства недр). Щит увенчан пьедесталом с орденскими лентами, окружен золотыми дубовыми листьями и кедровыми ветками, соединенными голубой лентой.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 В геральдике червленый щит — символ храбрости, мужества и неустрашимости, лев — символ власти, отваги, храбрости и великодушия.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304800"/>
            <a:ext cx="4078456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Государственная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символика                                      </a:t>
            </a:r>
            <a:r>
              <a:rPr lang="ru-RU" sz="31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Флаг Региона </a:t>
            </a:r>
            <a: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 descr="image005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390911">
            <a:off x="326337" y="535909"/>
            <a:ext cx="2842959" cy="1976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5594" y="3124200"/>
            <a:ext cx="72342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Флаг Красноярского края утвержден Законом края от 27 марта 2000 года № 10-701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«О Флаге Красноярского края».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en-US" b="1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Флаг Красноярского края представляет собой прямоугольное красное полотнище, посредине флага расположен герб Красноярского края; высота изображения герба составляет 2/5 высоты полотнища.      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Отношение ширины полотнища к длине — 2:3.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основу флага взят цвет щита,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символ земли Красноярской.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155701"/>
            <a:ext cx="3843338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xn--80aaa0ancjg3bzk.xn--p1ai/wp-content/uploads/2016/08/55813bf549ca3-768x569.jpg"/>
          <p:cNvPicPr>
            <a:picLocks noChangeAspect="1" noChangeArrowheads="1"/>
          </p:cNvPicPr>
          <p:nvPr/>
        </p:nvPicPr>
        <p:blipFill>
          <a:blip r:embed="rId4"/>
          <a:srcRect l="50780" t="18529" r="771" b="4186"/>
          <a:stretch>
            <a:fillRect/>
          </a:stretch>
        </p:blipFill>
        <p:spPr bwMode="auto">
          <a:xfrm rot="1289137">
            <a:off x="623111" y="3428067"/>
            <a:ext cx="2590800" cy="306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7233" y="76200"/>
            <a:ext cx="4686300" cy="553998"/>
          </a:xfrm>
          <a:prstGeom prst="rect">
            <a:avLst/>
          </a:prstGeom>
          <a:effectLst>
            <a:outerShdw blurRad="25400" dist="25400" dir="5400000" algn="t" rotWithShape="0">
              <a:schemeClr val="accent2">
                <a:lumMod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bg1"/>
                </a:solidFill>
                <a:latin typeface="+mj-lt"/>
              </a:rPr>
              <a:t>Урок Мира!</a:t>
            </a:r>
            <a:endParaRPr lang="ru-RU" sz="36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99" y="806719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Моя малая Родина – Красноярский край!</a:t>
            </a:r>
            <a:endParaRPr lang="ru-RU" sz="4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тай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2555875" y="692150"/>
            <a:ext cx="56880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Сибирский край – </a:t>
            </a:r>
          </a:p>
          <a:p>
            <a:pPr eaLnBrk="1" hangingPunct="1"/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скупой и строгий – </a:t>
            </a:r>
          </a:p>
          <a:p>
            <a:pPr eaLnBrk="1" hangingPunct="1"/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Он завладел судьбой моей …</a:t>
            </a:r>
          </a:p>
          <a:p>
            <a:pPr algn="r" eaLnBrk="1" hangingPunct="1"/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Н. Ерёмин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Ирина\Мои документы\Загрузки\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28601" y="152400"/>
            <a:ext cx="6705600" cy="1143000"/>
          </a:xfrm>
        </p:spPr>
        <p:txBody>
          <a:bodyPr>
            <a:prstTxWarp prst="textChevron">
              <a:avLst>
                <a:gd name="adj" fmla="val 18352"/>
              </a:avLst>
            </a:prstTxWarp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Заповедник Столбы</a:t>
            </a:r>
            <a:endParaRPr lang="ru-RU" sz="1600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2051" name="Picture 3" descr="C:\Documents and Settings\Аделина\Рабочий стол\П-0023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60991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1" y="1455738"/>
            <a:ext cx="6743700" cy="504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464694" y="228600"/>
            <a:ext cx="6347714" cy="13208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Скала «Такмак»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0" y="2057400"/>
            <a:ext cx="3060700" cy="197961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Скала «Перья»</a:t>
            </a:r>
          </a:p>
        </p:txBody>
      </p:sp>
      <p:pic>
        <p:nvPicPr>
          <p:cNvPr id="18435" name="Picture 5" descr="перья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721" y="457200"/>
            <a:ext cx="4502150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чертов палец"/>
          <p:cNvPicPr>
            <a:picLocks noChangeAspect="1" noChangeArrowheads="1"/>
          </p:cNvPicPr>
          <p:nvPr/>
        </p:nvPicPr>
        <p:blipFill>
          <a:blip r:embed="rId2"/>
          <a:srcRect t="11282"/>
          <a:stretch>
            <a:fillRect/>
          </a:stretch>
        </p:blipFill>
        <p:spPr bwMode="auto">
          <a:xfrm>
            <a:off x="430656" y="1524000"/>
            <a:ext cx="6705600" cy="433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Скала « Чертов палец»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Скала «Слоновое ухо»</a:t>
            </a:r>
          </a:p>
        </p:txBody>
      </p:sp>
      <p:pic>
        <p:nvPicPr>
          <p:cNvPr id="15363" name="Picture 5" descr="сло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606" y="1270000"/>
            <a:ext cx="674370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5562600" y="2438400"/>
            <a:ext cx="3060700" cy="162083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Скала </a:t>
            </a: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«Дед»</a:t>
            </a:r>
          </a:p>
        </p:txBody>
      </p:sp>
      <p:pic>
        <p:nvPicPr>
          <p:cNvPr id="19459" name="Picture 5" descr="де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467677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222522" y="94457"/>
            <a:ext cx="6347713" cy="1320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Легенда о происхождении Столбов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5221288" cy="1979613"/>
          </a:xfrm>
        </p:spPr>
        <p:txBody>
          <a:bodyPr/>
          <a:lstStyle/>
          <a:p>
            <a:pPr marL="179388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Было это в глубокой древности.  Жил в Сибири своенравный могучий царь Енисей</a:t>
            </a:r>
            <a:r>
              <a:rPr lang="ru-RU" sz="3200" b="1" i="1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ru-RU" b="1" i="1" dirty="0" smtClean="0">
              <a:solidFill>
                <a:schemeClr val="hlink"/>
              </a:solidFill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83" t="-4530" r="11116"/>
          <a:stretch>
            <a:fillRect/>
          </a:stretch>
        </p:blipFill>
        <p:spPr bwMode="auto">
          <a:xfrm>
            <a:off x="5472113" y="2349500"/>
            <a:ext cx="3240087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39725" y="4035425"/>
            <a:ext cx="459263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На гордо поднятой голове носил он прекрасную ледовую корону Саян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7" grpId="0" build="p"/>
      <p:bldP spid="337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9"/>
          <p:cNvSpPr>
            <a:spLocks noGrp="1" noChangeArrowheads="1"/>
          </p:cNvSpPr>
          <p:nvPr>
            <p:ph type="title"/>
          </p:nvPr>
        </p:nvSpPr>
        <p:spPr>
          <a:xfrm>
            <a:off x="3352800" y="1371600"/>
            <a:ext cx="4294187" cy="52197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Много дочерей имел Енисей, но самыми прекрасными были Базаиха и Лалетина </a:t>
            </a:r>
            <a:endParaRPr lang="ru-RU" sz="3600" dirty="0" smtClean="0">
              <a:solidFill>
                <a:schemeClr val="accent1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188" r="32053"/>
          <a:stretch>
            <a:fillRect/>
          </a:stretch>
        </p:blipFill>
        <p:spPr bwMode="auto">
          <a:xfrm>
            <a:off x="152400" y="304800"/>
            <a:ext cx="27686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7772400" cy="1470025"/>
          </a:xfrm>
        </p:spPr>
        <p:txBody>
          <a:bodyPr/>
          <a:lstStyle/>
          <a:p>
            <a:pPr eaLnBrk="1" hangingPunct="1"/>
            <a:r>
              <a:rPr lang="ru-RU" sz="1800" b="1" i="1" u="sng" smtClean="0">
                <a:solidFill>
                  <a:schemeClr val="accent2"/>
                </a:solidFill>
              </a:rPr>
              <a:t/>
            </a:r>
            <a:br>
              <a:rPr lang="ru-RU" sz="1800" b="1" i="1" u="sng" smtClean="0">
                <a:solidFill>
                  <a:schemeClr val="accent2"/>
                </a:solidFill>
              </a:rPr>
            </a:br>
            <a:endParaRPr lang="ru-RU" sz="1800" b="1" i="1" u="sng" smtClean="0">
              <a:solidFill>
                <a:schemeClr val="tx1"/>
              </a:solidFill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4356100" y="4868863"/>
            <a:ext cx="410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/>
          </a:p>
        </p:txBody>
      </p:sp>
      <p:pic>
        <p:nvPicPr>
          <p:cNvPr id="3077" name="Picture 8" descr="http://img1.liveinternet.ru/images/attach/c/10/109/192/109192321_large_Karta_mira_2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49" y="0"/>
            <a:ext cx="9111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6759575" cy="2528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Однажды приехал к царю со своей свитой богатырь, князь Такмак , сватать Лалетину . А Енисей хотел выдать Базаиху - старшей она дочерью была. Но наотрез отказался князь Такмак от такой невесты - слишком уж сварливой и капризной слыла она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  <a:r>
              <a:rPr lang="ru-RU" sz="2400" dirty="0" smtClean="0">
                <a:solidFill>
                  <a:schemeClr val="hlink"/>
                </a:solidFill>
              </a:rPr>
              <a:t/>
            </a:r>
            <a:br>
              <a:rPr lang="ru-RU" sz="2400" dirty="0" smtClean="0">
                <a:solidFill>
                  <a:schemeClr val="hlink"/>
                </a:solidFill>
              </a:rPr>
            </a:br>
            <a:endParaRPr lang="ru-RU" sz="2400" dirty="0" smtClean="0">
              <a:solidFill>
                <a:schemeClr val="hlink"/>
              </a:solidFill>
            </a:endParaRP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48"/>
          <a:stretch>
            <a:fillRect/>
          </a:stretch>
        </p:blipFill>
        <p:spPr bwMode="auto">
          <a:xfrm>
            <a:off x="1143000" y="2895600"/>
            <a:ext cx="538797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188913"/>
            <a:ext cx="6934201" cy="1981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chemeClr val="hlink"/>
                </a:solidFill>
                <a:latin typeface="Comic Sans MS" pitchFamily="66" charset="0"/>
              </a:rPr>
              <a:t> </a:t>
            </a: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Рассердился тогда царь Енисей и, поднявшись во весь свой рост, сказал: "Коль так, - быть тебе, князь Такмак, и всем твоим богатырям столбами</a:t>
            </a:r>
            <a:r>
              <a:rPr lang="ru-RU" sz="3200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2" t="5048" r="47664" b="4733"/>
          <a:stretch>
            <a:fillRect/>
          </a:stretch>
        </p:blipFill>
        <p:spPr bwMode="auto">
          <a:xfrm>
            <a:off x="446089" y="3070225"/>
            <a:ext cx="22209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1" y="2879725"/>
            <a:ext cx="1849437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6" t="-441" r="699"/>
          <a:stretch>
            <a:fillRect/>
          </a:stretch>
        </p:blipFill>
        <p:spPr bwMode="auto">
          <a:xfrm>
            <a:off x="4516438" y="2743199"/>
            <a:ext cx="2662237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31800" y="368300"/>
            <a:ext cx="6578600" cy="21685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Сделаю я своих дочек речками, и будете вы стоять подле них веки вечные".</a:t>
            </a:r>
            <a:b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</a:br>
            <a:endParaRPr lang="ru-RU" sz="3200" dirty="0" smtClean="0">
              <a:solidFill>
                <a:schemeClr val="accent1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6"/>
          <a:stretch>
            <a:fillRect/>
          </a:stretch>
        </p:blipFill>
        <p:spPr bwMode="auto">
          <a:xfrm>
            <a:off x="3429000" y="2702061"/>
            <a:ext cx="32512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188" r="32053"/>
          <a:stretch>
            <a:fillRect/>
          </a:stretch>
        </p:blipFill>
        <p:spPr bwMode="auto">
          <a:xfrm>
            <a:off x="431800" y="2971800"/>
            <a:ext cx="24177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6835775" cy="21685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Но слишком высоко к солнцу поднял свою гордую голову царь. Растаяла от солнца его ледяная корона Саян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,  </a:t>
            </a:r>
            <a:r>
              <a:rPr lang="ru-RU" sz="2800" b="1" i="1" dirty="0" smtClean="0">
                <a:solidFill>
                  <a:schemeClr val="hlink"/>
                </a:solidFill>
              </a:rPr>
              <a:t/>
            </a:r>
            <a:br>
              <a:rPr lang="ru-RU" sz="2800" b="1" i="1" dirty="0" smtClean="0">
                <a:solidFill>
                  <a:schemeClr val="hlink"/>
                </a:solidFill>
              </a:rPr>
            </a:br>
            <a:endParaRPr lang="ru-RU" sz="2800" b="1" i="1" dirty="0" smtClean="0">
              <a:solidFill>
                <a:schemeClr val="hlink"/>
              </a:solidFill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3288"/>
            <a:ext cx="6324600" cy="449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и сам Енисей превратился в могучую реку</a:t>
            </a:r>
            <a:endParaRPr lang="ru-RU" sz="2800" dirty="0" smtClean="0">
              <a:solidFill>
                <a:schemeClr val="accent1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/>
          <a:srcRect l="1185" t="20470" r="1185" b="5704"/>
          <a:stretch>
            <a:fillRect/>
          </a:stretch>
        </p:blipFill>
        <p:spPr bwMode="auto">
          <a:xfrm>
            <a:off x="304800" y="1676400"/>
            <a:ext cx="7156279" cy="41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5435600" y="6015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pic>
        <p:nvPicPr>
          <p:cNvPr id="14339" name="Picture 6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foto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7" descr="143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4" descr="Изображение 0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5" descr="Фотография реки Енисей в черте города Красноярск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6" descr="foto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6" descr="23031214_1208535550_enisey_radug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6513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18" descr="DSCN544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19" descr="P101223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6513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21" descr="DSCN018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Пр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5" descr="IMG_123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6" name="Picture 24" descr="DSCN550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0"/>
            <a:ext cx="9180513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25" descr="DSCN549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80975" y="0"/>
            <a:ext cx="9361488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1" name="Без Названи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459788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3" name="Picture 10" descr="Yenisey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180975" y="0"/>
            <a:ext cx="9504363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5" name="Picture 8" descr="енисей величественный и могучий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180975" y="44450"/>
            <a:ext cx="950595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8" name="Picture 36" descr="енисей 360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180975" y="0"/>
            <a:ext cx="9505950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0" name="Picture 38" descr="кр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180975" y="0"/>
            <a:ext cx="950595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2" name="Picture 40" descr="природа края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180975" y="0"/>
            <a:ext cx="950595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3" name="Picture 41" descr="река енисей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200025" y="-65088"/>
            <a:ext cx="9505950" cy="724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0" name="Text Box 4"/>
          <p:cNvSpPr txBox="1">
            <a:spLocks noChangeArrowheads="1"/>
          </p:cNvSpPr>
          <p:nvPr/>
        </p:nvSpPr>
        <p:spPr bwMode="auto">
          <a:xfrm>
            <a:off x="2339975" y="2276475"/>
            <a:ext cx="51736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9600" b="1" i="1">
                <a:solidFill>
                  <a:schemeClr val="bg1"/>
                </a:solidFill>
                <a:latin typeface="Georgia" pitchFamily="18" charset="0"/>
              </a:rPr>
              <a:t>Енисей</a:t>
            </a:r>
            <a:r>
              <a:rPr lang="ru-RU" altLang="ru-RU" sz="9600" b="1" i="1">
                <a:solidFill>
                  <a:schemeClr val="bg1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712754" y="932021"/>
            <a:ext cx="37750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ru-RU" altLang="ru-RU" sz="3200" b="1" i="1" dirty="0" smtClean="0">
                <a:solidFill>
                  <a:schemeClr val="accent2"/>
                </a:solidFill>
                <a:latin typeface="Georgia" pitchFamily="18" charset="0"/>
              </a:rPr>
              <a:t>С </a:t>
            </a:r>
            <a:r>
              <a:rPr lang="ru-RU" altLang="ru-RU" sz="3200" b="1" i="1" dirty="0">
                <a:solidFill>
                  <a:schemeClr val="accent2"/>
                </a:solidFill>
                <a:latin typeface="Georgia" pitchFamily="18" charset="0"/>
              </a:rPr>
              <a:t>юга на север </a:t>
            </a:r>
          </a:p>
          <a:p>
            <a:pPr algn="ctr" eaLnBrk="1" hangingPunct="1"/>
            <a:r>
              <a:rPr lang="ru-RU" altLang="ru-RU" sz="3200" b="1" i="1" dirty="0">
                <a:solidFill>
                  <a:schemeClr val="accent2"/>
                </a:solidFill>
                <a:latin typeface="Georgia" pitchFamily="18" charset="0"/>
              </a:rPr>
              <a:t>по территории</a:t>
            </a:r>
          </a:p>
          <a:p>
            <a:pPr algn="ctr" eaLnBrk="1" hangingPunct="1"/>
            <a:r>
              <a:rPr lang="ru-RU" altLang="ru-RU" sz="3200" b="1" i="1" dirty="0">
                <a:solidFill>
                  <a:schemeClr val="accent2"/>
                </a:solidFill>
                <a:latin typeface="Georgia" pitchFamily="18" charset="0"/>
              </a:rPr>
              <a:t> края</a:t>
            </a:r>
          </a:p>
          <a:p>
            <a:pPr algn="ctr" eaLnBrk="1" hangingPunct="1"/>
            <a:r>
              <a:rPr lang="ru-RU" altLang="ru-RU" sz="3200" b="1" i="1" dirty="0">
                <a:solidFill>
                  <a:schemeClr val="accent2"/>
                </a:solidFill>
                <a:latin typeface="Georgia" pitchFamily="18" charset="0"/>
              </a:rPr>
              <a:t>протекает одна</a:t>
            </a:r>
          </a:p>
          <a:p>
            <a:pPr algn="ctr" eaLnBrk="1" hangingPunct="1"/>
            <a:r>
              <a:rPr lang="ru-RU" altLang="ru-RU" sz="3200" b="1" i="1" dirty="0">
                <a:solidFill>
                  <a:schemeClr val="accent2"/>
                </a:solidFill>
                <a:latin typeface="Georgia" pitchFamily="18" charset="0"/>
              </a:rPr>
              <a:t> из крупнейших рек мира – </a:t>
            </a:r>
          </a:p>
          <a:p>
            <a:pPr algn="ctr" eaLnBrk="1" hangingPunct="1"/>
            <a:endParaRPr lang="ru-RU" altLang="ru-RU" sz="3200" b="1" i="1" dirty="0">
              <a:solidFill>
                <a:schemeClr val="accent2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3200" b="1" i="1" dirty="0">
                <a:solidFill>
                  <a:schemeClr val="accent2"/>
                </a:solidFill>
                <a:latin typeface="Georgia" pitchFamily="18" charset="0"/>
              </a:rPr>
              <a:t>Енисей.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0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857784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Лесные ресурсы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25645"/>
            <a:ext cx="5105400" cy="3929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       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Площадь лесного фонда Красноярского края составляет (с учетом Таймырского (Долгано-Ненецкого) и Эвенкийского муниципальных районов) — 155 781,2 тыс. га (45,1 % от общей площади лесного массива СФО). Общий запас древесины основных лесообразующих пород —11 120,22 млн м3 (36,4 % запасов в СФО, 13,6 % общероссийских запасов древесины). </a:t>
            </a:r>
            <a:br>
              <a:rPr lang="ru-RU" b="1" dirty="0" smtClean="0">
                <a:solidFill>
                  <a:srgbClr val="006600"/>
                </a:solidFill>
              </a:rPr>
            </a:br>
            <a:endParaRPr lang="en-US" b="1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Леса покрывают 65,9 % территории края. Леса края на 85,7 % состоят из хвойных пород, 34,5 % приходится на лиственницу, 18,2 % — сосна, 16,9 % — кедр, 10,7 % — береза, 8,8 % — пихта, 7,3 % — ель, 3,6 % относится к прочим древесным породам. </a:t>
            </a:r>
          </a:p>
          <a:p>
            <a:pPr marL="0" indent="0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i-main-pic" descr="Картинка 275 из 7810">
            <a:hlinkClick r:id="rId2" tgtFrame="_blank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0"/>
            <a:ext cx="4286248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upload.wikimedia.org/wikipedia/commons/thumb/e/ed/Vladimir_Putin_22_March_2002-2.jpg/165px-Vladimir_Putin_22_March_2002-2.jpg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0" y="2209800"/>
            <a:ext cx="3219480" cy="3971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7" y="2177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Минерально-сырьевые ресурсы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2000"/>
            <a:ext cx="5105400" cy="5126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     </a:t>
            </a:r>
            <a:r>
              <a:rPr lang="ru-RU" sz="1600" b="1" dirty="0" smtClean="0"/>
              <a:t> </a:t>
            </a:r>
            <a:br>
              <a:rPr lang="ru-RU" sz="1600" b="1" dirty="0" smtClean="0"/>
            </a:br>
            <a:r>
              <a:rPr lang="ru-RU" sz="1600" b="1" dirty="0" smtClean="0"/>
              <a:t>     </a:t>
            </a:r>
            <a:r>
              <a:rPr lang="ru-RU" sz="1600" b="1" dirty="0" smtClean="0">
                <a:solidFill>
                  <a:srgbClr val="C00000"/>
                </a:solidFill>
              </a:rPr>
              <a:t>В крае сосредоточено более 95 % российских запасов никеля и платиноидов России, 71 % меди, 50 % кобальта, 28 % алюминия.  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Запасы свинца от общероссийских составляют 42 %, золота — 20 %, серебра — 6 %, сосредоточено около 70 % российских запасов угля, т. е. примерно 20 % мировых запасов.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По разведанным запасам золота Красноярский край занимает второе место в России. Основной объем золотодобычи в крае (87 %) обеспечивают три компании: ЗАО «ЗДК «Полюс», ООО «Соврудник», ЗАО «Васильевский рудник».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Норильский рудный район является уникальным в отношении медно-никелевого с платиноидами </a:t>
            </a:r>
            <a:r>
              <a:rPr lang="ru-RU" sz="1600" b="1" dirty="0" err="1" smtClean="0">
                <a:solidFill>
                  <a:srgbClr val="C00000"/>
                </a:solidFill>
              </a:rPr>
              <a:t>оруденения</a:t>
            </a:r>
            <a:r>
              <a:rPr lang="ru-RU" sz="1600" b="1" dirty="0" smtClean="0">
                <a:solidFill>
                  <a:srgbClr val="C00000"/>
                </a:solidFill>
              </a:rPr>
              <a:t>. На его сырьевой базе создан горно-металлургический комплекс — </a:t>
            </a:r>
            <a:r>
              <a:rPr lang="ru-RU" sz="1600" b="1" dirty="0" smtClean="0">
                <a:solidFill>
                  <a:srgbClr val="C00000"/>
                </a:solidFill>
                <a:hlinkClick r:id="rId4"/>
              </a:rPr>
              <a:t>ЗАО «Горно-металлургическая компания «Норильский никель»</a:t>
            </a:r>
            <a:r>
              <a:rPr lang="ru-RU" sz="1600" b="1" dirty="0" smtClean="0">
                <a:solidFill>
                  <a:srgbClr val="C00000"/>
                </a:solidFill>
              </a:rPr>
              <a:t> — крупнейший в мире производитель никеля и металлов платиновой группы.    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upload.wikimedia.org/wikipedia/commons/thumb/e/ed/Vladimir_Putin_22_March_2002-2.jpg/165px-Vladimir_Putin_22_March_2002-2.jpg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1285860"/>
            <a:ext cx="4929222" cy="514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Минерально-сырьевые ресурсы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4972056" cy="5126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/>
              <a:t>     </a:t>
            </a:r>
            <a:r>
              <a:rPr lang="ru-RU" sz="1200" b="1" dirty="0" smtClean="0"/>
              <a:t> </a:t>
            </a:r>
            <a:br>
              <a:rPr lang="ru-RU" sz="1200" b="1" dirty="0" smtClean="0"/>
            </a:br>
            <a:r>
              <a:rPr lang="ru-RU" sz="1200" b="1" dirty="0" smtClean="0"/>
              <a:t>   </a:t>
            </a:r>
            <a:r>
              <a:rPr lang="ru-RU" sz="1400" b="1" dirty="0" smtClean="0"/>
              <a:t> 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В крае сосредоточено более 95 % российских запасов никеля и платиноидов России, 71 % меди, 50 % кобальта, 28 % алюминия.  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Запасы свинца от общероссийских составляют 42 %, золота — 20 %, серебра — 6 %, сосредоточено около 70 % российских запасов угля, т. е. примерно 20 % мировых запасов.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По разведанным запасам золота Красноярский край занимает второе место в России. Основной объем золотодобычи в крае (87 %) обеспечивают три компании: ЗАО «ЗДК «Полюс», ООО «Соврудник», ЗАО «Васильевский рудник».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Норильский рудный район является уникальным в отношении медно-никелевого с платиноидами </a:t>
            </a:r>
            <a:r>
              <a:rPr lang="ru-RU" sz="1600" b="1" dirty="0" err="1" smtClean="0">
                <a:solidFill>
                  <a:srgbClr val="C00000"/>
                </a:solidFill>
              </a:rPr>
              <a:t>оруденения</a:t>
            </a:r>
            <a:r>
              <a:rPr lang="ru-RU" sz="1600" b="1" dirty="0" smtClean="0">
                <a:solidFill>
                  <a:srgbClr val="C00000"/>
                </a:solidFill>
              </a:rPr>
              <a:t>. На его сырьевой базе создан горно-металлургический комплекс — </a:t>
            </a:r>
            <a:r>
              <a:rPr lang="ru-RU" sz="1600" b="1" dirty="0" smtClean="0">
                <a:solidFill>
                  <a:srgbClr val="C00000"/>
                </a:solidFill>
                <a:hlinkClick r:id="rId4"/>
              </a:rPr>
              <a:t>ЗАО «Горно-металлургическая компания «Норильский никель»</a:t>
            </a:r>
            <a:r>
              <a:rPr lang="ru-RU" sz="1600" b="1" dirty="0" smtClean="0">
                <a:solidFill>
                  <a:srgbClr val="C00000"/>
                </a:solidFill>
              </a:rPr>
              <a:t> — крупнейший в мире производитель никеля и металлов платиновой группы.    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rgbClr val="C00000"/>
                </a:solidFill>
              </a:rPr>
              <a:t>Ка</a:t>
            </a:r>
            <a:r>
              <a:rPr lang="ru-RU" sz="6600" b="1" dirty="0" smtClean="0">
                <a:solidFill>
                  <a:srgbClr val="FFC000"/>
                </a:solidFill>
              </a:rPr>
              <a:t>р</a:t>
            </a:r>
            <a:r>
              <a:rPr lang="ru-RU" sz="6600" b="1" dirty="0" smtClean="0"/>
              <a:t>та</a:t>
            </a:r>
            <a:r>
              <a:rPr lang="ru-RU" b="1" dirty="0" smtClean="0"/>
              <a:t>    </a:t>
            </a:r>
            <a:r>
              <a:rPr lang="ru-RU" sz="6600" b="1" dirty="0" smtClean="0">
                <a:solidFill>
                  <a:srgbClr val="C00000"/>
                </a:solidFill>
              </a:rPr>
              <a:t>Р</a:t>
            </a:r>
            <a:r>
              <a:rPr lang="ru-RU" sz="6600" b="1" dirty="0" smtClean="0">
                <a:solidFill>
                  <a:srgbClr val="FFC000"/>
                </a:solidFill>
              </a:rPr>
              <a:t>ос</a:t>
            </a:r>
            <a:r>
              <a:rPr lang="ru-RU" sz="6600" b="1" dirty="0" smtClean="0"/>
              <a:t>си</a:t>
            </a:r>
            <a:r>
              <a:rPr lang="ru-RU" sz="6600" b="1" dirty="0" smtClean="0">
                <a:solidFill>
                  <a:srgbClr val="C00000"/>
                </a:solidFill>
              </a:rPr>
              <a:t>и</a:t>
            </a:r>
          </a:p>
        </p:txBody>
      </p:sp>
      <p:pic>
        <p:nvPicPr>
          <p:cNvPr id="4098" name="Picture 2" descr="C:\Users\Ирина\Pictures\regions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189531"/>
            <a:ext cx="6348413" cy="382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54916"/>
      </p:ext>
    </p:extLst>
  </p:cSld>
  <p:clrMapOvr>
    <a:masterClrMapping/>
  </p:clrMapOvr>
  <p:transition advTm="7000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5240"/>
            <a:ext cx="6347713" cy="13208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Водные ресурсы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0" y="914400"/>
            <a:ext cx="413699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/>
              <a:t>По территории края с юга на север протекает р. Енисей. Общая численность озер с площадью зеркала 1 кв. км и более — 352, в южной части края сосредоточен комплекс озер, содержащих минеральные воды и лечебные грязи. Утвержденные эксплуатационные запасы поверхностных вод по состоянию на 01.01.2007 года составляют по краю 1 771,88 тыс. м. куб./</a:t>
            </a:r>
            <a:r>
              <a:rPr lang="ru-RU" sz="2200" b="1" dirty="0" err="1" smtClean="0"/>
              <a:t>сут</a:t>
            </a:r>
            <a:r>
              <a:rPr lang="ru-RU" sz="2200" b="1" dirty="0" smtClean="0"/>
              <a:t>. </a:t>
            </a:r>
            <a:br>
              <a:rPr lang="ru-RU" sz="2200" b="1" dirty="0" smtClean="0"/>
            </a:br>
            <a:r>
              <a:rPr lang="ru-RU" sz="2200" b="1" dirty="0" smtClean="0"/>
              <a:t>    </a:t>
            </a:r>
          </a:p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b="1" dirty="0"/>
          </a:p>
        </p:txBody>
      </p:sp>
      <p:pic>
        <p:nvPicPr>
          <p:cNvPr id="4" name="Рисунок 3" descr="http://www.bg-znanie.ru/articles/2573/image001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4654" y="838200"/>
            <a:ext cx="3298746" cy="52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3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347713" cy="1320800"/>
          </a:xfrm>
        </p:spPr>
        <p:txBody>
          <a:bodyPr/>
          <a:lstStyle/>
          <a:p>
            <a:r>
              <a:rPr lang="ru-RU" dirty="0" smtClean="0"/>
              <a:t>Знаменитые люди Красноярского края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Ирина\Мои документы\Загрузки\36.jpg"/>
          <p:cNvPicPr>
            <a:picLocks noChangeAspect="1" noChangeArrowheads="1"/>
          </p:cNvPicPr>
          <p:nvPr/>
        </p:nvPicPr>
        <p:blipFill rotWithShape="1">
          <a:blip r:embed="rId2"/>
          <a:srcRect l="6406" t="6032" r="5640" b="7104"/>
          <a:stretch/>
        </p:blipFill>
        <p:spPr bwMode="auto">
          <a:xfrm>
            <a:off x="429714" y="1524000"/>
            <a:ext cx="6707482" cy="4724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291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9738" y="1454830"/>
            <a:ext cx="3657600" cy="4133850"/>
          </a:xfrm>
        </p:spPr>
        <p:txBody>
          <a:bodyPr>
            <a:noAutofit/>
          </a:bodyPr>
          <a:lstStyle/>
          <a:p>
            <a:pPr marL="0" indent="0" algn="just">
              <a:buFontTx/>
              <a:buNone/>
            </a:pPr>
            <a:r>
              <a:rPr lang="ru-RU" altLang="ru-RU" b="1" i="1" dirty="0" smtClean="0">
                <a:solidFill>
                  <a:schemeClr val="tx1"/>
                </a:solidFill>
                <a:latin typeface="Century Schoolbook" pitchFamily="18" charset="0"/>
              </a:rPr>
              <a:t>    «</a:t>
            </a:r>
            <a:r>
              <a:rPr lang="ru-RU" altLang="ru-RU" b="1" i="1" dirty="0" err="1" smtClean="0">
                <a:solidFill>
                  <a:schemeClr val="tx1"/>
                </a:solidFill>
                <a:latin typeface="Century Schoolbook" pitchFamily="18" charset="0"/>
              </a:rPr>
              <a:t>Добротою</a:t>
            </a:r>
            <a:r>
              <a:rPr lang="ru-RU" altLang="ru-RU" b="1" i="1" dirty="0" smtClean="0">
                <a:solidFill>
                  <a:schemeClr val="tx1"/>
                </a:solidFill>
                <a:latin typeface="Century Schoolbook" pitchFamily="18" charset="0"/>
              </a:rPr>
              <a:t> близких сильно наше детство. А ещё тем бесконечно прекрасным ,что растворено вокруг – красотой родной земли , её рек, лесов, цветов и трав, птиц, рыб, зверей и зверушек, без гармонии с которыми не вырастает ни один деревенский мальчишка. У каждого из нас своя страна детства, свои радости и огорчения.</a:t>
            </a:r>
            <a:r>
              <a:rPr lang="ru-RU" altLang="ru-RU" i="1" dirty="0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</a:p>
          <a:p>
            <a:pPr marL="0" indent="0" algn="just">
              <a:buFontTx/>
              <a:buNone/>
            </a:pPr>
            <a:r>
              <a:rPr lang="ru-RU" altLang="ru-RU" b="1" i="1" dirty="0" smtClean="0">
                <a:solidFill>
                  <a:schemeClr val="tx1"/>
                </a:solidFill>
                <a:latin typeface="Century Schoolbook" pitchFamily="18" charset="0"/>
              </a:rPr>
              <a:t>     Так пусть огорчений будет меньше, пусть берегут ваше детство добрые люди!»</a:t>
            </a:r>
            <a:endParaRPr lang="ru-RU" altLang="ru-RU" i="1" dirty="0" smtClean="0">
              <a:solidFill>
                <a:schemeClr val="tx1"/>
              </a:solidFill>
              <a:latin typeface="Century Schoolbook" pitchFamily="18" charset="0"/>
            </a:endParaRPr>
          </a:p>
        </p:txBody>
      </p:sp>
      <p:pic>
        <p:nvPicPr>
          <p:cNvPr id="22531" name="Picture 4" descr="astafe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431925"/>
            <a:ext cx="3486149" cy="50942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268538" y="908050"/>
            <a:ext cx="3382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 i="1">
                <a:latin typeface="Segoe Script" pitchFamily="34" charset="0"/>
              </a:rPr>
              <a:t>(1924 – 2001) </a:t>
            </a:r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695325" y="392113"/>
            <a:ext cx="7775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 i="1">
                <a:latin typeface="Segoe Script" pitchFamily="34" charset="0"/>
              </a:rPr>
              <a:t>Астафьев Виктор Петрович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latin typeface="Segoe Script" pitchFamily="34" charset="0"/>
              </a:rPr>
              <a:t>Василий Иванович Суриков</a:t>
            </a:r>
            <a:br>
              <a:rPr lang="ru-RU" altLang="ru-RU" sz="2800" b="1" smtClean="0">
                <a:latin typeface="Segoe Script" pitchFamily="34" charset="0"/>
              </a:rPr>
            </a:br>
            <a:r>
              <a:rPr lang="ru-RU" altLang="ru-RU" sz="2800" b="1" smtClean="0">
                <a:latin typeface="Segoe Script" pitchFamily="34" charset="0"/>
              </a:rPr>
              <a:t>(1848-1916)</a:t>
            </a:r>
          </a:p>
        </p:txBody>
      </p:sp>
      <p:pic>
        <p:nvPicPr>
          <p:cNvPr id="18436" name="Picture 4" descr="Автопортрет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14800" y="1524000"/>
            <a:ext cx="3387725" cy="3960812"/>
          </a:xfr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429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/>
              <a:t>Далеко за пределами края </a:t>
            </a:r>
            <a:r>
              <a:rPr lang="ru-RU" sz="2000" i="1" dirty="0" smtClean="0"/>
              <a:t>известен </a:t>
            </a:r>
            <a:r>
              <a:rPr lang="ru-RU" sz="2000" i="1" dirty="0"/>
              <a:t>художник. Всеми </a:t>
            </a:r>
            <a:r>
              <a:rPr lang="ru-RU" sz="2000" i="1" dirty="0" smtClean="0"/>
              <a:t>своими </a:t>
            </a:r>
            <a:r>
              <a:rPr lang="ru-RU" sz="2000" i="1" dirty="0"/>
              <a:t>корнями </a:t>
            </a:r>
            <a:r>
              <a:rPr lang="ru-RU" sz="2000" i="1" dirty="0" err="1"/>
              <a:t>суриковское</a:t>
            </a:r>
            <a:r>
              <a:rPr lang="ru-RU" sz="2000" i="1" dirty="0"/>
              <a:t> творчество уходит в Сибирь. </a:t>
            </a:r>
          </a:p>
          <a:p>
            <a:pPr marL="0" indent="0">
              <a:buNone/>
            </a:pPr>
            <a:r>
              <a:rPr lang="ru-RU" sz="2000" i="1" dirty="0" smtClean="0"/>
              <a:t>Каждая </a:t>
            </a:r>
            <a:r>
              <a:rPr lang="ru-RU" sz="2000" i="1" dirty="0"/>
              <a:t>его работа — </a:t>
            </a:r>
            <a:r>
              <a:rPr lang="ru-RU" sz="2000" i="1" dirty="0" smtClean="0"/>
              <a:t>историческое </a:t>
            </a:r>
            <a:r>
              <a:rPr lang="ru-RU" sz="2000" i="1" dirty="0"/>
              <a:t>полотно </a:t>
            </a:r>
            <a:r>
              <a:rPr lang="ru-RU" sz="2000" i="1" dirty="0" smtClean="0"/>
              <a:t>или скромная </a:t>
            </a:r>
            <a:r>
              <a:rPr lang="ru-RU" sz="2000" i="1" dirty="0"/>
              <a:t>акварель с видом </a:t>
            </a:r>
            <a:r>
              <a:rPr lang="ru-RU" sz="2000" i="1" dirty="0" smtClean="0"/>
              <a:t>родного </a:t>
            </a:r>
            <a:r>
              <a:rPr lang="ru-RU" sz="2000" i="1" dirty="0"/>
              <a:t>города — это вечный поклон взрастившей его </a:t>
            </a:r>
            <a:r>
              <a:rPr lang="ru-RU" sz="2000" i="1" dirty="0" smtClean="0"/>
              <a:t>Родине</a:t>
            </a:r>
            <a:r>
              <a:rPr lang="ru-RU" sz="2000" i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Боярыня Морозова (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6781800" cy="427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38200" y="0"/>
            <a:ext cx="53292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/>
              <a:t>В. И. Суриков. Боярыня Морозова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Ирина\Мои документы\Загрузки\img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Ирина\Мои документы\Загрузки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Ирина\Мои документы\Загрузки\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Ирина\Мои документы\Загрузки\img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Ирина\Мои документы\Загрузки\36562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71600"/>
            <a:ext cx="30480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6347713" cy="1320800"/>
          </a:xfrm>
        </p:spPr>
        <p:txBody>
          <a:bodyPr/>
          <a:lstStyle/>
          <a:p>
            <a:r>
              <a:rPr lang="ru-RU" dirty="0" smtClean="0"/>
              <a:t>Итоги классного часа.</a:t>
            </a:r>
            <a:br>
              <a:rPr lang="ru-RU" dirty="0" smtClean="0"/>
            </a:br>
            <a:r>
              <a:rPr lang="ru-RU" dirty="0" smtClean="0"/>
              <a:t>Викторина.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6629400" cy="4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150938" y="-963613"/>
            <a:ext cx="7993062" cy="3267076"/>
          </a:xfrm>
        </p:spPr>
        <p:txBody>
          <a:bodyPr/>
          <a:lstStyle/>
          <a:p>
            <a:pPr eaLnBrk="1" hangingPunct="1"/>
            <a:r>
              <a:rPr lang="ru-RU" sz="1800" b="1" i="1" u="sng" smtClean="0">
                <a:solidFill>
                  <a:schemeClr val="accent2"/>
                </a:solidFill>
              </a:rPr>
              <a:t/>
            </a:r>
            <a:br>
              <a:rPr lang="ru-RU" sz="1800" b="1" i="1" u="sng" smtClean="0">
                <a:solidFill>
                  <a:schemeClr val="accent2"/>
                </a:solidFill>
              </a:rPr>
            </a:br>
            <a:endParaRPr lang="ru-RU" sz="1800" b="1" i="1" u="sng" smtClean="0">
              <a:solidFill>
                <a:schemeClr val="tx1"/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382963" y="333375"/>
            <a:ext cx="5761037" cy="31670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mtClean="0"/>
              <a:t> 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56100" y="4868863"/>
            <a:ext cx="410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/>
          </a:p>
        </p:txBody>
      </p:sp>
      <p:pic>
        <p:nvPicPr>
          <p:cNvPr id="19462" name="Picture 8" descr="https://lytmdou12.edumsko.ru/uploads/2000/1124/section/258083/Malaya_rodina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04800"/>
            <a:ext cx="7777162" cy="619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1934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57" y="2971800"/>
            <a:ext cx="7511143" cy="9144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1934 год – образование Красноярского края</a:t>
            </a:r>
            <a:endParaRPr lang="ru-RU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3487 км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667000"/>
            <a:ext cx="8229600" cy="762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3487км – протяжённость с севера на юг</a:t>
            </a:r>
            <a:endParaRPr lang="ru-RU"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1200 км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" y="2514600"/>
            <a:ext cx="7315200" cy="990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1200 км – протяжённость с запада на восток</a:t>
            </a:r>
            <a:endParaRPr lang="ru-RU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204000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209800"/>
            <a:ext cx="8229600" cy="1066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204000 – рек</a:t>
            </a:r>
            <a:endParaRPr lang="ru-RU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323000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323000 – озёр</a:t>
            </a:r>
            <a:endParaRPr lang="ru-RU" sz="3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2942000 человек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438400"/>
            <a:ext cx="8229600" cy="1295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2942000 человек – численность населения края</a:t>
            </a:r>
            <a:endParaRPr lang="ru-RU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1628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362200"/>
            <a:ext cx="8229600" cy="914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1628 год – основание города Красноярска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Pictures\f9430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132" y="2967335"/>
            <a:ext cx="80317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АША 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ОДИНА - 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ОССИЯ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8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69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1">
        <p14:reveal/>
      </p:transition>
    </mc:Choice>
    <mc:Fallback xmlns="">
      <p:transition spd="slow" advTm="1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Ирина\Рабочий стол\катя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693241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14290"/>
            <a:ext cx="645213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746567" y="2667000"/>
            <a:ext cx="23974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Край на политико-административной карте России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Ирина\Мои документы\1 сентября 2019\Krasnoyarsk_in_Russia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89823"/>
            <a:ext cx="6347713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Анкета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750223"/>
            <a:ext cx="665251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accent2"/>
                </a:solidFill>
              </a:rPr>
              <a:t>«Знаю ли я свою малую Родину</a:t>
            </a:r>
            <a:r>
              <a:rPr lang="ru-RU" sz="4000" b="1" dirty="0" smtClean="0">
                <a:solidFill>
                  <a:schemeClr val="accent2"/>
                </a:solidFill>
              </a:rPr>
              <a:t>?» 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3" y="228600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954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326</TotalTime>
  <Words>619</Words>
  <Application>Microsoft Office PowerPoint</Application>
  <PresentationFormat>Экран (4:3)</PresentationFormat>
  <Paragraphs>121</Paragraphs>
  <Slides>58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Schoolbook</vt:lpstr>
      <vt:lpstr>Comic Sans MS</vt:lpstr>
      <vt:lpstr>Georgia</vt:lpstr>
      <vt:lpstr>Monotype Corsiva</vt:lpstr>
      <vt:lpstr>Segoe Script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 </vt:lpstr>
      <vt:lpstr>Карта    России</vt:lpstr>
      <vt:lpstr> </vt:lpstr>
      <vt:lpstr>Презентация PowerPoint</vt:lpstr>
      <vt:lpstr>Презентация PowerPoint</vt:lpstr>
      <vt:lpstr>Презентация PowerPoint</vt:lpstr>
      <vt:lpstr>Анкета</vt:lpstr>
      <vt:lpstr>1.  Знаете ли Вы историю жизни Ваших родственников (Ф.И.О., род деятельности, место жительства)?  </vt:lpstr>
      <vt:lpstr>2.Являетесь ли Вы коренным жителем Красноярского края (3 и более поколения Вашей семьи проживали в данном крае)?  </vt:lpstr>
      <vt:lpstr>3.    Знаете ли Вы знаменитых земляков?  </vt:lpstr>
      <vt:lpstr>4.   Знаете ли Вы историю своего края (области)?  </vt:lpstr>
      <vt:lpstr>5.   Хотели бы Вы свои пополнить знания?  </vt:lpstr>
      <vt:lpstr>Презентация PowerPoint</vt:lpstr>
      <vt:lpstr>Дата образования         </vt:lpstr>
      <vt:lpstr>Государственное устройство  </vt:lpstr>
      <vt:lpstr>Герб Региона  </vt:lpstr>
      <vt:lpstr>   Государственная символика                                      Флаг Региона   </vt:lpstr>
      <vt:lpstr>Презентация PowerPoint</vt:lpstr>
      <vt:lpstr>Презентация PowerPoint</vt:lpstr>
      <vt:lpstr>Заповедник Столбы</vt:lpstr>
      <vt:lpstr>Скала «Такмак»</vt:lpstr>
      <vt:lpstr>Скала «Перья»</vt:lpstr>
      <vt:lpstr>Скала « Чертов палец»</vt:lpstr>
      <vt:lpstr>Скала «Слоновое ухо»</vt:lpstr>
      <vt:lpstr>Скала  «Дед»</vt:lpstr>
      <vt:lpstr>Легенда о происхождении Столбов</vt:lpstr>
      <vt:lpstr>Много дочерей имел Енисей, но самыми прекрасными были Базаиха и Лалетина </vt:lpstr>
      <vt:lpstr>Однажды приехал к царю со своей свитой богатырь, князь Такмак , сватать Лалетину . А Енисей хотел выдать Базаиху - старшей она дочерью была. Но наотрез отказался князь Такмак от такой невесты - слишком уж сварливой и капризной слыла она. </vt:lpstr>
      <vt:lpstr> Рассердился тогда царь Енисей и, поднявшись во весь свой рост, сказал: "Коль так, - быть тебе, князь Такмак, и всем твоим богатырям столбами. </vt:lpstr>
      <vt:lpstr>Сделаю я своих дочек речками, и будете вы стоять подле них веки вечные". </vt:lpstr>
      <vt:lpstr> Но слишком высоко к солнцу поднял свою гордую голову царь. Растаяла от солнца его ледяная корона Саян,   </vt:lpstr>
      <vt:lpstr>и сам Енисей превратился в могучую реку</vt:lpstr>
      <vt:lpstr>Презентация PowerPoint</vt:lpstr>
      <vt:lpstr>Презентация PowerPoint</vt:lpstr>
      <vt:lpstr>Лесные ресурсы</vt:lpstr>
      <vt:lpstr>Минерально-сырьевые ресурсы </vt:lpstr>
      <vt:lpstr>Минерально-сырьевые ресурсы </vt:lpstr>
      <vt:lpstr>Водные ресурсы  </vt:lpstr>
      <vt:lpstr>Знаменитые люди Красноярского края</vt:lpstr>
      <vt:lpstr>Презентация PowerPoint</vt:lpstr>
      <vt:lpstr>Василий Иванович Суриков (1848-1916)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классного часа. Викторина.</vt:lpstr>
      <vt:lpstr>1934 год</vt:lpstr>
      <vt:lpstr>3487 км</vt:lpstr>
      <vt:lpstr>1200 км</vt:lpstr>
      <vt:lpstr>204000</vt:lpstr>
      <vt:lpstr>323000</vt:lpstr>
      <vt:lpstr>2942000 человек</vt:lpstr>
      <vt:lpstr>1628 год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38</cp:revision>
  <dcterms:modified xsi:type="dcterms:W3CDTF">2021-11-01T07:24:16Z</dcterms:modified>
</cp:coreProperties>
</file>