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219E1A-3133-476A-A44D-1E7A628DA2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C957885-C847-4814-A648-35D04D6AB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E1A-3133-476A-A44D-1E7A628DA2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7885-C847-4814-A648-35D04D6AB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E1A-3133-476A-A44D-1E7A628DA2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7885-C847-4814-A648-35D04D6AB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219E1A-3133-476A-A44D-1E7A628DA2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957885-C847-4814-A648-35D04D6AB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219E1A-3133-476A-A44D-1E7A628DA2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C957885-C847-4814-A648-35D04D6AB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E1A-3133-476A-A44D-1E7A628DA2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7885-C847-4814-A648-35D04D6AB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E1A-3133-476A-A44D-1E7A628DA2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7885-C847-4814-A648-35D04D6AB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219E1A-3133-476A-A44D-1E7A628DA2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957885-C847-4814-A648-35D04D6AB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E1A-3133-476A-A44D-1E7A628DA2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7885-C847-4814-A648-35D04D6AB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219E1A-3133-476A-A44D-1E7A628DA2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957885-C847-4814-A648-35D04D6AB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219E1A-3133-476A-A44D-1E7A628DA2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957885-C847-4814-A648-35D04D6AB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219E1A-3133-476A-A44D-1E7A628DA2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957885-C847-4814-A648-35D04D6AB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> Реализованная ПРОГРАММА КРУЖКА ДЛЯ ДЕТЕЙ СРЕДНЕГО ДОШКОЛЬНОГО ВОЗРАСТА</a:t>
            </a:r>
            <a:br>
              <a:rPr lang="ru-RU" sz="2200" i="1" dirty="0" smtClean="0"/>
            </a:br>
            <a:r>
              <a:rPr lang="ru-RU" sz="2200" i="1" dirty="0" smtClean="0"/>
              <a:t> на 2021 – 2022 учебный год</a:t>
            </a:r>
            <a:br>
              <a:rPr lang="ru-RU" sz="2200" i="1" dirty="0" smtClean="0"/>
            </a:br>
            <a:r>
              <a:rPr lang="ru-RU" sz="2200" i="1" smtClean="0"/>
              <a:t>«Фантазеры»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3952" y="4859306"/>
            <a:ext cx="6172200" cy="1371600"/>
          </a:xfrm>
        </p:spPr>
        <p:txBody>
          <a:bodyPr/>
          <a:lstStyle/>
          <a:p>
            <a:r>
              <a:rPr lang="ru-RU" dirty="0" smtClean="0"/>
              <a:t>                                           Подготовила: </a:t>
            </a:r>
            <a:r>
              <a:rPr lang="ru-RU" dirty="0" err="1" smtClean="0"/>
              <a:t>Баглаева</a:t>
            </a:r>
            <a:r>
              <a:rPr lang="ru-RU" dirty="0" smtClean="0"/>
              <a:t> О.В</a:t>
            </a:r>
          </a:p>
          <a:p>
            <a:r>
              <a:rPr lang="ru-RU" dirty="0" smtClean="0"/>
              <a:t>                                                                       Воспитатель</a:t>
            </a:r>
            <a:endParaRPr lang="ru-RU" dirty="0"/>
          </a:p>
        </p:txBody>
      </p:sp>
      <p:pic>
        <p:nvPicPr>
          <p:cNvPr id="4" name="Рисунок 3" descr="ba6f39a7beb905121a7f53ecfc2574a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276872"/>
            <a:ext cx="4864026" cy="21360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34605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Актуальность.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19256" cy="5904656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smtClean="0">
                <a:latin typeface="+mj-lt"/>
              </a:rPr>
              <a:t>Детей не сложно удивить. Игры с красками и работа с разным материалом - это две благоприятные темы, удовлетворяющие любопытство учеников. Они становятся активными участниками, интересуются происходящим, тем самым у них развиваются познавательные интересы, творческие способности, обогащается и активизируется словарный запас.</a:t>
            </a:r>
          </a:p>
          <a:p>
            <a:r>
              <a:rPr lang="ru-RU" i="1" dirty="0" smtClean="0">
                <a:latin typeface="+mj-lt"/>
              </a:rPr>
              <a:t>Нетрадиционное рисование - это использование знакомых предметов в качестве художественного материала, так как художественное творчество не знает ограничений ни в материале, ни в инструментах, ни в технике.</a:t>
            </a:r>
          </a:p>
          <a:p>
            <a:r>
              <a:rPr lang="ru-RU" i="1" dirty="0" smtClean="0">
                <a:latin typeface="+mj-lt"/>
              </a:rPr>
              <a:t>Нужно отметить, что почти все дети рисуют. Рисуя, ребёнок развивает определённые способности: зрительную оценку формы, умение ориентироваться в пространстве, чувствовать цвета. </a:t>
            </a:r>
          </a:p>
          <a:p>
            <a:r>
              <a:rPr lang="ru-RU" i="1" dirty="0" smtClean="0">
                <a:latin typeface="+mj-lt"/>
              </a:rPr>
              <a:t>Развиваются </a:t>
            </a:r>
            <a:r>
              <a:rPr lang="ru-RU" i="1" u="sng" dirty="0" smtClean="0">
                <a:latin typeface="+mj-lt"/>
              </a:rPr>
              <a:t>также специальные умения и навыки</a:t>
            </a:r>
            <a:r>
              <a:rPr lang="ru-RU" i="1" dirty="0" smtClean="0">
                <a:latin typeface="+mj-lt"/>
              </a:rPr>
              <a:t>: зрительно-моторная координация, свободное владение кистью руки, что очень поможет будущему школьнику.</a:t>
            </a:r>
          </a:p>
          <a:p>
            <a:r>
              <a:rPr lang="ru-RU" i="1" dirty="0" smtClean="0">
                <a:latin typeface="+mj-lt"/>
              </a:rPr>
              <a:t>Кроме того, занятия по рисованию доставляют детям радость, создают положительный настрой.</a:t>
            </a:r>
          </a:p>
          <a:p>
            <a:r>
              <a:rPr lang="ru-RU" i="1" dirty="0" smtClean="0">
                <a:latin typeface="+mj-lt"/>
              </a:rPr>
              <a:t>Учеными доказано, что чем больше мастерства в детской руке, тем разнообразнее движения рук, тем совершеннее функции нервной системы. Это означает, что развитие руки находится в тесной взаимосвязи с развитием речи и мышления школьника. В процессе рисования дети учатся рассуждать, делать выводы, происходит обогащение их словарного запаса. Работая с изобразительным материалом, находя удачные цветовые сочетания, узнавая предметы в рисунке, дети получают удовлетворение, у них возникают положительные эмоции, усиливается работа воображения.</a:t>
            </a:r>
          </a:p>
          <a:p>
            <a:r>
              <a:rPr lang="ru-RU" i="1" dirty="0" smtClean="0">
                <a:latin typeface="+mj-lt"/>
              </a:rPr>
              <a:t>Особое внимание я уделяю нетрадиционным техникам рисования, как средства развития мелкой моторики у детей с ограниченными возможностями здоровья – </a:t>
            </a:r>
            <a:r>
              <a:rPr lang="ru-RU" b="1" i="1" dirty="0" smtClean="0">
                <a:latin typeface="+mj-lt"/>
              </a:rPr>
              <a:t>это рисование ладошками, рисование пальчиками, рисование ватными палочками, рисование штампами и т. д.</a:t>
            </a:r>
            <a:endParaRPr lang="ru-RU" i="1" dirty="0" smtClean="0">
              <a:latin typeface="+mj-lt"/>
            </a:endParaRPr>
          </a:p>
          <a:p>
            <a:r>
              <a:rPr lang="ru-RU" i="1" dirty="0" smtClean="0">
                <a:latin typeface="+mj-lt"/>
              </a:rPr>
              <a:t>Именно нетрадиционные техники рисования создают атмосферу непринуждённости, открытости, содействуют развитию инициативы, самостоятельности, создают эмоционально - благоприятное отношение к деятельности у детей. Результат изобразительной деятельности – это очень увлекательная, завораживающая деятельность, которая удивляет и восхищает детей, в ней не может быть плохих или хороших работ, работа каждого ребёнка индивидуальна и неповторима.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352928" cy="6597352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/>
              <a:t> </a:t>
            </a:r>
            <a:r>
              <a:rPr lang="ru-RU" sz="2600" b="1" i="1" dirty="0" smtClean="0"/>
              <a:t>Проблема:</a:t>
            </a:r>
          </a:p>
          <a:p>
            <a:r>
              <a:rPr lang="ru-RU" sz="2600" i="1" dirty="0" smtClean="0"/>
              <a:t>Следует выделить несколько </a:t>
            </a:r>
            <a:r>
              <a:rPr lang="ru-RU" sz="2600" i="1" dirty="0" err="1" smtClean="0"/>
              <a:t>взаимосвязных</a:t>
            </a:r>
            <a:r>
              <a:rPr lang="ru-RU" sz="2600" i="1" dirty="0" smtClean="0"/>
              <a:t> проблем: слабое развитие мелкой моторики пальцев и кистей рук, слабо развито умение ориентироваться на плоскости и  слабо развита зрительно - моторная координация</a:t>
            </a:r>
          </a:p>
          <a:p>
            <a:r>
              <a:rPr lang="ru-RU" sz="2600" b="1" i="1" dirty="0" smtClean="0"/>
              <a:t>Социальная значимость проекта:</a:t>
            </a:r>
            <a:endParaRPr lang="ru-RU" sz="2600" i="1" dirty="0" smtClean="0"/>
          </a:p>
          <a:p>
            <a:r>
              <a:rPr lang="ru-RU" sz="2600" i="1" dirty="0" smtClean="0"/>
              <a:t>Проект способствует социализации детей </a:t>
            </a:r>
            <a:r>
              <a:rPr lang="ru-RU" sz="2600" i="1" dirty="0" smtClean="0"/>
              <a:t>среднего дошкольного возраста </a:t>
            </a:r>
            <a:r>
              <a:rPr lang="ru-RU" sz="2600" i="1" dirty="0" smtClean="0"/>
              <a:t>через </a:t>
            </a:r>
            <a:r>
              <a:rPr lang="ru-RU" sz="2600" i="1" dirty="0" smtClean="0"/>
              <a:t>развитие творческих и изобразительных способностей.</a:t>
            </a:r>
          </a:p>
          <a:p>
            <a:r>
              <a:rPr lang="ru-RU" sz="2600" b="1" i="1" dirty="0" smtClean="0"/>
              <a:t>Цель проекта:</a:t>
            </a:r>
            <a:endParaRPr lang="ru-RU" sz="2600" i="1" dirty="0" smtClean="0"/>
          </a:p>
          <a:p>
            <a:r>
              <a:rPr lang="ru-RU" sz="2600" i="1" dirty="0" smtClean="0"/>
              <a:t>- способствовать развитию у детей </a:t>
            </a:r>
            <a:r>
              <a:rPr lang="ru-RU" sz="2600" i="1" dirty="0" smtClean="0"/>
              <a:t>интеллектуальных </a:t>
            </a:r>
            <a:r>
              <a:rPr lang="ru-RU" sz="2600" i="1" dirty="0" smtClean="0"/>
              <a:t>и творческих способностей, фантазии, воображения, способности выражать восприятие окружающего их мира с помощью нетрадиционных техник рисования;</a:t>
            </a:r>
          </a:p>
          <a:p>
            <a:r>
              <a:rPr lang="ru-RU" sz="2600" i="1" dirty="0" smtClean="0"/>
              <a:t>-формированию уверенности в себе, в своих способностях;</a:t>
            </a:r>
          </a:p>
          <a:p>
            <a:r>
              <a:rPr lang="ru-RU" sz="2600" b="1" i="1" dirty="0" smtClean="0"/>
              <a:t>Задачи проекта:</a:t>
            </a:r>
            <a:endParaRPr lang="ru-RU" sz="2600" i="1" dirty="0" smtClean="0"/>
          </a:p>
          <a:p>
            <a:r>
              <a:rPr lang="ru-RU" sz="2600" i="1" dirty="0" smtClean="0"/>
              <a:t>- развивать творческие способности </a:t>
            </a:r>
            <a:r>
              <a:rPr lang="ru-RU" sz="2600" i="1" dirty="0" smtClean="0"/>
              <a:t>детей</a:t>
            </a:r>
            <a:r>
              <a:rPr lang="en-US" sz="2600" i="1" dirty="0" smtClean="0"/>
              <a:t>.</a:t>
            </a:r>
            <a:endParaRPr lang="ru-RU" sz="2600" i="1" dirty="0" smtClean="0"/>
          </a:p>
          <a:p>
            <a:r>
              <a:rPr lang="ru-RU" sz="2600" i="1" dirty="0" smtClean="0"/>
              <a:t>- сформировать устойчивый интерес к художественной деятельности;</a:t>
            </a:r>
          </a:p>
          <a:p>
            <a:r>
              <a:rPr lang="ru-RU" sz="2600" i="1" dirty="0" smtClean="0"/>
              <a:t>- познакомить с различными видами изобразительной деятельности, многообразием художественных материалов и приемами работы с ними, закрепить приобретенные умения и навыки и показать детям широту их возможного применения;</a:t>
            </a:r>
          </a:p>
          <a:p>
            <a:r>
              <a:rPr lang="ru-RU" sz="2600" i="1" dirty="0" smtClean="0"/>
              <a:t>- воспитывать эстетический вкус, прививать навыки работы в группе, поощрять доброжелательное отношение друг к другу.</a:t>
            </a:r>
          </a:p>
          <a:p>
            <a:r>
              <a:rPr lang="ru-RU" sz="2600" b="1" i="1" dirty="0" smtClean="0"/>
              <a:t>Гипотеза:</a:t>
            </a:r>
            <a:r>
              <a:rPr lang="ru-RU" sz="2600" i="1" dirty="0" smtClean="0"/>
              <a:t> чем разнообразнее будут условия, в которых протекает творческая деятельность обучающихся, содержание, формы, методы и приемы работы, а так же материалы, с которыми они действуют, тем интенсивнее станут развиваться творческие способности детей с ОВЗ.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Техники рисования: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424936" cy="5904656"/>
          </a:xfrm>
        </p:spPr>
        <p:txBody>
          <a:bodyPr>
            <a:normAutofit lnSpcReduction="10000"/>
          </a:bodyPr>
          <a:lstStyle/>
          <a:p>
            <a:r>
              <a:rPr lang="ru-RU" sz="1900" b="1" dirty="0" smtClean="0"/>
              <a:t>Тычок  жесткой полусухой кистью.</a:t>
            </a:r>
            <a:endParaRPr lang="ru-RU" sz="1900" dirty="0" smtClean="0"/>
          </a:p>
          <a:p>
            <a:r>
              <a:rPr lang="ru-RU" sz="1800" dirty="0" smtClean="0"/>
              <a:t>Ребенок опускает в гуашь кисть и ударяет ею по бумаге, держа вертикально. При работе кисть в воду не опускается. Таким образом, заполняется весь лист, контур или шаблон. Получается имитация фактурности пушистой или колючей поверхности</a:t>
            </a:r>
            <a:r>
              <a:rPr lang="ru-RU" sz="1800" b="1" dirty="0" smtClean="0"/>
              <a:t>.</a:t>
            </a:r>
            <a:endParaRPr lang="ru-RU" sz="1800" dirty="0" smtClean="0"/>
          </a:p>
          <a:p>
            <a:r>
              <a:rPr lang="ru-RU" sz="1800" b="1" dirty="0" smtClean="0"/>
              <a:t>Рисование ватными палочками.</a:t>
            </a:r>
            <a:endParaRPr lang="ru-RU" sz="1800" dirty="0" smtClean="0"/>
          </a:p>
          <a:p>
            <a:r>
              <a:rPr lang="ru-RU" sz="1800" dirty="0" smtClean="0"/>
              <a:t>Карандашом нанесите рисунок на бумагу. Каждую новую краску берите новой палочкой. Заполните точками сначала контур рисунка.</a:t>
            </a:r>
            <a:r>
              <a:rPr lang="ru-RU" sz="1800" u="sng" dirty="0" smtClean="0"/>
              <a:t> </a:t>
            </a:r>
            <a:r>
              <a:rPr lang="ru-RU" sz="1800" dirty="0" smtClean="0"/>
              <a:t>Затем весь рисунок заполните точками. Работы, выполненные ватными палочками, очень похожи на рисунки, сделанные раздельными мазками.</a:t>
            </a:r>
          </a:p>
          <a:p>
            <a:r>
              <a:rPr lang="ru-RU" sz="1800" b="1" dirty="0" smtClean="0"/>
              <a:t>Рисование пальчикам</a:t>
            </a:r>
          </a:p>
          <a:p>
            <a:r>
              <a:rPr lang="ru-RU" sz="1800" b="1" dirty="0" smtClean="0"/>
              <a:t>Оттиск печатками из картофеля.</a:t>
            </a:r>
          </a:p>
          <a:p>
            <a:r>
              <a:rPr lang="ru-RU" sz="1800" dirty="0" smtClean="0"/>
              <a:t>Ребенок прижимает печатку к штемпельной подушечке с краской и наносит оттиск бумагу. Для получения другого цвета меняется и мисочка, и печатка.</a:t>
            </a:r>
          </a:p>
          <a:p>
            <a:r>
              <a:rPr lang="ru-RU" sz="1800" b="1" dirty="0" smtClean="0"/>
              <a:t>Оттиск поролоном.</a:t>
            </a:r>
          </a:p>
          <a:p>
            <a:r>
              <a:rPr lang="ru-RU" sz="1800" dirty="0" smtClean="0"/>
              <a:t>Ребенок прижимает печатку к штемпельной подушечке с краской и наносит оттиск бумагу. Для получения другого цвета меняется и мисочка, и поролон.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-20221025-WA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086100" cy="6165304"/>
          </a:xfrm>
          <a:prstGeom prst="rect">
            <a:avLst/>
          </a:prstGeom>
        </p:spPr>
      </p:pic>
      <p:pic>
        <p:nvPicPr>
          <p:cNvPr id="12" name="Рисунок 11" descr="IMG-20221025-WA0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88640"/>
            <a:ext cx="5256584" cy="2880320"/>
          </a:xfrm>
          <a:prstGeom prst="rect">
            <a:avLst/>
          </a:prstGeom>
        </p:spPr>
      </p:pic>
      <p:pic>
        <p:nvPicPr>
          <p:cNvPr id="13" name="Рисунок 12" descr="IMG-20221025-WA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212976"/>
            <a:ext cx="5147786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-20221025-WA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77949" cy="3284984"/>
          </a:xfrm>
          <a:prstGeom prst="rect">
            <a:avLst/>
          </a:prstGeom>
        </p:spPr>
      </p:pic>
      <p:pic>
        <p:nvPicPr>
          <p:cNvPr id="11" name="Рисунок 10" descr="IMG-20221025-WA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284984"/>
            <a:ext cx="3086100" cy="3573016"/>
          </a:xfrm>
          <a:prstGeom prst="rect">
            <a:avLst/>
          </a:prstGeom>
        </p:spPr>
      </p:pic>
      <p:pic>
        <p:nvPicPr>
          <p:cNvPr id="12" name="Рисунок 11" descr="IMG-20221025-WA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0"/>
            <a:ext cx="5147786" cy="3140968"/>
          </a:xfrm>
          <a:prstGeom prst="rect">
            <a:avLst/>
          </a:prstGeom>
        </p:spPr>
      </p:pic>
      <p:pic>
        <p:nvPicPr>
          <p:cNvPr id="13" name="Рисунок 12" descr="IMG-20221025-WA00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61048"/>
            <a:ext cx="4968552" cy="2417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496944" cy="648072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Трудности при применении  нетрадиционных техник рисования могут заключаться</a:t>
            </a:r>
            <a:r>
              <a:rPr lang="ru-RU" i="1" dirty="0" smtClean="0"/>
              <a:t>:</a:t>
            </a:r>
          </a:p>
          <a:p>
            <a:r>
              <a:rPr lang="ru-RU" i="1" dirty="0" smtClean="0"/>
              <a:t>- в планировании и построении системы занятий с учетом возрастных и индивидуальных особенностей детей;</a:t>
            </a:r>
          </a:p>
          <a:p>
            <a:r>
              <a:rPr lang="ru-RU" i="1" dirty="0" smtClean="0"/>
              <a:t>- подборе оборудования и материалов;</a:t>
            </a:r>
          </a:p>
          <a:p>
            <a:r>
              <a:rPr lang="ru-RU" i="1" dirty="0" smtClean="0"/>
              <a:t>- в применении методов и приемов работы с детьми с ОВЗ, исходя из их индивидуальных особенностей;</a:t>
            </a:r>
          </a:p>
          <a:p>
            <a:r>
              <a:rPr lang="ru-RU" b="1" i="1" dirty="0" smtClean="0"/>
              <a:t>Обучение с помощью нетрадиционных техник рисования происходит в следующих направлениях</a:t>
            </a:r>
            <a:r>
              <a:rPr lang="ru-RU" i="1" dirty="0" smtClean="0"/>
              <a:t>:</a:t>
            </a:r>
          </a:p>
          <a:p>
            <a:r>
              <a:rPr lang="ru-RU" i="1" dirty="0" smtClean="0"/>
              <a:t>- от рисования отдельных предметов к рисованию сюжетных эпизодов и далее к сюжетному рисованию;</a:t>
            </a:r>
          </a:p>
          <a:p>
            <a:r>
              <a:rPr lang="ru-RU" i="1" dirty="0" smtClean="0"/>
              <a:t>- от применения наиболее простых видов нетрадиционной техники изображения к более сложным;</a:t>
            </a:r>
          </a:p>
          <a:p>
            <a:r>
              <a:rPr lang="ru-RU" i="1" dirty="0" smtClean="0"/>
              <a:t>- от использования метода подражания к самостоятельному выполнению замысла;</a:t>
            </a:r>
          </a:p>
          <a:p>
            <a:r>
              <a:rPr lang="ru-RU" i="1" dirty="0" smtClean="0"/>
              <a:t>- от применения в рисунке одного вида техники к использованию смешанных техник изображения;</a:t>
            </a:r>
          </a:p>
          <a:p>
            <a:r>
              <a:rPr lang="ru-RU" i="1" dirty="0" smtClean="0"/>
              <a:t>- от индивидуальной работы к коллективному изображению предметов, сюжетов нетрадиционной техники рисования.</a:t>
            </a:r>
          </a:p>
          <a:p>
            <a:endParaRPr lang="ru-RU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91264" cy="659735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Заключение</a:t>
            </a:r>
            <a:endParaRPr lang="ru-RU" i="1" dirty="0" smtClean="0"/>
          </a:p>
          <a:p>
            <a:r>
              <a:rPr lang="ru-RU" i="1" dirty="0" smtClean="0"/>
              <a:t>В изобразительной деятельности ребенок </a:t>
            </a:r>
            <a:r>
              <a:rPr lang="ru-RU" i="1" dirty="0" err="1" smtClean="0"/>
              <a:t>самовыражается</a:t>
            </a:r>
            <a:r>
              <a:rPr lang="ru-RU" i="1" dirty="0" smtClean="0"/>
              <a:t>, пробует свои силы и совершенствует свои способности. Она доставляет ему удовольствие, но прежде всего, обогащает его представление о мире.</a:t>
            </a:r>
          </a:p>
          <a:p>
            <a:r>
              <a:rPr lang="ru-RU" i="1" dirty="0" smtClean="0"/>
              <a:t>По предварительным результатам своей работы я отмечаю, что детям нравятся занятия с применением нетрадиционных техник рисования, они проявляют к ним большой интерес. Можно также отметить динамику в развитии детей: преобладает положительный эмоциональный фон, дети становятся более активными, внимание становится более устойчивым, повышается самоконтроль. У некоторых детей формируются сенсорные эталоны цвета, формы, величины. Повышается уровень понимания речи, значительно пополняется активный словарь. Ребята с удовольствием демонстрируют свои успехи родителям, а те в свою очередь и сами с удовольствием посещают наши занятия и рисуют вместе с нами!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352928" cy="640871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Данная программа разработана в соответствии со следующими нормативными документами:</a:t>
            </a:r>
            <a:endParaRPr lang="ru-RU" i="1" dirty="0" smtClean="0"/>
          </a:p>
          <a:p>
            <a:r>
              <a:rPr lang="ru-RU" b="1" i="1" dirty="0" smtClean="0"/>
              <a:t> </a:t>
            </a:r>
            <a:endParaRPr lang="ru-RU" i="1" dirty="0" smtClean="0"/>
          </a:p>
          <a:p>
            <a:pPr lvl="0"/>
            <a:r>
              <a:rPr lang="ru-RU" i="1" dirty="0" smtClean="0"/>
              <a:t>Конституция  РФ, ст.43, 72.</a:t>
            </a:r>
          </a:p>
          <a:p>
            <a:pPr lvl="0"/>
            <a:r>
              <a:rPr lang="ru-RU" i="1" dirty="0" smtClean="0"/>
              <a:t>Конвенция о правах ребенка</a:t>
            </a:r>
          </a:p>
          <a:p>
            <a:pPr lvl="0"/>
            <a:r>
              <a:rPr lang="ru-RU" i="1" dirty="0" smtClean="0"/>
              <a:t>Закон РФ «Об образовании»</a:t>
            </a:r>
          </a:p>
          <a:p>
            <a:pPr lvl="0"/>
            <a:r>
              <a:rPr lang="ru-RU" i="1" dirty="0" smtClean="0"/>
              <a:t>Типовое положение о ДОУ</a:t>
            </a:r>
          </a:p>
          <a:p>
            <a:pPr lvl="0"/>
            <a:r>
              <a:rPr lang="ru-RU" i="1" dirty="0" err="1" smtClean="0"/>
              <a:t>СанПиН</a:t>
            </a:r>
            <a:endParaRPr lang="ru-RU" i="1" dirty="0" smtClean="0"/>
          </a:p>
          <a:p>
            <a:pPr lvl="0"/>
            <a:r>
              <a:rPr lang="ru-RU" i="1" dirty="0" smtClean="0"/>
              <a:t>Устав ДОУ</a:t>
            </a:r>
          </a:p>
          <a:p>
            <a:pPr lvl="0"/>
            <a:r>
              <a:rPr lang="ru-RU" i="1" dirty="0" smtClean="0"/>
              <a:t>ФГОС ДО</a:t>
            </a:r>
          </a:p>
          <a:p>
            <a:pPr fontAlgn="t"/>
            <a:r>
              <a:rPr lang="ru-RU" b="1" i="1" dirty="0" smtClean="0"/>
              <a:t> 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208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 Реализованная ПРОГРАММА КРУЖКА ДЛЯ ДЕТЕЙ СРЕДНЕГО ДОШКОЛЬНОГО ВОЗРАСТА  на 2021 – 2022 учебный год «Фантазеры» </vt:lpstr>
      <vt:lpstr>Актуальность.</vt:lpstr>
      <vt:lpstr>Слайд 3</vt:lpstr>
      <vt:lpstr>Техники рисования: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Реализованная ПРОГРАММА КРУЖКА ДЛЯ ДЕТЕЙ ДОШКОЛЬНОГО ВОЗРАСТА С ОВЗ на 2020 – 2021 учебный год «ВЕСЕЛЫЕ КАРАНДАШИ»</dc:title>
  <dc:creator>Ксения Ярош</dc:creator>
  <cp:lastModifiedBy>Ксения Ярош</cp:lastModifiedBy>
  <cp:revision>13</cp:revision>
  <dcterms:created xsi:type="dcterms:W3CDTF">2022-01-07T11:27:29Z</dcterms:created>
  <dcterms:modified xsi:type="dcterms:W3CDTF">2022-11-03T17:46:01Z</dcterms:modified>
</cp:coreProperties>
</file>