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notesMasterIdLst>
    <p:notesMasterId r:id="rId32"/>
  </p:notesMasterIdLst>
  <p:handoutMasterIdLst>
    <p:handoutMasterId r:id="rId33"/>
  </p:handoutMasterIdLst>
  <p:sldIdLst>
    <p:sldId id="257" r:id="rId5"/>
    <p:sldId id="258" r:id="rId6"/>
    <p:sldId id="263" r:id="rId7"/>
    <p:sldId id="259" r:id="rId8"/>
    <p:sldId id="264" r:id="rId9"/>
    <p:sldId id="261" r:id="rId10"/>
    <p:sldId id="265" r:id="rId11"/>
    <p:sldId id="267" r:id="rId12"/>
    <p:sldId id="268" r:id="rId13"/>
    <p:sldId id="266" r:id="rId14"/>
    <p:sldId id="273" r:id="rId15"/>
    <p:sldId id="275" r:id="rId16"/>
    <p:sldId id="276" r:id="rId17"/>
    <p:sldId id="277" r:id="rId18"/>
    <p:sldId id="269" r:id="rId19"/>
    <p:sldId id="278" r:id="rId20"/>
    <p:sldId id="272" r:id="rId21"/>
    <p:sldId id="274" r:id="rId22"/>
    <p:sldId id="280" r:id="rId23"/>
    <p:sldId id="279" r:id="rId24"/>
    <p:sldId id="282" r:id="rId25"/>
    <p:sldId id="281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052" autoAdjust="0"/>
  </p:normalViewPr>
  <p:slideViewPr>
    <p:cSldViewPr snapToGrid="0">
      <p:cViewPr varScale="1">
        <p:scale>
          <a:sx n="75" d="100"/>
          <a:sy n="75" d="100"/>
        </p:scale>
        <p:origin x="667" y="2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3B55C-E98F-4C2A-A1DA-C90CECEEC22C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18939-1B41-4DE3-B9A9-E2DF35D35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08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8939-1B41-4DE3-B9A9-E2DF35D35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4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8939-1B41-4DE3-B9A9-E2DF35D35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5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32.jpg"/><Relationship Id="rId7" Type="http://schemas.openxmlformats.org/officeDocument/2006/relationships/image" Target="../media/image13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67" b="14338"/>
          <a:stretch/>
        </p:blipFill>
        <p:spPr>
          <a:xfrm>
            <a:off x="3839103" y="3546482"/>
            <a:ext cx="4513793" cy="319325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97980" y="1769586"/>
            <a:ext cx="8344121" cy="1776896"/>
          </a:xfr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n/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«Найдём колобка выполняя задания!»</a:t>
            </a: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34" y="2029348"/>
            <a:ext cx="5921965" cy="5173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81200"/>
            <a:ext cx="4260807" cy="4615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33" y="-212036"/>
            <a:ext cx="4802167" cy="5202347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468271" y="1510686"/>
            <a:ext cx="5335325" cy="518662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7200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082084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17" y="1226253"/>
            <a:ext cx="6013462" cy="5631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A9DB72-9FCD-4338-8DA2-213D642A9CC8}"/>
              </a:ext>
            </a:extLst>
          </p:cNvPr>
          <p:cNvSpPr txBox="1"/>
          <p:nvPr/>
        </p:nvSpPr>
        <p:spPr>
          <a:xfrm>
            <a:off x="3427560" y="605625"/>
            <a:ext cx="57347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Помогите волку узнать дни недели</a:t>
            </a:r>
          </a:p>
        </p:txBody>
      </p:sp>
    </p:spTree>
    <p:extLst>
      <p:ext uri="{BB962C8B-B14F-4D97-AF65-F5344CB8AC3E}">
        <p14:creationId xmlns:p14="http://schemas.microsoft.com/office/powerpoint/2010/main" val="194670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4534" r="3025" b="4266"/>
          <a:stretch/>
        </p:blipFill>
        <p:spPr bwMode="auto">
          <a:xfrm>
            <a:off x="824484" y="301751"/>
            <a:ext cx="10543032" cy="625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46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7BB159-35BD-4B32-9012-E7F9E32EF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54" y="137159"/>
            <a:ext cx="4895088" cy="489508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71439" r="8349" b="7210"/>
          <a:stretch/>
        </p:blipFill>
        <p:spPr bwMode="auto">
          <a:xfrm>
            <a:off x="1453201" y="5032247"/>
            <a:ext cx="9285593" cy="162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47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D6E6D0-8D13-44D6-BC27-6C8FA938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83" y="165212"/>
            <a:ext cx="8472233" cy="5234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64799" r="6926" b="7334"/>
          <a:stretch/>
        </p:blipFill>
        <p:spPr bwMode="auto">
          <a:xfrm>
            <a:off x="787907" y="4781692"/>
            <a:ext cx="10616184" cy="191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24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5" y="0"/>
            <a:ext cx="6858000" cy="6858000"/>
          </a:xfrm>
          <a:prstGeom prst="rect">
            <a:avLst/>
          </a:prstGeom>
        </p:spPr>
      </p:pic>
      <p:pic>
        <p:nvPicPr>
          <p:cNvPr id="4" name="Рисунок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6" t="25905" r="6185" b="30286"/>
          <a:stretch/>
        </p:blipFill>
        <p:spPr bwMode="auto">
          <a:xfrm>
            <a:off x="7797579" y="1926771"/>
            <a:ext cx="3788230" cy="3004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609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5999" r="5761" b="6401"/>
          <a:stretch/>
        </p:blipFill>
        <p:spPr bwMode="auto">
          <a:xfrm>
            <a:off x="1134482" y="402336"/>
            <a:ext cx="9923036" cy="605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383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4" b="84549"/>
          <a:stretch/>
        </p:blipFill>
        <p:spPr>
          <a:xfrm>
            <a:off x="6916503" y="2477616"/>
            <a:ext cx="5076714" cy="649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1" r="20700" b="71907"/>
          <a:stretch/>
        </p:blipFill>
        <p:spPr>
          <a:xfrm>
            <a:off x="6916503" y="3399518"/>
            <a:ext cx="5076714" cy="531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2" r="20907" b="59466"/>
          <a:stretch/>
        </p:blipFill>
        <p:spPr>
          <a:xfrm>
            <a:off x="6929755" y="5349636"/>
            <a:ext cx="5063462" cy="552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3" r="20286" b="46424"/>
          <a:stretch/>
        </p:blipFill>
        <p:spPr>
          <a:xfrm>
            <a:off x="6876747" y="1720627"/>
            <a:ext cx="5103218" cy="556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6" r="20286" b="34182"/>
          <a:stretch/>
        </p:blipFill>
        <p:spPr>
          <a:xfrm>
            <a:off x="6889999" y="1013209"/>
            <a:ext cx="5103218" cy="531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7" r="20079" b="20939"/>
          <a:stretch/>
        </p:blipFill>
        <p:spPr>
          <a:xfrm>
            <a:off x="6876747" y="305456"/>
            <a:ext cx="5116470" cy="565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1" r="20717"/>
          <a:stretch/>
        </p:blipFill>
        <p:spPr>
          <a:xfrm>
            <a:off x="6916503" y="4191900"/>
            <a:ext cx="5122331" cy="896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782C16-FE8E-4E35-9392-9E06F4FCF124}"/>
              </a:ext>
            </a:extLst>
          </p:cNvPr>
          <p:cNvSpPr txBox="1"/>
          <p:nvPr/>
        </p:nvSpPr>
        <p:spPr>
          <a:xfrm>
            <a:off x="3182112" y="6163238"/>
            <a:ext cx="511647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Расставь дни недель по порядку</a:t>
            </a:r>
          </a:p>
        </p:txBody>
      </p:sp>
    </p:spTree>
    <p:extLst>
      <p:ext uri="{BB962C8B-B14F-4D97-AF65-F5344CB8AC3E}">
        <p14:creationId xmlns:p14="http://schemas.microsoft.com/office/powerpoint/2010/main" val="409943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55052 -0.312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26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54948 -0.33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54727 0.090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7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55 -0.5324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54935 0.298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54779 0.49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96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55013 0.028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13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454871" y="3379303"/>
            <a:ext cx="501443" cy="4352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088835" y="2756452"/>
            <a:ext cx="450574" cy="1987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05" y="1964368"/>
            <a:ext cx="3448050" cy="4533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3" y="179866"/>
            <a:ext cx="4185138" cy="4533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77" y="0"/>
            <a:ext cx="4517198" cy="489363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EC2E766-1435-48DB-A469-39BC0E2A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337" y="892485"/>
            <a:ext cx="5335325" cy="518662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7200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96380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8FF6A-7A59-4C72-A8A2-CEE8103B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4B66AD-0EE8-4FF4-89C7-70F0D5C1D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2DA9A6-CEB1-4468-AD56-AF436A516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4" y="252836"/>
            <a:ext cx="8204491" cy="6352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D6284F-F4F9-4830-900B-84467EEDFECF}"/>
              </a:ext>
            </a:extLst>
          </p:cNvPr>
          <p:cNvSpPr txBox="1"/>
          <p:nvPr/>
        </p:nvSpPr>
        <p:spPr>
          <a:xfrm>
            <a:off x="1110717" y="2951945"/>
            <a:ext cx="419765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Помоги медведю узнать что такое времена года</a:t>
            </a:r>
          </a:p>
        </p:txBody>
      </p:sp>
    </p:spTree>
    <p:extLst>
      <p:ext uri="{BB962C8B-B14F-4D97-AF65-F5344CB8AC3E}">
        <p14:creationId xmlns:p14="http://schemas.microsoft.com/office/powerpoint/2010/main" val="30049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4175"/>
          <a:stretch/>
        </p:blipFill>
        <p:spPr>
          <a:xfrm>
            <a:off x="2749871" y="238386"/>
            <a:ext cx="6574434" cy="4985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5" y="4295845"/>
            <a:ext cx="2579510" cy="2156471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 flipH="1">
            <a:off x="307164" y="1287887"/>
            <a:ext cx="2822401" cy="2135666"/>
          </a:xfrm>
          <a:prstGeom prst="cloudCallout">
            <a:avLst>
              <a:gd name="adj1" fmla="val -73279"/>
              <a:gd name="adj2" fmla="val -385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71" b="72751" l="2637" r="4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37" b="25829"/>
          <a:stretch/>
        </p:blipFill>
        <p:spPr>
          <a:xfrm>
            <a:off x="1027349" y="1476843"/>
            <a:ext cx="1489439" cy="16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67 -0.01597 L 0.2168 -0.0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333 -0.06806 L -0.01914 -0.367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B0813D-7249-40D2-A69D-7A0BAD4C0902}"/>
              </a:ext>
            </a:extLst>
          </p:cNvPr>
          <p:cNvSpPr/>
          <p:nvPr/>
        </p:nvSpPr>
        <p:spPr>
          <a:xfrm>
            <a:off x="8403336" y="201964"/>
            <a:ext cx="3538728" cy="1815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Всё зимой сгодится, что летом уродится.</a:t>
            </a:r>
          </a:p>
          <a:p>
            <a:r>
              <a:rPr lang="ru-RU" sz="1600" dirty="0"/>
              <a:t>Зима без мороза не бывает.</a:t>
            </a:r>
          </a:p>
          <a:p>
            <a:r>
              <a:rPr lang="ru-RU" sz="1600" dirty="0"/>
              <a:t>Зимой солнце светит, да не греет.</a:t>
            </a:r>
          </a:p>
          <a:p>
            <a:r>
              <a:rPr lang="ru-RU" sz="1600" dirty="0"/>
              <a:t>В чужие края зиму не пошлёшь.</a:t>
            </a:r>
          </a:p>
          <a:p>
            <a:r>
              <a:rPr lang="ru-RU" sz="1600" dirty="0"/>
              <a:t>Зима не лето, в шубу одета.</a:t>
            </a:r>
          </a:p>
          <a:p>
            <a:r>
              <a:rPr lang="ru-RU" sz="1600" dirty="0"/>
              <a:t>Зима хранительница полей.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EA2E12-6577-438E-8B1B-152478F0EF11}"/>
              </a:ext>
            </a:extLst>
          </p:cNvPr>
          <p:cNvSpPr/>
          <p:nvPr/>
        </p:nvSpPr>
        <p:spPr>
          <a:xfrm>
            <a:off x="8919402" y="3706575"/>
            <a:ext cx="3022662" cy="2831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Весна пришла - на всё пошла.</a:t>
            </a:r>
          </a:p>
          <a:p>
            <a:r>
              <a:rPr lang="ru-RU" sz="1600" dirty="0"/>
              <a:t>Весною сутки мочит, а час сушит.</a:t>
            </a:r>
          </a:p>
          <a:p>
            <a:r>
              <a:rPr lang="ru-RU" sz="1600" dirty="0"/>
              <a:t>Весна да осень - на дню погод восемь.</a:t>
            </a:r>
          </a:p>
          <a:p>
            <a:r>
              <a:rPr lang="ru-RU" sz="1600" dirty="0"/>
              <a:t>Весна отмыкает ключи и воды.</a:t>
            </a:r>
          </a:p>
          <a:p>
            <a:r>
              <a:rPr lang="ru-RU" sz="1600" dirty="0"/>
              <a:t>Весною сверху печет, а снизу морозит.</a:t>
            </a:r>
          </a:p>
          <a:p>
            <a:r>
              <a:rPr lang="ru-RU" sz="1600" dirty="0"/>
              <a:t>Весна красна, да голодна; осень дождлива, да сытна.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780420-1A24-4118-994F-F9D42C10E79E}"/>
              </a:ext>
            </a:extLst>
          </p:cNvPr>
          <p:cNvSpPr/>
          <p:nvPr/>
        </p:nvSpPr>
        <p:spPr>
          <a:xfrm>
            <a:off x="153925" y="4876126"/>
            <a:ext cx="4809744" cy="1661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Дождливое лето хуже осени.</a:t>
            </a:r>
          </a:p>
          <a:p>
            <a:r>
              <a:rPr lang="ru-RU" sz="1600" dirty="0"/>
              <a:t>Красное лето - зелёный покос.</a:t>
            </a:r>
          </a:p>
          <a:p>
            <a:r>
              <a:rPr lang="ru-RU" sz="1600" dirty="0"/>
              <a:t>День летний - год кормит.</a:t>
            </a:r>
          </a:p>
          <a:p>
            <a:r>
              <a:rPr lang="ru-RU" sz="1600" dirty="0"/>
              <a:t>Лето идёт вприпрыжку, а зима - вразвалку</a:t>
            </a:r>
            <a:r>
              <a:rPr lang="ru-RU" dirty="0"/>
              <a:t>.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AE3749-9C97-4BAF-A850-C0978AE551F7}"/>
              </a:ext>
            </a:extLst>
          </p:cNvPr>
          <p:cNvSpPr/>
          <p:nvPr/>
        </p:nvSpPr>
        <p:spPr>
          <a:xfrm>
            <a:off x="153925" y="201964"/>
            <a:ext cx="4809744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осеннее ненастье семь погод на дворе: сеет, веет, крутит, мутит, рвёт, сверху льёт и снизу метёт.</a:t>
            </a:r>
          </a:p>
          <a:p>
            <a:r>
              <a:rPr lang="ru-RU" sz="1600" dirty="0"/>
              <a:t>Осенний дождь мелко сеется, да долго тянется.</a:t>
            </a:r>
          </a:p>
          <a:p>
            <a:r>
              <a:rPr lang="ru-RU" sz="1600" dirty="0"/>
              <a:t>Осень велика, зима долга.</a:t>
            </a:r>
          </a:p>
          <a:p>
            <a:r>
              <a:rPr lang="ru-RU" sz="1600" dirty="0"/>
              <a:t>Осень - перемен восемь.</a:t>
            </a:r>
          </a:p>
          <a:p>
            <a:r>
              <a:rPr lang="ru-RU" sz="1600" dirty="0"/>
              <a:t>Осень идёт и за собою дождь ведёт.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5B7D61-6A62-4CB1-B737-AE66125ED1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2281" r="34375" b="7047"/>
          <a:stretch/>
        </p:blipFill>
        <p:spPr>
          <a:xfrm>
            <a:off x="3272597" y="593461"/>
            <a:ext cx="5646805" cy="56710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8846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94C694-53F4-486D-A7E7-1DE88715F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25" y="178757"/>
            <a:ext cx="6210373" cy="424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0D8086-3329-48BA-8376-6B06FE654798}"/>
              </a:ext>
            </a:extLst>
          </p:cNvPr>
          <p:cNvSpPr/>
          <p:nvPr/>
        </p:nvSpPr>
        <p:spPr>
          <a:xfrm>
            <a:off x="152402" y="2308815"/>
            <a:ext cx="6359234" cy="43704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Осень</a:t>
            </a:r>
            <a:endParaRPr lang="en-US" sz="8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Вот и осень пришла: вокруг начинает краснеть, желтеть, буреть. Как только солнышка деревьям станет мало, они и вовсе лист сбросят. Птицы собираются в теплые края — и ночью, незаметно, отбывают в дальний путь. Чист и прозрачен воздух, а вода уже не просто холодит, а леденит по утрам.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На полях уже заканчивают жатву, в садах собирают фрукты, а в городах еще только предстоит страдная пора — надо вовремя убрать овощи да сделать заготовки на зиму.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Все звери готовятся к долгой зиме, одна только зайчиха не может проститься с летом — она опять принесла зайчат, которых ласково зовут </a:t>
            </a:r>
            <a:r>
              <a:rPr lang="ru-RU" dirty="0" err="1">
                <a:latin typeface="Monotype Corsiva" panose="03010101010201010101" pitchFamily="66" charset="0"/>
              </a:rPr>
              <a:t>листопадничками</a:t>
            </a:r>
            <a:r>
              <a:rPr lang="ru-RU" dirty="0">
                <a:latin typeface="Monotype Corsiva" panose="03010101010201010101" pitchFamily="66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79904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3B0317-C041-4375-975D-C0F9861A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1" y="147783"/>
            <a:ext cx="6156035" cy="4617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E85689-373B-420D-AFB4-D6E73A6C53F8}"/>
              </a:ext>
            </a:extLst>
          </p:cNvPr>
          <p:cNvSpPr/>
          <p:nvPr/>
        </p:nvSpPr>
        <p:spPr>
          <a:xfrm>
            <a:off x="170875" y="1453376"/>
            <a:ext cx="6220690" cy="52014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, serif"/>
              </a:rPr>
              <a:t>Зима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dirty="0">
                <a:solidFill>
                  <a:srgbClr val="181818"/>
                </a:solidFill>
                <a:latin typeface="Monotype Corsiva, serif"/>
              </a:rPr>
              <a:t>Зима часто начинается с холодных ветров и солнечных морозных дней, пришедших на смену дождливой поздней осени. Уже давно сбросившие листья деревья погружаются в глубокий сон. Яркое солнце светит всего несколько часов в сутки и совсем не согревает.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pPr algn="ctr"/>
            <a:r>
              <a:rPr lang="ru-RU" dirty="0">
                <a:solidFill>
                  <a:srgbClr val="181818"/>
                </a:solidFill>
                <a:latin typeface="Monotype Corsiva, serif"/>
              </a:rPr>
              <a:t>А потом выпадает долгожданный  снег – густой и чистый, который не тает через полчаса и не превращается в слякоть. Снег превращает обычный мир вокруг в сказочный. Снег толстым белым ковром устилает крыши домов, ложится на ветви деревьев, а в воздухе еще кружатся большие снежинки.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pPr algn="ctr"/>
            <a:r>
              <a:rPr lang="ru-RU" dirty="0">
                <a:solidFill>
                  <a:srgbClr val="181818"/>
                </a:solidFill>
                <a:latin typeface="Monotype Corsiva, serif"/>
              </a:rPr>
              <a:t>Зима – будто настоящая Снежная королева, холодная и иногда неприветливая. Зато прекрасная в своих шикарных белых одеждах из снега и украшениях из бриллиантов льда. Набросив на плечи шаль из ветра и метели, зима неслышным шагом легко ступает по земле, радуя нас своей красотой и веселыми зимними забавами.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2061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5F2E6C-576B-4EC9-A5D6-A1C407EA6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97" y="2219036"/>
            <a:ext cx="6312330" cy="437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78E10B-5D8D-4348-9151-1F0097B8E319}"/>
              </a:ext>
            </a:extLst>
          </p:cNvPr>
          <p:cNvSpPr/>
          <p:nvPr/>
        </p:nvSpPr>
        <p:spPr>
          <a:xfrm>
            <a:off x="221673" y="181605"/>
            <a:ext cx="5874327" cy="43704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, serif"/>
              </a:rPr>
              <a:t>Весна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dirty="0">
                <a:solidFill>
                  <a:srgbClr val="181818"/>
                </a:solidFill>
                <a:latin typeface="Monotype Corsiva, serif"/>
              </a:rPr>
              <a:t>Весна — удивительное время года, </a:t>
            </a:r>
            <a:r>
              <a:rPr lang="ru-RU" dirty="0" err="1">
                <a:solidFill>
                  <a:srgbClr val="181818"/>
                </a:solidFill>
                <a:latin typeface="Monotype Corsiva, serif"/>
              </a:rPr>
              <a:t>всеоживляющее</a:t>
            </a:r>
            <a:r>
              <a:rPr lang="ru-RU" dirty="0">
                <a:solidFill>
                  <a:srgbClr val="181818"/>
                </a:solidFill>
                <a:latin typeface="Monotype Corsiva, serif"/>
              </a:rPr>
              <a:t>, благодатное. Всё увеличивается день, всё чаще на голубом небосклоне подолгу гостит солнышко. Со светом и тепло прибывает.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pPr algn="ctr"/>
            <a:r>
              <a:rPr lang="ru-RU" dirty="0">
                <a:solidFill>
                  <a:srgbClr val="181818"/>
                </a:solidFill>
                <a:latin typeface="Monotype Corsiva, serif"/>
              </a:rPr>
              <a:t>По мере схода снега и отмерзания почвы пробуждаются деревья. А когда весна наберет силу, войдет «в пору», первые набежавшие дождички смоют остатки зимней грязи. Расцветет Земля - Матушка, оденется в красивое платье, уберется цветами да украсится зелеными ветвями. Зазеленеют леса и пригорки, заполыхают в садах тюльпаны и пионы, настой медовый дух густо поплывет по садам.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pPr algn="ctr"/>
            <a:r>
              <a:rPr lang="ru-RU" dirty="0">
                <a:solidFill>
                  <a:srgbClr val="181818"/>
                </a:solidFill>
                <a:latin typeface="Monotype Corsiva, serif"/>
              </a:rPr>
              <a:t>А там, глядишь, и лето на носу...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8797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269D9A-EB9A-4DB5-B8DD-C17E47293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78" y="2008596"/>
            <a:ext cx="6209286" cy="4682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964C19-5BEB-4E32-85E1-30C54ED4A0BD}"/>
              </a:ext>
            </a:extLst>
          </p:cNvPr>
          <p:cNvSpPr/>
          <p:nvPr/>
        </p:nvSpPr>
        <p:spPr>
          <a:xfrm>
            <a:off x="212436" y="166568"/>
            <a:ext cx="5957455" cy="32624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, serif"/>
              </a:rPr>
              <a:t>Лето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dirty="0">
                <a:solidFill>
                  <a:srgbClr val="181818"/>
                </a:solidFill>
                <a:latin typeface="Monotype Corsiva, serif"/>
              </a:rPr>
              <a:t>Лето – чудесное время года. Долгие солнечные дни сменяют короткие теплые ночи. Чаще всего стоит ясная погода, и бескрайнее синее небо простирается над головой. Деревья пышно убраны в яркие зеленые одежды. Под ними всюду густо растет трава, усеянная цветастыми огоньками летних цветов – маков, колокольчиков, клевера, пижмы, ромашки, ноготков… А над ними порхают бабочки и жужжат всякие мурашки.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6019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387577-E5F1-43BB-B039-9F2C10C09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375905-F654-4444-8A4F-599C8950BF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"/>
          <a:stretch/>
        </p:blipFill>
        <p:spPr>
          <a:xfrm>
            <a:off x="2272665" y="185213"/>
            <a:ext cx="7790286" cy="44595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F0CC81-BEB0-468F-8B5E-9CC30CD6F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3351">
            <a:off x="4921902" y="4696928"/>
            <a:ext cx="2055722" cy="20826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E2991B-1257-4BFE-8445-F8291A1651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94" y="4762019"/>
            <a:ext cx="2585151" cy="17659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C3B0C8-8EF4-4DCF-AF4B-F3AB399B03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156">
            <a:off x="8087479" y="4504159"/>
            <a:ext cx="2811045" cy="224883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C9D1A93-9CB3-4498-8A30-4072F21D13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028">
            <a:off x="123563" y="3164321"/>
            <a:ext cx="1991879" cy="8483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3576F40-75C9-440A-AF04-9D948F6DEF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5" y="915438"/>
            <a:ext cx="1542431" cy="70874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B673A4A-FEDE-4462-946D-773E58E7FC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6712" r="16987" b="4577"/>
          <a:stretch/>
        </p:blipFill>
        <p:spPr>
          <a:xfrm>
            <a:off x="215699" y="473685"/>
            <a:ext cx="1952971" cy="1941299"/>
          </a:xfrm>
          <a:prstGeom prst="ellipse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CA0D90-43B8-4C30-A71A-CC10CF5C31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8456" y="2049545"/>
            <a:ext cx="1872034" cy="194129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F563718-8932-47E0-981A-D039CE143015}"/>
              </a:ext>
            </a:extLst>
          </p:cNvPr>
          <p:cNvSpPr txBox="1"/>
          <p:nvPr/>
        </p:nvSpPr>
        <p:spPr>
          <a:xfrm>
            <a:off x="2384369" y="294342"/>
            <a:ext cx="342463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Что связано с Зимой?</a:t>
            </a:r>
          </a:p>
        </p:txBody>
      </p:sp>
    </p:spTree>
    <p:extLst>
      <p:ext uri="{BB962C8B-B14F-4D97-AF65-F5344CB8AC3E}">
        <p14:creationId xmlns:p14="http://schemas.microsoft.com/office/powerpoint/2010/main" val="48595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28177 0.425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286 -0.522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01074D5-50B0-4EC3-8A86-CF198918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850" y="835978"/>
            <a:ext cx="6210300" cy="116205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7200" dirty="0"/>
              <a:t>Спасибо!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2761C7-6D76-4C9A-8748-47E918C04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5" y="1998028"/>
            <a:ext cx="5949696" cy="46065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8BA1D0-945E-4D3A-92C3-E1D5E936F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" y="182877"/>
            <a:ext cx="3351045" cy="36302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73C94-2DE8-4091-939F-9E11DD0F3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182878"/>
            <a:ext cx="3351045" cy="363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A1B101-0D49-4AFD-8825-6610B93D9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792CBE-A42B-406B-A0AD-3A3B06FF4A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6201" r="13001" b="4186"/>
          <a:stretch/>
        </p:blipFill>
        <p:spPr>
          <a:xfrm>
            <a:off x="13028602" y="2634587"/>
            <a:ext cx="1555841" cy="1588826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E1D0AA-E863-4FBB-9BF4-5503818799F0}"/>
              </a:ext>
            </a:extLst>
          </p:cNvPr>
          <p:cNvSpPr txBox="1"/>
          <p:nvPr/>
        </p:nvSpPr>
        <p:spPr>
          <a:xfrm>
            <a:off x="6807200" y="2377440"/>
            <a:ext cx="4023360" cy="124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C2059C9-47E6-4520-B706-B5AFB436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040" y="136493"/>
            <a:ext cx="8378825" cy="2333942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72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Ура! Мы нашли Колобка!</a:t>
            </a:r>
          </a:p>
        </p:txBody>
      </p:sp>
    </p:spTree>
    <p:extLst>
      <p:ext uri="{BB962C8B-B14F-4D97-AF65-F5344CB8AC3E}">
        <p14:creationId xmlns:p14="http://schemas.microsoft.com/office/powerpoint/2010/main" val="3741934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4722 L -0.66575 0.19769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44" y="7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309093" y="38158"/>
            <a:ext cx="9812091" cy="6363643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03" y="1230282"/>
            <a:ext cx="2479921" cy="1627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79" y="3424443"/>
            <a:ext cx="2807595" cy="1778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42" y="1065673"/>
            <a:ext cx="2696884" cy="1956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53" y="3022236"/>
            <a:ext cx="2456485" cy="3599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750D6-8EB6-4E7B-8BB9-ABE1E4392A17}"/>
              </a:ext>
            </a:extLst>
          </p:cNvPr>
          <p:cNvSpPr txBox="1"/>
          <p:nvPr/>
        </p:nvSpPr>
        <p:spPr>
          <a:xfrm>
            <a:off x="2856144" y="208001"/>
            <a:ext cx="47179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Куда же мог пойти Колобок?</a:t>
            </a:r>
          </a:p>
        </p:txBody>
      </p:sp>
    </p:spTree>
    <p:extLst>
      <p:ext uri="{BB962C8B-B14F-4D97-AF65-F5344CB8AC3E}">
        <p14:creationId xmlns:p14="http://schemas.microsoft.com/office/powerpoint/2010/main" val="410394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0" y="347884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750423"/>
            <a:ext cx="522862" cy="10288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77" y="0"/>
            <a:ext cx="1038869" cy="6565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07" y="5221876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98" y="5274548"/>
            <a:ext cx="1384005" cy="6627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66" y="3842938"/>
            <a:ext cx="6171956" cy="3116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77" y="1018689"/>
            <a:ext cx="3608467" cy="3608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A19F93-069A-4DB0-8596-4B474005D0F7}"/>
              </a:ext>
            </a:extLst>
          </p:cNvPr>
          <p:cNvSpPr txBox="1"/>
          <p:nvPr/>
        </p:nvSpPr>
        <p:spPr>
          <a:xfrm>
            <a:off x="473865" y="3777967"/>
            <a:ext cx="56221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Помогите зайцу узнать: части суток</a:t>
            </a:r>
          </a:p>
        </p:txBody>
      </p:sp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88203 -0.0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2" y="-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6" y="-1014815"/>
            <a:ext cx="6718135" cy="78728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56469" y="321227"/>
            <a:ext cx="3157235" cy="1308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траву роса ложится,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 а нам пора вставать,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зарядку становиться,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лучше день начать.  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35224" y="5193673"/>
            <a:ext cx="307848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 струится и струится,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Звуками земля полна.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Занята делами птица,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и птахам не до сна.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549" y="5193673"/>
            <a:ext cx="305235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уже зеваем сладко,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Тени тут и там снуют,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Чистим зубы для порядка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готовимся ко сну.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2549" y="321227"/>
            <a:ext cx="322217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Звезды пляшут и резвятся,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Шепчут что-то фонари,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Чудеса ребятам снятся.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продлится до зари?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10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3494719"/>
            <a:ext cx="2762636" cy="2762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84111" l="0" r="8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46448"/>
          <a:stretch/>
        </p:blipFill>
        <p:spPr>
          <a:xfrm>
            <a:off x="359540" y="-177870"/>
            <a:ext cx="2871116" cy="3672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7" b="99889" l="0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38" r="50939"/>
          <a:stretch/>
        </p:blipFill>
        <p:spPr>
          <a:xfrm>
            <a:off x="359540" y="3494719"/>
            <a:ext cx="2871116" cy="2809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13" y="1944811"/>
            <a:ext cx="4572000" cy="3099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732083"/>
            <a:ext cx="2762636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7" b="99889" l="0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38" r="50939"/>
          <a:stretch/>
        </p:blipFill>
        <p:spPr>
          <a:xfrm>
            <a:off x="359540" y="3494719"/>
            <a:ext cx="2871116" cy="2809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732083"/>
            <a:ext cx="2762636" cy="2762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84111" l="0" r="8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46448"/>
          <a:stretch/>
        </p:blipFill>
        <p:spPr>
          <a:xfrm>
            <a:off x="359540" y="-177870"/>
            <a:ext cx="2871116" cy="3672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30" y="1256848"/>
            <a:ext cx="5028924" cy="447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3494719"/>
            <a:ext cx="2762636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732083"/>
            <a:ext cx="2762636" cy="2762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4111" l="0" r="8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46448"/>
          <a:stretch/>
        </p:blipFill>
        <p:spPr>
          <a:xfrm>
            <a:off x="359540" y="-177870"/>
            <a:ext cx="2871116" cy="3672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3494719"/>
            <a:ext cx="2762636" cy="27626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2996" r="2311" b="2757"/>
          <a:stretch/>
        </p:blipFill>
        <p:spPr>
          <a:xfrm>
            <a:off x="6732105" y="1841289"/>
            <a:ext cx="4704522" cy="3034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7" b="99889" l="0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38" r="50939"/>
          <a:stretch/>
        </p:blipFill>
        <p:spPr>
          <a:xfrm>
            <a:off x="359540" y="3494719"/>
            <a:ext cx="2871116" cy="28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2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732083"/>
            <a:ext cx="2762636" cy="2762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56" y="3494719"/>
            <a:ext cx="2762636" cy="2762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7" b="99889" l="0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38" r="50939"/>
          <a:stretch/>
        </p:blipFill>
        <p:spPr>
          <a:xfrm>
            <a:off x="359540" y="3494719"/>
            <a:ext cx="2871116" cy="28091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84111" l="0" r="8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39" b="46448"/>
          <a:stretch/>
        </p:blipFill>
        <p:spPr>
          <a:xfrm>
            <a:off x="359540" y="-177870"/>
            <a:ext cx="2871116" cy="3672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17" y="915875"/>
            <a:ext cx="4909570" cy="4909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972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3FA65F-4361-4E04-8BDA-4F8256B2EBC3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547570a-e5f4-4946-a4c3-82580e42479e"/>
    <ds:schemaRef ds:uri="6ee78bd2-4339-4042-adc0-bcc64641998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753</Words>
  <Application>Microsoft Office PowerPoint</Application>
  <PresentationFormat>Широкоэкранный</PresentationFormat>
  <Paragraphs>53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Monotype Corsiva</vt:lpstr>
      <vt:lpstr>Monotype Corsiva, serif</vt:lpstr>
      <vt:lpstr>Open Sans</vt:lpstr>
      <vt:lpstr>Segoe UI</vt:lpstr>
      <vt:lpstr>Segoe UI Light</vt:lpstr>
      <vt:lpstr>Тема1</vt:lpstr>
      <vt:lpstr>«Найдём колобка выполняя задания!»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  <vt:lpstr>Ура! Мы нашли Колобка!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2018-03-11T07:06:03Z</dcterms:created>
  <dcterms:modified xsi:type="dcterms:W3CDTF">2022-01-31T10:16:14Z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