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84" r:id="rId6"/>
    <p:sldMasterId id="2147483691" r:id="rId7"/>
    <p:sldMasterId id="2147483703" r:id="rId8"/>
  </p:sldMasterIdLst>
  <p:notesMasterIdLst>
    <p:notesMasterId r:id="rId20"/>
  </p:notesMasterIdLst>
  <p:handoutMasterIdLst>
    <p:handoutMasterId r:id="rId21"/>
  </p:handoutMasterIdLst>
  <p:sldIdLst>
    <p:sldId id="256" r:id="rId9"/>
    <p:sldId id="2524" r:id="rId10"/>
    <p:sldId id="2526" r:id="rId11"/>
    <p:sldId id="286" r:id="rId12"/>
    <p:sldId id="2525" r:id="rId13"/>
    <p:sldId id="284" r:id="rId14"/>
    <p:sldId id="2527" r:id="rId15"/>
    <p:sldId id="2528" r:id="rId16"/>
    <p:sldId id="293" r:id="rId17"/>
    <p:sldId id="409" r:id="rId18"/>
    <p:sldId id="271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3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F8E447-D05B-4FFA-97D1-0D40619C5058}" type="datetime1">
              <a:rPr lang="ru-RU" smtClean="0">
                <a:latin typeface="Arial" panose="020B0604020202020204" pitchFamily="34" charset="0"/>
              </a:rPr>
              <a:t>31.10.2022</a:t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ru-RU">
                <a:latin typeface="Arial" panose="020B0604020202020204" pitchFamily="34" charset="0"/>
              </a:rPr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9AB7BB4-B381-4B36-A878-801C2D535B6C}" type="datetime1">
              <a:rPr lang="ru-RU" noProof="0" smtClean="0"/>
              <a:t>31.10.2022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b="1" i="1">
                <a:latin typeface="Arial" pitchFamily="34" charset="0"/>
                <a:cs typeface="Arial" pitchFamily="34" charset="0"/>
              </a:rPr>
              <a:t>ПРИМЕЧАНИЕ.</a:t>
            </a:r>
          </a:p>
          <a:p>
            <a:pPr rtl="0"/>
            <a:r>
              <a:rPr lang="ru-RU" i="1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66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47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F161B9-8B54-4D32-B5BC-79528FA85C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D8B4D001-6C79-4FD1-AF42-71BB3FA1B742}" type="datetime1">
              <a:rPr lang="ru-RU" noProof="0" smtClean="0"/>
              <a:t>31.10.2022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FF03FF-A43A-40BF-83AB-CE3349878E54}" type="datetime1">
              <a:rPr lang="ru-RU" noProof="0" smtClean="0"/>
              <a:t>31.10.2022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8E68B7-A3F8-4FEF-882B-7944E2A82704}" type="datetime1">
              <a:rPr lang="ru-RU" noProof="0" smtClean="0"/>
              <a:t>31.10.2022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08174E-23E9-4832-894F-8EBFA04B2056}" type="datetime1">
              <a:rPr lang="ru-RU" noProof="0" smtClean="0"/>
              <a:t>31.10.2022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rtlCol="0" anchor="b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НАЖМИТЕ, ЧТОБЫ ИЗМЕНИТЬ ОБРАЗЕЦ ЗАГОЛОВКА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 rtl="0"/>
            <a:r>
              <a:rPr lang="ru-RU" noProof="0" dirty="0"/>
              <a:t>УКАЖИТЕ ЗДЕСЬ АДРЕС ВЕБ-САЙТА</a:t>
            </a:r>
          </a:p>
        </p:txBody>
      </p:sp>
    </p:spTree>
    <p:extLst>
      <p:ext uri="{BB962C8B-B14F-4D97-AF65-F5344CB8AC3E}">
        <p14:creationId xmlns:p14="http://schemas.microsoft.com/office/powerpoint/2010/main" val="3050562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0"/>
            <a:ext cx="1136015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 rtlCol="0"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4171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3259237"/>
            <a:ext cx="5445858" cy="2852737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6138962"/>
            <a:ext cx="5445858" cy="580815"/>
          </a:xfrm>
        </p:spPr>
        <p:txBody>
          <a:bodyPr rtlCol="0">
            <a:normAutofit/>
          </a:bodyPr>
          <a:lstStyle>
            <a:lvl1pPr marL="0" indent="0">
              <a:buNone/>
              <a:defRPr sz="1800" b="0" i="0" spc="300">
                <a:solidFill>
                  <a:schemeClr val="tx2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8501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8737" y="786810"/>
            <a:ext cx="4008437" cy="1395208"/>
          </a:xfrm>
        </p:spPr>
        <p:txBody>
          <a:bodyPr lIns="0" rtlCol="0" anchor="b"/>
          <a:lstStyle/>
          <a:p>
            <a:pPr rtl="0"/>
            <a:r>
              <a:rPr lang="ru-RU" noProof="0" dirty="0"/>
              <a:t>МЕСТО ДЛЯ</a:t>
            </a:r>
            <a:br>
              <a:rPr lang="ru-RU" noProof="0" dirty="0"/>
            </a:br>
            <a:r>
              <a:rPr lang="ru-RU" noProof="0" dirty="0"/>
              <a:t>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DA80A15A-88F2-2144-8707-F31DD26C5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3019352"/>
            <a:ext cx="4008437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16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4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8738" y="22476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60447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52578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68304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0"/>
            <a:ext cx="11353800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1989" y="5829950"/>
            <a:ext cx="3558320" cy="62865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 rtl="0"/>
            <a:r>
              <a:rPr lang="ru-RU" noProof="0" dirty="0"/>
              <a:t>Место для подписи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6179" y="5250600"/>
            <a:ext cx="3545503" cy="564335"/>
          </a:xfrm>
        </p:spPr>
        <p:txBody>
          <a:bodyPr rtlCol="0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3643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 2"/>
          <p:cNvSpPr>
            <a:spLocks noGrp="1"/>
          </p:cNvSpPr>
          <p:nvPr>
            <p:ph type="pic" sz="quarter" idx="14"/>
          </p:nvPr>
        </p:nvSpPr>
        <p:spPr>
          <a:xfrm>
            <a:off x="838200" y="2627"/>
            <a:ext cx="11353799" cy="463136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25A2246-7A52-3649-8FE5-C14CAE4F551F}"/>
              </a:ext>
            </a:extLst>
          </p:cNvPr>
          <p:cNvSpPr/>
          <p:nvPr userDrawn="1"/>
        </p:nvSpPr>
        <p:spPr>
          <a:xfrm>
            <a:off x="877112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26EA67C-D6CD-904B-9211-B56EF682649F}"/>
              </a:ext>
            </a:extLst>
          </p:cNvPr>
          <p:cNvSpPr/>
          <p:nvPr userDrawn="1"/>
        </p:nvSpPr>
        <p:spPr>
          <a:xfrm>
            <a:off x="6612193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2679700"/>
            <a:ext cx="4242611" cy="645001"/>
          </a:xfrm>
        </p:spPr>
        <p:txBody>
          <a:bodyPr rtlCol="0" anchor="ctr"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2100" y="3324700"/>
            <a:ext cx="4242611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67601" y="2679700"/>
            <a:ext cx="4072192" cy="645001"/>
          </a:xfrm>
        </p:spPr>
        <p:txBody>
          <a:bodyPr rtlCol="0" anchor="ctr"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67601" y="3324700"/>
            <a:ext cx="4072192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FE0B-9B5C-734D-8394-A770FAA615B3}"/>
              </a:ext>
            </a:extLst>
          </p:cNvPr>
          <p:cNvSpPr/>
          <p:nvPr userDrawn="1"/>
        </p:nvSpPr>
        <p:spPr>
          <a:xfrm>
            <a:off x="838200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02390A6-F565-8844-A9B9-4C6ACB7857F5}"/>
              </a:ext>
            </a:extLst>
          </p:cNvPr>
          <p:cNvSpPr/>
          <p:nvPr userDrawn="1"/>
        </p:nvSpPr>
        <p:spPr>
          <a:xfrm>
            <a:off x="6742889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523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B0CC20-FBBA-4D4C-99D3-BD35DB445E5E}" type="datetime1">
              <a:rPr lang="ru-RU" noProof="0" smtClean="0"/>
              <a:t>31.10.2022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ADF8-C269-5D42-A626-BE35303B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E7CE01-A53E-894C-9672-25D8CB7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28E13-F6CA-9A4F-A3DD-2CEB2ED9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626346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824E8-8F6B-3D44-A59E-3179A03A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7E1808-3255-6342-8F11-708C178C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08467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85361"/>
            <a:ext cx="5157787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85361"/>
            <a:ext cx="5183188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47093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графии в квадра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458601" y="-13063"/>
            <a:ext cx="4984597" cy="6881852"/>
          </a:xfrm>
          <a:custGeom>
            <a:avLst/>
            <a:gdLst>
              <a:gd name="connsiteX0" fmla="*/ 1503648 w 9969194"/>
              <a:gd name="connsiteY0" fmla="*/ 0 h 13763703"/>
              <a:gd name="connsiteX1" fmla="*/ 5527552 w 9969194"/>
              <a:gd name="connsiteY1" fmla="*/ 0 h 13763703"/>
              <a:gd name="connsiteX2" fmla="*/ 5527552 w 9969194"/>
              <a:gd name="connsiteY2" fmla="*/ 1227909 h 13763703"/>
              <a:gd name="connsiteX3" fmla="*/ 7022614 w 9969194"/>
              <a:gd name="connsiteY3" fmla="*/ 1227909 h 13763703"/>
              <a:gd name="connsiteX4" fmla="*/ 7022614 w 9969194"/>
              <a:gd name="connsiteY4" fmla="*/ 2794727 h 13763703"/>
              <a:gd name="connsiteX5" fmla="*/ 9969194 w 9969194"/>
              <a:gd name="connsiteY5" fmla="*/ 2794727 h 13763703"/>
              <a:gd name="connsiteX6" fmla="*/ 9969194 w 9969194"/>
              <a:gd name="connsiteY6" fmla="*/ 5957026 h 13763703"/>
              <a:gd name="connsiteX7" fmla="*/ 8950610 w 9969194"/>
              <a:gd name="connsiteY7" fmla="*/ 5957026 h 13763703"/>
              <a:gd name="connsiteX8" fmla="*/ 8950610 w 9969194"/>
              <a:gd name="connsiteY8" fmla="*/ 12565789 h 13763703"/>
              <a:gd name="connsiteX9" fmla="*/ 1869952 w 9969194"/>
              <a:gd name="connsiteY9" fmla="*/ 12565789 h 13763703"/>
              <a:gd name="connsiteX10" fmla="*/ 1869952 w 9969194"/>
              <a:gd name="connsiteY10" fmla="*/ 13763703 h 13763703"/>
              <a:gd name="connsiteX11" fmla="*/ 0 w 9969194"/>
              <a:gd name="connsiteY11" fmla="*/ 13763703 h 13763703"/>
              <a:gd name="connsiteX12" fmla="*/ 0 w 9969194"/>
              <a:gd name="connsiteY12" fmla="*/ 12096207 h 13763703"/>
              <a:gd name="connsiteX13" fmla="*/ 1503648 w 9969194"/>
              <a:gd name="connsiteY13" fmla="*/ 12096207 h 13763703"/>
              <a:gd name="connsiteX14" fmla="*/ 1503648 w 9969194"/>
              <a:gd name="connsiteY14" fmla="*/ 5147401 h 13763703"/>
              <a:gd name="connsiteX15" fmla="*/ 6808482 w 9969194"/>
              <a:gd name="connsiteY15" fmla="*/ 5147401 h 13763703"/>
              <a:gd name="connsiteX16" fmla="*/ 6808482 w 9969194"/>
              <a:gd name="connsiteY16" fmla="*/ 3088415 h 13763703"/>
              <a:gd name="connsiteX17" fmla="*/ 5160598 w 9969194"/>
              <a:gd name="connsiteY17" fmla="*/ 3088415 h 13763703"/>
              <a:gd name="connsiteX18" fmla="*/ 5160598 w 9969194"/>
              <a:gd name="connsiteY18" fmla="*/ 1436915 h 13763703"/>
              <a:gd name="connsiteX19" fmla="*/ 1503648 w 9969194"/>
              <a:gd name="connsiteY19" fmla="*/ 1436915 h 137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9194" h="13763703">
                <a:moveTo>
                  <a:pt x="1503648" y="0"/>
                </a:moveTo>
                <a:lnTo>
                  <a:pt x="5527552" y="0"/>
                </a:lnTo>
                <a:lnTo>
                  <a:pt x="5527552" y="1227909"/>
                </a:lnTo>
                <a:lnTo>
                  <a:pt x="7022614" y="1227909"/>
                </a:lnTo>
                <a:lnTo>
                  <a:pt x="7022614" y="2794727"/>
                </a:lnTo>
                <a:lnTo>
                  <a:pt x="9969194" y="2794727"/>
                </a:lnTo>
                <a:lnTo>
                  <a:pt x="9969194" y="5957026"/>
                </a:lnTo>
                <a:lnTo>
                  <a:pt x="8950610" y="5957026"/>
                </a:lnTo>
                <a:lnTo>
                  <a:pt x="8950610" y="12565789"/>
                </a:lnTo>
                <a:lnTo>
                  <a:pt x="1869952" y="12565789"/>
                </a:lnTo>
                <a:lnTo>
                  <a:pt x="1869952" y="13763703"/>
                </a:lnTo>
                <a:lnTo>
                  <a:pt x="0" y="13763703"/>
                </a:lnTo>
                <a:lnTo>
                  <a:pt x="0" y="12096207"/>
                </a:lnTo>
                <a:lnTo>
                  <a:pt x="1503648" y="12096207"/>
                </a:lnTo>
                <a:lnTo>
                  <a:pt x="1503648" y="5147401"/>
                </a:lnTo>
                <a:lnTo>
                  <a:pt x="6808482" y="5147401"/>
                </a:lnTo>
                <a:lnTo>
                  <a:pt x="6808482" y="3088415"/>
                </a:lnTo>
                <a:lnTo>
                  <a:pt x="5160598" y="3088415"/>
                </a:lnTo>
                <a:lnTo>
                  <a:pt x="5160598" y="1436915"/>
                </a:lnTo>
                <a:lnTo>
                  <a:pt x="1503648" y="1436915"/>
                </a:lnTo>
                <a:close/>
              </a:path>
            </a:pathLst>
          </a:cu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Фигура 223">
            <a:extLst>
              <a:ext uri="{FF2B5EF4-FFF2-40B4-BE49-F238E27FC236}">
                <a16:creationId xmlns:a16="http://schemas.microsoft.com/office/drawing/2014/main" id="{00159812-53E9-D848-9606-198A5B9858E2}"/>
              </a:ext>
            </a:extLst>
          </p:cNvPr>
          <p:cNvSpPr/>
          <p:nvPr userDrawn="1"/>
        </p:nvSpPr>
        <p:spPr>
          <a:xfrm>
            <a:off x="10491266" y="1562652"/>
            <a:ext cx="1562173" cy="1562173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>
              <a:solidFill>
                <a:schemeClr val="bg2"/>
              </a:solidFill>
            </a:endParaRPr>
          </a:p>
        </p:txBody>
      </p:sp>
      <p:sp>
        <p:nvSpPr>
          <p:cNvPr id="8" name="Фигура 224">
            <a:extLst>
              <a:ext uri="{FF2B5EF4-FFF2-40B4-BE49-F238E27FC236}">
                <a16:creationId xmlns:a16="http://schemas.microsoft.com/office/drawing/2014/main" id="{B6EC8FD8-5421-9645-9F0E-CBC6D7CF690B}"/>
              </a:ext>
            </a:extLst>
          </p:cNvPr>
          <p:cNvSpPr/>
          <p:nvPr userDrawn="1"/>
        </p:nvSpPr>
        <p:spPr>
          <a:xfrm>
            <a:off x="7144406" y="879573"/>
            <a:ext cx="662702" cy="662702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>
              <a:solidFill>
                <a:schemeClr val="bg2"/>
              </a:solidFill>
            </a:endParaRPr>
          </a:p>
        </p:txBody>
      </p:sp>
      <p:sp>
        <p:nvSpPr>
          <p:cNvPr id="9" name="Фигура 225">
            <a:extLst>
              <a:ext uri="{FF2B5EF4-FFF2-40B4-BE49-F238E27FC236}">
                <a16:creationId xmlns:a16="http://schemas.microsoft.com/office/drawing/2014/main" id="{FB52FD4B-1ED8-5C42-8013-FD61B2A3A2CB}"/>
              </a:ext>
            </a:extLst>
          </p:cNvPr>
          <p:cNvSpPr/>
          <p:nvPr userDrawn="1"/>
        </p:nvSpPr>
        <p:spPr>
          <a:xfrm>
            <a:off x="11488701" y="6383701"/>
            <a:ext cx="781358" cy="781358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>
              <a:solidFill>
                <a:schemeClr val="bg2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9038DA1-6D5C-EA47-BDA4-388C0BC57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8737" y="786810"/>
            <a:ext cx="4008437" cy="1395208"/>
          </a:xfrm>
        </p:spPr>
        <p:txBody>
          <a:bodyPr lIns="0" rtlCol="0" anchor="b"/>
          <a:lstStyle/>
          <a:p>
            <a:pPr rtl="0"/>
            <a:r>
              <a:rPr lang="ru-RU" noProof="0" dirty="0"/>
              <a:t>МЕСТО ДЛЯ</a:t>
            </a:r>
            <a:br>
              <a:rPr lang="ru-RU" noProof="0" dirty="0"/>
            </a:br>
            <a:r>
              <a:rPr lang="ru-RU" noProof="0" dirty="0"/>
              <a:t>ЗАГОЛОВКА</a:t>
            </a: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D7404C76-F118-6149-96DF-BF25D43E2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3019352"/>
            <a:ext cx="4008437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05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0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7205F80F-3B88-A44D-812A-11909F0C9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8738" y="22476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211126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rtlCol="0" anchor="b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НАЖМИТЕ, ЧТОБЫ ИЗМЕНИТЬ 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86400"/>
            <a:ext cx="6548438" cy="697584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7055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 rtlCol="0"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0180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7688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5E0DD3-854B-420F-ADA1-DED8ADDCC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4163" y="2062956"/>
            <a:ext cx="9083675" cy="27320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4113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2A5E4FE9-CEDE-F34D-924F-EB11B49749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3424" y="2367777"/>
            <a:ext cx="5056426" cy="379143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780" y="839972"/>
            <a:ext cx="4767262" cy="1342045"/>
          </a:xfrm>
        </p:spPr>
        <p:txBody>
          <a:bodyPr lIns="0" rtlCol="0" anchor="b"/>
          <a:lstStyle/>
          <a:p>
            <a:pPr rtl="0"/>
            <a:r>
              <a:rPr lang="ru-RU" noProof="0" dirty="0"/>
              <a:t>МЕСТО ДЛЯ</a:t>
            </a:r>
            <a:br>
              <a:rPr lang="ru-RU" noProof="0" dirty="0"/>
            </a:br>
            <a:r>
              <a:rPr lang="ru-RU" noProof="0" dirty="0"/>
              <a:t>ЗАГОЛОВКА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0780" y="3019352"/>
            <a:ext cx="4767262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05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0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0780" y="2247679"/>
            <a:ext cx="4767262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26937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90688"/>
            <a:ext cx="10896600" cy="486251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91448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4334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Заголовок 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0560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Рисунок 2">
            <a:extLst>
              <a:ext uri="{FF2B5EF4-FFF2-40B4-BE49-F238E27FC236}">
                <a16:creationId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80012" y="987426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0977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, выходящая за кра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6944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559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8012252" y="189259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72985"/>
            <a:ext cx="6548438" cy="2413416"/>
          </a:xfrm>
        </p:spPr>
        <p:txBody>
          <a:bodyPr rtlCol="0" anchor="b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НАЖМИТЕ, ЧТОБЫ ИЗМЕНИТЬ ОБРАЗЕЦ ЗАГОЛОВКА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486401"/>
            <a:ext cx="6548439" cy="304800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 rtl="0"/>
            <a:r>
              <a:rPr lang="ru-RU" noProof="0" dirty="0"/>
              <a:t>УКАЖИТЕ ЗДЕСЬ АДРЕС ВЕБ-САЙТА</a:t>
            </a:r>
          </a:p>
        </p:txBody>
      </p:sp>
    </p:spTree>
    <p:extLst>
      <p:ext uri="{BB962C8B-B14F-4D97-AF65-F5344CB8AC3E}">
        <p14:creationId xmlns:p14="http://schemas.microsoft.com/office/powerpoint/2010/main" val="493296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2" y="1556932"/>
            <a:ext cx="11232117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240" y="3528591"/>
            <a:ext cx="85344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60205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321" y="296653"/>
            <a:ext cx="1056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7461" y="1593342"/>
            <a:ext cx="1056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5314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461" y="296653"/>
            <a:ext cx="1056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47461" y="1593342"/>
            <a:ext cx="1056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6147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461" y="296653"/>
            <a:ext cx="1056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47461" y="1593342"/>
            <a:ext cx="1056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65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461" y="296653"/>
            <a:ext cx="1056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47461" y="1592796"/>
            <a:ext cx="504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68075" y="1592796"/>
            <a:ext cx="504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85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FF4DDC-A71E-4CFA-82E6-280290985665}" type="datetime1">
              <a:rPr lang="ru-RU" noProof="0" smtClean="0"/>
              <a:t>31.10.2022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659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Овал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B8DE-EE15-453A-8E8B-C402E1E69909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1E8CCE2-E98A-400F-8596-A61D7F2D5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45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1B6A-5396-4806-94FB-D3D70EFB1FAB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09061-EEE9-4796-B02E-8F3534698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87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Овал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9EC5-9883-4823-9F25-9A5078070924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9DCAA7E-1B46-47E9-B3A2-8386410CB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77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3C1D-81E4-4822-BA01-0F33F46C8C7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3B0F-8619-459B-B00E-B0F7C2CC6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Овал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75B35-2E87-4F92-99AF-27830EFBA5E7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22CC607-CD50-4192-9AEA-92414754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70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3249-6E52-4701-9BBE-DDA93F44A87F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3FF5C-350A-464D-B520-E9A82F857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B6CE-9ABE-4F3E-9737-4AE0B23559AB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B07847-29C3-43C2-8ABA-580B2AA81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55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Овал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95CFF80-771E-4A4B-B1C8-554BB0373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969A-6F07-425C-8256-E440DFA45555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92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Овал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CF69A-647C-4B1B-8828-E3CA4AF88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85E40-B0F0-4B19-8BF9-77F61789182B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9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14F0B8-33FA-40F9-A58A-30DB4BB279E6}" type="datetime1">
              <a:rPr lang="ru-RU" noProof="0" smtClean="0"/>
              <a:t>31.10.2022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92B64-EDB1-4DED-B31E-ED0D1455AEFB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EB642-63C7-4AF5-9575-B563444A7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6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Овал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FBF90-56BE-4A7E-BB86-06E692D42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35E06-2BF9-4E07-A70F-D9B69780467E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33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7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4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6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0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72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85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03FD05-CCB6-4703-95F1-035600F1D8EA}" type="datetime1">
              <a:rPr lang="ru-RU" noProof="0" smtClean="0"/>
              <a:t>31.10.2022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1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84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13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65C484-0CAA-4CAD-9AE3-9374BF849181}" type="datetime1">
              <a:rPr lang="ru-RU" noProof="0" smtClean="0"/>
              <a:t>31.10.2022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C01BF4-B79E-49A8-881C-E61A40A3E9DD}" type="datetime1">
              <a:rPr lang="ru-RU" noProof="0" smtClean="0"/>
              <a:t>31.10.2022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40FF9-C789-4B98-9496-8946B23EDA26}" type="datetime1">
              <a:rPr lang="ru-RU" noProof="0" smtClean="0"/>
              <a:t>31.10.2022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  <a:p>
            <a:pPr lvl="5" rtl="0"/>
            <a:r>
              <a:rPr lang="ru-RU" noProof="0"/>
              <a:t>Шестой уровень</a:t>
            </a:r>
          </a:p>
          <a:p>
            <a:pPr lvl="6" rtl="0"/>
            <a:r>
              <a:rPr lang="ru-RU" noProof="0"/>
              <a:t>Седьмой уровень</a:t>
            </a:r>
          </a:p>
          <a:p>
            <a:pPr lvl="7" rtl="0"/>
            <a:r>
              <a:rPr lang="ru-RU" noProof="0"/>
              <a:t>Восьмой уровень</a:t>
            </a:r>
          </a:p>
          <a:p>
            <a:pPr lvl="8" rtl="0"/>
            <a:r>
              <a:rPr lang="ru-RU" noProof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92A1406-CFD2-48C3-B2D4-06D1DAAD4CAE}" type="datetime1">
              <a:rPr lang="ru-RU" noProof="0" smtClean="0"/>
              <a:t>31.10.2022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5" name="Фигура 61">
            <a:extLst>
              <a:ext uri="{FF2B5EF4-FFF2-40B4-BE49-F238E27FC236}">
                <a16:creationId xmlns:a16="http://schemas.microsoft.com/office/drawing/2014/main" id="{EFA7F577-E691-D948-943E-8D25DFE256F5}"/>
              </a:ext>
            </a:extLst>
          </p:cNvPr>
          <p:cNvSpPr/>
          <p:nvPr userDrawn="1"/>
        </p:nvSpPr>
        <p:spPr>
          <a:xfrm rot="16200000">
            <a:off x="-540747" y="4350527"/>
            <a:ext cx="1919693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1600" b="1" i="0" spc="0" noProof="0" dirty="0">
                <a:solidFill>
                  <a:schemeClr val="tx2"/>
                </a:solidFill>
                <a:latin typeface="+mj-lt"/>
                <a:cs typeface="Gill Sans" panose="020B0502020104020203" pitchFamily="34" charset="-79"/>
              </a:rPr>
              <a:t>ПУТЕШЕСТВИЕ АННЫ</a:t>
            </a:r>
          </a:p>
        </p:txBody>
      </p:sp>
      <p:sp>
        <p:nvSpPr>
          <p:cNvPr id="16" name="Фигура 62">
            <a:extLst>
              <a:ext uri="{FF2B5EF4-FFF2-40B4-BE49-F238E27FC236}">
                <a16:creationId xmlns:a16="http://schemas.microsoft.com/office/drawing/2014/main" id="{2C8F251E-BB08-9D42-8813-D3CD1AE6AF9A}"/>
              </a:ext>
            </a:extLst>
          </p:cNvPr>
          <p:cNvSpPr/>
          <p:nvPr userDrawn="1"/>
        </p:nvSpPr>
        <p:spPr>
          <a:xfrm flipV="1">
            <a:off x="419100" y="798384"/>
            <a:ext cx="1" cy="2188805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17" name="Фигура 42">
            <a:extLst>
              <a:ext uri="{FF2B5EF4-FFF2-40B4-BE49-F238E27FC236}">
                <a16:creationId xmlns:a16="http://schemas.microsoft.com/office/drawing/2014/main" id="{3890D1E5-941D-C642-A000-669C7923941B}"/>
              </a:ext>
            </a:extLst>
          </p:cNvPr>
          <p:cNvSpPr txBox="1">
            <a:spLocks/>
          </p:cNvSpPr>
          <p:nvPr userDrawn="1"/>
        </p:nvSpPr>
        <p:spPr>
          <a:xfrm>
            <a:off x="158397" y="77222"/>
            <a:ext cx="521406" cy="24765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C1C0B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86CB4B4D-7CA3-9044-876B-883B54F8677D}" type="slidenum">
              <a:rPr lang="ru-RU" sz="1050" noProof="0" smtClean="0">
                <a:solidFill>
                  <a:schemeClr val="tx2"/>
                </a:solidFill>
              </a:rPr>
              <a:pPr algn="ctr"/>
              <a:t>‹#›</a:t>
            </a:fld>
            <a:endParaRPr lang="ru-RU" sz="1050" noProof="0" dirty="0">
              <a:solidFill>
                <a:schemeClr val="tx2"/>
              </a:solidFill>
            </a:endParaRPr>
          </a:p>
        </p:txBody>
      </p:sp>
      <p:sp>
        <p:nvSpPr>
          <p:cNvPr id="19" name="Фигура 61">
            <a:extLst>
              <a:ext uri="{FF2B5EF4-FFF2-40B4-BE49-F238E27FC236}">
                <a16:creationId xmlns:a16="http://schemas.microsoft.com/office/drawing/2014/main" id="{B3E93633-ABFF-9C4A-BBE4-734B074DB938}"/>
              </a:ext>
            </a:extLst>
          </p:cNvPr>
          <p:cNvSpPr/>
          <p:nvPr userDrawn="1"/>
        </p:nvSpPr>
        <p:spPr>
          <a:xfrm>
            <a:off x="129758" y="5998559"/>
            <a:ext cx="537006" cy="715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4400" b="1" i="0" spc="0" noProof="0" dirty="0">
                <a:solidFill>
                  <a:schemeClr val="tx2"/>
                </a:solidFill>
                <a:latin typeface="+mj-lt"/>
                <a:cs typeface="Gill Sans" panose="020B0502020104020203" pitchFamily="34" charset="-79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7260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orient="horz" pos="412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39714552-3AA8-415D-8787-2B53F189C7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296863"/>
            <a:ext cx="10560051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5E2C50FE-99E6-425D-9054-711548B896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95400" y="1631950"/>
            <a:ext cx="10560051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838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anose="05020102010507070707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Georgia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3016A2C-8B6D-4773-8047-9C602EF5610D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Овал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3413B9-B425-4783-93EA-2E6B909A3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2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E7C5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956251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18485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5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2598726"/>
            <a:ext cx="6981063" cy="2219691"/>
          </a:xfrm>
        </p:spPr>
        <p:txBody>
          <a:bodyPr rtlCol="0" anchor="ctr">
            <a:noAutofit/>
          </a:bodyPr>
          <a:lstStyle/>
          <a:p>
            <a:pPr algn="ctr"/>
            <a:r>
              <a:rPr lang="ru-RU" sz="3200" noProof="1"/>
              <a:t>Формирование читательской грамотности на уроках русского языка и литературы как основы базового образования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38456" y="5083031"/>
            <a:ext cx="5734050" cy="639056"/>
          </a:xfrm>
        </p:spPr>
        <p:txBody>
          <a:bodyPr rtlCol="0">
            <a:normAutofit fontScale="92500" lnSpcReduction="20000"/>
          </a:bodyPr>
          <a:lstStyle/>
          <a:p>
            <a:pPr algn="r"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Шиликова Н.С., </a:t>
            </a:r>
          </a:p>
          <a:p>
            <a:pPr algn="r"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noProof="1"/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5D0EB3-09BB-4F30-AA9A-974E0D8E4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1303" y="0"/>
            <a:ext cx="5429250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мы располагаем следующими фактами: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Нынешние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обладают чрезвычайно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низким уровнем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грамотности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всего обучения в начальной и основной школе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над формированием у обучающихся полноценного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 смыслового чтения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именно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чтением,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пониманием,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оценкой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интерпретацией текстов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 9-10 классу читательская грамотность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оказывается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ниже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63061" y="0"/>
            <a:ext cx="2928938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переходе из начальной в основную школу необходимо обеспечить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перехода от готовности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к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чтению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обучения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сформированное читательское умение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чтение для обучения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9F283B-C363-4D55-A6A2-8D780C6FE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6711" y="1725259"/>
            <a:ext cx="97638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обществе умение читать не может сводиться  лишь к овладению техникой чтения. </a:t>
            </a:r>
          </a:p>
          <a:p>
            <a:pPr algn="just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Теперь это постоянно развивающаяся  совокупность знаний, навыков и умений, то есть качество человека, которое должно совершенствоваться на протяжении всей его жизни в разных ситуациях деятельности и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291237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4C5B47-D383-4CBE-8EA1-65FD7978C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9272195" y="6391816"/>
            <a:ext cx="1812926" cy="665162"/>
            <a:chOff x="109609650" y="109607773"/>
            <a:chExt cx="1143000" cy="1143002"/>
          </a:xfrm>
        </p:grpSpPr>
        <p:sp>
          <p:nvSpPr>
            <p:cNvPr id="10" name="Rectangle 3" hidden="1"/>
            <p:cNvSpPr>
              <a:spLocks noChangeArrowheads="1"/>
            </p:cNvSpPr>
            <p:nvPr/>
          </p:nvSpPr>
          <p:spPr bwMode="auto">
            <a:xfrm>
              <a:off x="109609650" y="109607775"/>
              <a:ext cx="1143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endParaRPr>
            </a:p>
          </p:txBody>
        </p:sp>
        <p:pic>
          <p:nvPicPr>
            <p:cNvPr id="1028" name="Picture 4" descr="DD01630_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42745" y="109607773"/>
              <a:ext cx="276808" cy="377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09609650" y="109985341"/>
              <a:ext cx="1143000" cy="460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МБОУ </a:t>
              </a:r>
              <a:r>
                <a:rPr kumimoji="0" lang="en-US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“</a:t>
              </a: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СШ </a:t>
              </a:r>
              <a:r>
                <a:rPr kumimoji="0" lang="en-US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№</a:t>
              </a: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</a:t>
              </a:r>
              <a:r>
                <a:rPr kumimoji="0" lang="en-US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”</a:t>
              </a:r>
              <a:endPara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73626" y="3517751"/>
            <a:ext cx="311972" cy="19794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3626" y="753035"/>
            <a:ext cx="311972" cy="22375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3DD021-9BDE-41E4-A104-9DF31BEDF3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15996" b="15996"/>
          <a:stretch>
            <a:fillRect/>
          </a:stretch>
        </p:blipFill>
        <p:spPr>
          <a:xfrm>
            <a:off x="193746" y="1767939"/>
            <a:ext cx="5119772" cy="2611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F2AE39-91D1-4647-B605-E77B98AAA162}"/>
              </a:ext>
            </a:extLst>
          </p:cNvPr>
          <p:cNvSpPr/>
          <p:nvPr/>
        </p:nvSpPr>
        <p:spPr>
          <a:xfrm>
            <a:off x="5822374" y="1788872"/>
            <a:ext cx="6096000" cy="18511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– не простое перевертывание страниц.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раздумья над написанным, пометки на полях,               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мысленные   сопоставления с другими книгами,    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поиски новых идей или образов. Чтение это    упражнение   для   вашего ума, гимнастика   для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мысли, развивающая воображение.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6C2DAEC-82E5-489F-9CD0-8EA7A006F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264" y="161953"/>
            <a:ext cx="6722691" cy="51049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0AD25A6-69D1-4746-91BF-9A48BA0909B4}"/>
              </a:ext>
            </a:extLst>
          </p:cNvPr>
          <p:cNvSpPr/>
          <p:nvPr/>
        </p:nvSpPr>
        <p:spPr>
          <a:xfrm>
            <a:off x="1685333" y="4826830"/>
            <a:ext cx="2483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/>
              <a:t>Аврам</a:t>
            </a:r>
            <a:r>
              <a:rPr lang="ru-RU" sz="2000" b="1" dirty="0"/>
              <a:t> </a:t>
            </a:r>
            <a:r>
              <a:rPr lang="ru-RU" sz="2000" b="1" dirty="0" err="1"/>
              <a:t>Ноам</a:t>
            </a:r>
            <a:r>
              <a:rPr lang="ru-RU" sz="2000" b="1" dirty="0"/>
              <a:t> Хомский</a:t>
            </a:r>
          </a:p>
        </p:txBody>
      </p:sp>
    </p:spTree>
    <p:extLst>
      <p:ext uri="{BB962C8B-B14F-4D97-AF65-F5344CB8AC3E}">
        <p14:creationId xmlns:p14="http://schemas.microsoft.com/office/powerpoint/2010/main" val="243965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Текст 2">
            <a:extLst>
              <a:ext uri="{FF2B5EF4-FFF2-40B4-BE49-F238E27FC236}">
                <a16:creationId xmlns:a16="http://schemas.microsoft.com/office/drawing/2014/main" id="{25333AB4-D64F-4D0E-BDDC-A30C534F13C1}"/>
              </a:ext>
            </a:extLst>
          </p:cNvPr>
          <p:cNvSpPr txBox="1">
            <a:spLocks/>
          </p:cNvSpPr>
          <p:nvPr/>
        </p:nvSpPr>
        <p:spPr bwMode="auto">
          <a:xfrm>
            <a:off x="1103831" y="505107"/>
            <a:ext cx="998433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 2" panose="05020102010507070707" pitchFamily="18" charset="2"/>
              <a:buChar char="·"/>
              <a:defRPr sz="32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107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795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</a:pPr>
            <a:r>
              <a:rPr lang="ru-RU" alt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образования в современной школе 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D2111AD5-A2A7-4D66-98AA-1EF52F91083A}"/>
              </a:ext>
            </a:extLst>
          </p:cNvPr>
          <p:cNvSpPr/>
          <p:nvPr/>
        </p:nvSpPr>
        <p:spPr>
          <a:xfrm>
            <a:off x="3537957" y="1534875"/>
            <a:ext cx="5503492" cy="218417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Развитие личности, готовой к: 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C1FF26DB-EA19-4A70-BD98-EC7882A0898A}"/>
              </a:ext>
            </a:extLst>
          </p:cNvPr>
          <p:cNvSpPr/>
          <p:nvPr/>
        </p:nvSpPr>
        <p:spPr>
          <a:xfrm rot="2361806">
            <a:off x="3110727" y="3046022"/>
            <a:ext cx="256374" cy="121604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540F43-CB75-4422-90FA-25D39FB5E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68044">
            <a:off x="5802326" y="3935187"/>
            <a:ext cx="877900" cy="10181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186112-E3B5-4169-AB42-254EB30B0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861434">
            <a:off x="8802678" y="3168180"/>
            <a:ext cx="877900" cy="101812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2DB6A3F5-2475-42E9-B6C4-0300BFB79273}"/>
              </a:ext>
            </a:extLst>
          </p:cNvPr>
          <p:cNvSpPr/>
          <p:nvPr/>
        </p:nvSpPr>
        <p:spPr>
          <a:xfrm>
            <a:off x="860539" y="4300269"/>
            <a:ext cx="3096163" cy="15458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Взаимодействию с окружающим миром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B2F4233-E2AE-45A3-836B-0D033448A556}"/>
              </a:ext>
            </a:extLst>
          </p:cNvPr>
          <p:cNvSpPr/>
          <p:nvPr/>
        </p:nvSpPr>
        <p:spPr>
          <a:xfrm>
            <a:off x="4691641" y="5169449"/>
            <a:ext cx="3341405" cy="15458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Самообразованию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14A666C-A0E4-450C-872A-8C29B844C1EF}"/>
              </a:ext>
            </a:extLst>
          </p:cNvPr>
          <p:cNvSpPr/>
          <p:nvPr/>
        </p:nvSpPr>
        <p:spPr>
          <a:xfrm>
            <a:off x="8891077" y="4188259"/>
            <a:ext cx="3098673" cy="1631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Саморазвитию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267284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2">
            <a:extLst>
              <a:ext uri="{FF2B5EF4-FFF2-40B4-BE49-F238E27FC236}">
                <a16:creationId xmlns:a16="http://schemas.microsoft.com/office/drawing/2014/main" id="{7B5A0302-416F-40FB-8D2A-883523137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9414" y="1341438"/>
            <a:ext cx="8893175" cy="4248150"/>
          </a:xfrm>
        </p:spPr>
        <p:txBody>
          <a:bodyPr/>
          <a:lstStyle/>
          <a:p>
            <a:pPr algn="just"/>
            <a:r>
              <a:rPr lang="ru-RU" altLang="ru-RU" sz="40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alt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понимать и использовать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</a:p>
        </p:txBody>
      </p:sp>
      <p:sp>
        <p:nvSpPr>
          <p:cNvPr id="5123" name="Текст 2">
            <a:extLst>
              <a:ext uri="{FF2B5EF4-FFF2-40B4-BE49-F238E27FC236}">
                <a16:creationId xmlns:a16="http://schemas.microsoft.com/office/drawing/2014/main" id="{25333AB4-D64F-4D0E-BDDC-A30C534F13C1}"/>
              </a:ext>
            </a:extLst>
          </p:cNvPr>
          <p:cNvSpPr txBox="1">
            <a:spLocks/>
          </p:cNvSpPr>
          <p:nvPr/>
        </p:nvSpPr>
        <p:spPr bwMode="auto">
          <a:xfrm>
            <a:off x="1524000" y="188913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 2" panose="05020102010507070707" pitchFamily="18" charset="2"/>
              <a:buChar char="·"/>
              <a:defRPr sz="32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107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795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</a:pPr>
            <a:r>
              <a:rPr lang="ru-RU" alt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читательская грамотность?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4C5B47-D383-4CBE-8EA1-65FD7978C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135" y="2413216"/>
            <a:ext cx="5862825" cy="1604271"/>
          </a:xfrm>
        </p:spPr>
        <p:txBody>
          <a:bodyPr rtlCol="0"/>
          <a:lstStyle/>
          <a:p>
            <a:pPr algn="just"/>
            <a:r>
              <a:rPr lang="ru-RU" sz="2800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latin typeface="Book Antiqua" panose="02040602050305030304" pitchFamily="18" charset="0"/>
              </a:rPr>
              <a:t>Читать – это ещё ничего не</a:t>
            </a:r>
            <a:br>
              <a:rPr lang="ru-RU" sz="2800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latin typeface="Book Antiqua" panose="02040602050305030304" pitchFamily="18" charset="0"/>
              </a:rPr>
            </a:br>
            <a:r>
              <a:rPr lang="ru-RU" sz="2800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latin typeface="Book Antiqua" panose="02040602050305030304" pitchFamily="18" charset="0"/>
              </a:rPr>
              <a:t>значит: что читать и как</a:t>
            </a:r>
            <a:br>
              <a:rPr lang="ru-RU" sz="2800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latin typeface="Book Antiqua" panose="02040602050305030304" pitchFamily="18" charset="0"/>
              </a:rPr>
            </a:br>
            <a:r>
              <a:rPr lang="ru-RU" sz="2800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latin typeface="Book Antiqua" panose="02040602050305030304" pitchFamily="18" charset="0"/>
              </a:rPr>
              <a:t>понимать читаемое – вот в чём</a:t>
            </a:r>
            <a:br>
              <a:rPr lang="ru-RU" sz="2800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latin typeface="Book Antiqua" panose="02040602050305030304" pitchFamily="18" charset="0"/>
              </a:rPr>
            </a:br>
            <a:r>
              <a:rPr lang="ru-RU" sz="2800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latin typeface="Book Antiqua" panose="02040602050305030304" pitchFamily="18" charset="0"/>
              </a:rPr>
              <a:t>главное дело.</a:t>
            </a: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9272195" y="6391816"/>
            <a:ext cx="1812926" cy="665162"/>
            <a:chOff x="109609650" y="109607773"/>
            <a:chExt cx="1143000" cy="1143002"/>
          </a:xfrm>
        </p:grpSpPr>
        <p:sp>
          <p:nvSpPr>
            <p:cNvPr id="10" name="Rectangle 3" hidden="1"/>
            <p:cNvSpPr>
              <a:spLocks noChangeArrowheads="1"/>
            </p:cNvSpPr>
            <p:nvPr/>
          </p:nvSpPr>
          <p:spPr bwMode="auto">
            <a:xfrm>
              <a:off x="109609650" y="109607775"/>
              <a:ext cx="1143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endParaRPr>
            </a:p>
          </p:txBody>
        </p:sp>
        <p:pic>
          <p:nvPicPr>
            <p:cNvPr id="1028" name="Picture 4" descr="DD01630_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42745" y="109607773"/>
              <a:ext cx="276808" cy="377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09609650" y="109985341"/>
              <a:ext cx="1143000" cy="460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МБОУ </a:t>
              </a:r>
              <a:r>
                <a:rPr kumimoji="0" lang="en-US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“</a:t>
              </a: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СШ </a:t>
              </a:r>
              <a:r>
                <a:rPr kumimoji="0" lang="en-US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№</a:t>
              </a: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</a:t>
              </a:r>
              <a:r>
                <a:rPr kumimoji="0" lang="en-US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”</a:t>
              </a:r>
              <a:endPara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8" y="136593"/>
            <a:ext cx="6420262" cy="615751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73626" y="3517751"/>
            <a:ext cx="311972" cy="19794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3626" y="753035"/>
            <a:ext cx="311972" cy="22375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E265007-C32E-4594-8E43-1762A7D6848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" b="6181"/>
          <a:stretch>
            <a:fillRect/>
          </a:stretch>
        </p:blipFill>
        <p:spPr bwMode="auto">
          <a:xfrm>
            <a:off x="7029450" y="0"/>
            <a:ext cx="51625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01397BB-17C3-4C6F-8EF3-A1FD1FCBA0A7}"/>
              </a:ext>
            </a:extLst>
          </p:cNvPr>
          <p:cNvSpPr/>
          <p:nvPr/>
        </p:nvSpPr>
        <p:spPr>
          <a:xfrm>
            <a:off x="8437323" y="5860675"/>
            <a:ext cx="2745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К. Д.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324374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>
            <a:extLst>
              <a:ext uri="{FF2B5EF4-FFF2-40B4-BE49-F238E27FC236}">
                <a16:creationId xmlns:a16="http://schemas.microsoft.com/office/drawing/2014/main" id="{E55F51F6-7EB7-4A95-9DBD-BC1F11F9D0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-19843"/>
            <a:ext cx="9144000" cy="1278192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же причины низкого уровня чтения у подрастающего поколения?</a:t>
            </a:r>
          </a:p>
        </p:txBody>
      </p:sp>
      <p:sp>
        <p:nvSpPr>
          <p:cNvPr id="12" name="Oval 84">
            <a:extLst>
              <a:ext uri="{FF2B5EF4-FFF2-40B4-BE49-F238E27FC236}">
                <a16:creationId xmlns:a16="http://schemas.microsoft.com/office/drawing/2014/main" id="{4492715E-DB0F-4C0A-9FD2-532CD944D7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644" y="4698368"/>
            <a:ext cx="360363" cy="360362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ru-RU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3" name="Text Box 78">
            <a:extLst>
              <a:ext uri="{FF2B5EF4-FFF2-40B4-BE49-F238E27FC236}">
                <a16:creationId xmlns:a16="http://schemas.microsoft.com/office/drawing/2014/main" id="{76AC9377-4756-4189-BBA7-F9B60361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337" y="2739264"/>
            <a:ext cx="1100848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 2" panose="05020102010507070707" pitchFamily="18" charset="2"/>
              <a:buChar char="·"/>
              <a:defRPr sz="32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позиции взрослого к совместной читательской деятельности с детьми (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не видит своих родителей за чтением книг или читающих книг ему, поэтому делает вывод, что в этом нет необходимости)</a:t>
            </a: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84">
            <a:extLst>
              <a:ext uri="{FF2B5EF4-FFF2-40B4-BE49-F238E27FC236}">
                <a16:creationId xmlns:a16="http://schemas.microsoft.com/office/drawing/2014/main" id="{A0E73110-C1E8-4888-88F6-075D8D7310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645" y="3068637"/>
            <a:ext cx="360362" cy="360363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ru-RU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84">
            <a:extLst>
              <a:ext uri="{FF2B5EF4-FFF2-40B4-BE49-F238E27FC236}">
                <a16:creationId xmlns:a16="http://schemas.microsoft.com/office/drawing/2014/main" id="{C589E49C-BC9F-4601-9B6A-30E3E93BA9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645" y="1619089"/>
            <a:ext cx="360362" cy="360363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ru-RU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8" name="Text Box 78">
            <a:extLst>
              <a:ext uri="{FF2B5EF4-FFF2-40B4-BE49-F238E27FC236}">
                <a16:creationId xmlns:a16="http://schemas.microsoft.com/office/drawing/2014/main" id="{F14F77B1-F725-4B44-B01E-DF821826F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337" y="1380557"/>
            <a:ext cx="110084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 2" panose="05020102010507070707" pitchFamily="18" charset="2"/>
              <a:buChar char="·"/>
              <a:defRPr sz="32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заинтересованные в воспитании родители 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сегодняшний день число неблагополучных семей очень высоко, а отсюда нет примера и нет результата)</a:t>
            </a:r>
            <a:r>
              <a:rPr lang="en-US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159" name="Text Box 78">
            <a:extLst>
              <a:ext uri="{FF2B5EF4-FFF2-40B4-BE49-F238E27FC236}">
                <a16:creationId xmlns:a16="http://schemas.microsoft.com/office/drawing/2014/main" id="{6B3038D4-956E-4733-8423-A29B94C12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337" y="4528858"/>
            <a:ext cx="110084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 2" panose="05020102010507070707" pitchFamily="18" charset="2"/>
              <a:buChar char="·"/>
              <a:defRPr sz="32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Утрата ценности книги и усиление влияния современных гаджетов</a:t>
            </a:r>
            <a:r>
              <a:rPr lang="en-US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заменяем многочасовым просмотром видеороликов в </a:t>
            </a:r>
            <a:r>
              <a:rPr lang="en-US" altLang="ru-RU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</a:t>
            </a:r>
            <a:r>
              <a:rPr lang="en-US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Tok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игрой на телефоне</a:t>
            </a:r>
            <a:r>
              <a:rPr lang="en-US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Текст 2">
            <a:extLst>
              <a:ext uri="{FF2B5EF4-FFF2-40B4-BE49-F238E27FC236}">
                <a16:creationId xmlns:a16="http://schemas.microsoft.com/office/drawing/2014/main" id="{ABD99EA5-3711-46B8-A71F-EF104B8C57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91311"/>
            <a:ext cx="12154402" cy="971550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продуктивного и осмысленного чтения </a:t>
            </a:r>
          </a:p>
        </p:txBody>
      </p:sp>
      <p:sp>
        <p:nvSpPr>
          <p:cNvPr id="2" name="Лента: наклоненная вниз 1">
            <a:extLst>
              <a:ext uri="{FF2B5EF4-FFF2-40B4-BE49-F238E27FC236}">
                <a16:creationId xmlns:a16="http://schemas.microsoft.com/office/drawing/2014/main" id="{4DE0920C-F760-429C-A81A-C532225C6E12}"/>
              </a:ext>
            </a:extLst>
          </p:cNvPr>
          <p:cNvSpPr/>
          <p:nvPr/>
        </p:nvSpPr>
        <p:spPr>
          <a:xfrm>
            <a:off x="3867325" y="1046526"/>
            <a:ext cx="5108895" cy="2382474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чтения текста</a:t>
            </a:r>
          </a:p>
          <a:p>
            <a:pPr algn="ctr"/>
            <a:endParaRPr lang="ru-RU" dirty="0"/>
          </a:p>
        </p:txBody>
      </p:sp>
      <p:sp>
        <p:nvSpPr>
          <p:cNvPr id="4" name="Лента: наклоненная вниз 3">
            <a:extLst>
              <a:ext uri="{FF2B5EF4-FFF2-40B4-BE49-F238E27FC236}">
                <a16:creationId xmlns:a16="http://schemas.microsoft.com/office/drawing/2014/main" id="{DF84F525-661E-4A31-95BD-D26977CD5F4E}"/>
              </a:ext>
            </a:extLst>
          </p:cNvPr>
          <p:cNvSpPr/>
          <p:nvPr/>
        </p:nvSpPr>
        <p:spPr>
          <a:xfrm>
            <a:off x="964735" y="3747782"/>
            <a:ext cx="4630723" cy="2382474"/>
          </a:xfrm>
          <a:prstGeom prst="ribb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чтения текста</a:t>
            </a:r>
          </a:p>
        </p:txBody>
      </p:sp>
      <p:sp>
        <p:nvSpPr>
          <p:cNvPr id="7" name="Лента: наклоненная вниз 6">
            <a:extLst>
              <a:ext uri="{FF2B5EF4-FFF2-40B4-BE49-F238E27FC236}">
                <a16:creationId xmlns:a16="http://schemas.microsoft.com/office/drawing/2014/main" id="{13BE930C-2546-4939-955F-006B8E6D08AC}"/>
              </a:ext>
            </a:extLst>
          </p:cNvPr>
          <p:cNvSpPr/>
          <p:nvPr/>
        </p:nvSpPr>
        <p:spPr>
          <a:xfrm>
            <a:off x="7055141" y="3833769"/>
            <a:ext cx="4630723" cy="21727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чтения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857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FEE9F-D78E-459C-A1F3-BA85B77A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5789"/>
            <a:ext cx="12063368" cy="900113"/>
          </a:xfrm>
        </p:spPr>
        <p:txBody>
          <a:bodyPr/>
          <a:lstStyle/>
          <a:p>
            <a:r>
              <a:rPr lang="ru-RU" alt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продуктивного и осмысленного чтения </a:t>
            </a:r>
            <a:br>
              <a:rPr lang="ru-RU" altLang="ru-RU" sz="5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DD476E-B468-4044-9C24-55BC6D221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99" y="1174459"/>
            <a:ext cx="9030960" cy="513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0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>
            <a:extLst>
              <a:ext uri="{FF2B5EF4-FFF2-40B4-BE49-F238E27FC236}">
                <a16:creationId xmlns:a16="http://schemas.microsoft.com/office/drawing/2014/main" id="{25F347A4-7456-4626-9DDB-F0D4F5BF2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9" y="225426"/>
            <a:ext cx="11744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техники чтения в 6 В классе</a:t>
            </a:r>
          </a:p>
        </p:txBody>
      </p:sp>
      <p:sp>
        <p:nvSpPr>
          <p:cNvPr id="16387" name="AutoShape 3">
            <a:extLst>
              <a:ext uri="{FF2B5EF4-FFF2-40B4-BE49-F238E27FC236}">
                <a16:creationId xmlns:a16="http://schemas.microsoft.com/office/drawing/2014/main" id="{A19A6524-190E-4982-A928-4A3E521D24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7563" y="1484314"/>
            <a:ext cx="4666275" cy="3679701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grpSp>
        <p:nvGrpSpPr>
          <p:cNvPr id="16388" name="Group 4">
            <a:extLst>
              <a:ext uri="{FF2B5EF4-FFF2-40B4-BE49-F238E27FC236}">
                <a16:creationId xmlns:a16="http://schemas.microsoft.com/office/drawing/2014/main" id="{922B6587-C30A-466B-8914-4A597F1C8DB3}"/>
              </a:ext>
            </a:extLst>
          </p:cNvPr>
          <p:cNvGrpSpPr>
            <a:grpSpLocks/>
          </p:cNvGrpSpPr>
          <p:nvPr/>
        </p:nvGrpSpPr>
        <p:grpSpPr bwMode="auto">
          <a:xfrm>
            <a:off x="5049839" y="911225"/>
            <a:ext cx="790575" cy="1976438"/>
            <a:chOff x="2304" y="1344"/>
            <a:chExt cx="498" cy="1245"/>
          </a:xfrm>
        </p:grpSpPr>
        <p:sp>
          <p:nvSpPr>
            <p:cNvPr id="16395" name="Freeform 5">
              <a:extLst>
                <a:ext uri="{FF2B5EF4-FFF2-40B4-BE49-F238E27FC236}">
                  <a16:creationId xmlns:a16="http://schemas.microsoft.com/office/drawing/2014/main" id="{6F0545A6-C239-4387-8CF3-A505B9C3510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25" y="1344"/>
              <a:ext cx="233" cy="254"/>
            </a:xfrm>
            <a:custGeom>
              <a:avLst/>
              <a:gdLst>
                <a:gd name="T0" fmla="*/ 116 w 267"/>
                <a:gd name="T1" fmla="*/ 0 h 292"/>
                <a:gd name="T2" fmla="*/ 140 w 267"/>
                <a:gd name="T3" fmla="*/ 3 h 292"/>
                <a:gd name="T4" fmla="*/ 162 w 267"/>
                <a:gd name="T5" fmla="*/ 10 h 292"/>
                <a:gd name="T6" fmla="*/ 182 w 267"/>
                <a:gd name="T7" fmla="*/ 22 h 292"/>
                <a:gd name="T8" fmla="*/ 199 w 267"/>
                <a:gd name="T9" fmla="*/ 37 h 292"/>
                <a:gd name="T10" fmla="*/ 214 w 267"/>
                <a:gd name="T11" fmla="*/ 56 h 292"/>
                <a:gd name="T12" fmla="*/ 224 w 267"/>
                <a:gd name="T13" fmla="*/ 77 h 292"/>
                <a:gd name="T14" fmla="*/ 231 w 267"/>
                <a:gd name="T15" fmla="*/ 101 h 292"/>
                <a:gd name="T16" fmla="*/ 233 w 267"/>
                <a:gd name="T17" fmla="*/ 127 h 292"/>
                <a:gd name="T18" fmla="*/ 231 w 267"/>
                <a:gd name="T19" fmla="*/ 152 h 292"/>
                <a:gd name="T20" fmla="*/ 224 w 267"/>
                <a:gd name="T21" fmla="*/ 177 h 292"/>
                <a:gd name="T22" fmla="*/ 214 w 267"/>
                <a:gd name="T23" fmla="*/ 197 h 292"/>
                <a:gd name="T24" fmla="*/ 199 w 267"/>
                <a:gd name="T25" fmla="*/ 217 h 292"/>
                <a:gd name="T26" fmla="*/ 182 w 267"/>
                <a:gd name="T27" fmla="*/ 232 h 292"/>
                <a:gd name="T28" fmla="*/ 162 w 267"/>
                <a:gd name="T29" fmla="*/ 244 h 292"/>
                <a:gd name="T30" fmla="*/ 140 w 267"/>
                <a:gd name="T31" fmla="*/ 251 h 292"/>
                <a:gd name="T32" fmla="*/ 116 w 267"/>
                <a:gd name="T33" fmla="*/ 254 h 292"/>
                <a:gd name="T34" fmla="*/ 90 w 267"/>
                <a:gd name="T35" fmla="*/ 251 h 292"/>
                <a:gd name="T36" fmla="*/ 65 w 267"/>
                <a:gd name="T37" fmla="*/ 241 h 292"/>
                <a:gd name="T38" fmla="*/ 45 w 267"/>
                <a:gd name="T39" fmla="*/ 226 h 292"/>
                <a:gd name="T40" fmla="*/ 25 w 267"/>
                <a:gd name="T41" fmla="*/ 206 h 292"/>
                <a:gd name="T42" fmla="*/ 11 w 267"/>
                <a:gd name="T43" fmla="*/ 183 h 292"/>
                <a:gd name="T44" fmla="*/ 3 w 267"/>
                <a:gd name="T45" fmla="*/ 155 h 292"/>
                <a:gd name="T46" fmla="*/ 0 w 267"/>
                <a:gd name="T47" fmla="*/ 127 h 292"/>
                <a:gd name="T48" fmla="*/ 3 w 267"/>
                <a:gd name="T49" fmla="*/ 98 h 292"/>
                <a:gd name="T50" fmla="*/ 11 w 267"/>
                <a:gd name="T51" fmla="*/ 70 h 292"/>
                <a:gd name="T52" fmla="*/ 25 w 267"/>
                <a:gd name="T53" fmla="*/ 47 h 292"/>
                <a:gd name="T54" fmla="*/ 45 w 267"/>
                <a:gd name="T55" fmla="*/ 28 h 292"/>
                <a:gd name="T56" fmla="*/ 65 w 267"/>
                <a:gd name="T57" fmla="*/ 12 h 292"/>
                <a:gd name="T58" fmla="*/ 90 w 267"/>
                <a:gd name="T59" fmla="*/ 3 h 292"/>
                <a:gd name="T60" fmla="*/ 116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099E2"/>
            </a:solidFill>
            <a:ln>
              <a:noFill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7F16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96" name="Freeform 6">
              <a:extLst>
                <a:ext uri="{FF2B5EF4-FFF2-40B4-BE49-F238E27FC236}">
                  <a16:creationId xmlns:a16="http://schemas.microsoft.com/office/drawing/2014/main" id="{B413DA0E-7D2B-4B79-A2DC-E78C6C8DDD9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25"/>
              <a:ext cx="498" cy="964"/>
            </a:xfrm>
            <a:custGeom>
              <a:avLst/>
              <a:gdLst>
                <a:gd name="T0" fmla="*/ 63 w 573"/>
                <a:gd name="T1" fmla="*/ 4 h 1111"/>
                <a:gd name="T2" fmla="*/ 26 w 573"/>
                <a:gd name="T3" fmla="*/ 28 h 1111"/>
                <a:gd name="T4" fmla="*/ 3 w 573"/>
                <a:gd name="T5" fmla="*/ 65 h 1111"/>
                <a:gd name="T6" fmla="*/ 0 w 573"/>
                <a:gd name="T7" fmla="*/ 442 h 1111"/>
                <a:gd name="T8" fmla="*/ 1 w 573"/>
                <a:gd name="T9" fmla="*/ 448 h 1111"/>
                <a:gd name="T10" fmla="*/ 8 w 573"/>
                <a:gd name="T11" fmla="*/ 462 h 1111"/>
                <a:gd name="T12" fmla="*/ 23 w 573"/>
                <a:gd name="T13" fmla="*/ 477 h 1111"/>
                <a:gd name="T14" fmla="*/ 49 w 573"/>
                <a:gd name="T15" fmla="*/ 483 h 1111"/>
                <a:gd name="T16" fmla="*/ 73 w 573"/>
                <a:gd name="T17" fmla="*/ 478 h 1111"/>
                <a:gd name="T18" fmla="*/ 87 w 573"/>
                <a:gd name="T19" fmla="*/ 463 h 1111"/>
                <a:gd name="T20" fmla="*/ 92 w 573"/>
                <a:gd name="T21" fmla="*/ 448 h 1111"/>
                <a:gd name="T22" fmla="*/ 94 w 573"/>
                <a:gd name="T23" fmla="*/ 436 h 1111"/>
                <a:gd name="T24" fmla="*/ 94 w 573"/>
                <a:gd name="T25" fmla="*/ 144 h 1111"/>
                <a:gd name="T26" fmla="*/ 117 w 573"/>
                <a:gd name="T27" fmla="*/ 925 h 1111"/>
                <a:gd name="T28" fmla="*/ 120 w 573"/>
                <a:gd name="T29" fmla="*/ 931 h 1111"/>
                <a:gd name="T30" fmla="*/ 131 w 573"/>
                <a:gd name="T31" fmla="*/ 945 h 1111"/>
                <a:gd name="T32" fmla="*/ 151 w 573"/>
                <a:gd name="T33" fmla="*/ 959 h 1111"/>
                <a:gd name="T34" fmla="*/ 173 w 573"/>
                <a:gd name="T35" fmla="*/ 964 h 1111"/>
                <a:gd name="T36" fmla="*/ 197 w 573"/>
                <a:gd name="T37" fmla="*/ 963 h 1111"/>
                <a:gd name="T38" fmla="*/ 222 w 573"/>
                <a:gd name="T39" fmla="*/ 952 h 1111"/>
                <a:gd name="T40" fmla="*/ 236 w 573"/>
                <a:gd name="T41" fmla="*/ 937 h 1111"/>
                <a:gd name="T42" fmla="*/ 242 w 573"/>
                <a:gd name="T43" fmla="*/ 927 h 1111"/>
                <a:gd name="T44" fmla="*/ 242 w 573"/>
                <a:gd name="T45" fmla="*/ 433 h 1111"/>
                <a:gd name="T46" fmla="*/ 262 w 573"/>
                <a:gd name="T47" fmla="*/ 436 h 1111"/>
                <a:gd name="T48" fmla="*/ 262 w 573"/>
                <a:gd name="T49" fmla="*/ 463 h 1111"/>
                <a:gd name="T50" fmla="*/ 264 w 573"/>
                <a:gd name="T51" fmla="*/ 512 h 1111"/>
                <a:gd name="T52" fmla="*/ 264 w 573"/>
                <a:gd name="T53" fmla="*/ 576 h 1111"/>
                <a:gd name="T54" fmla="*/ 264 w 573"/>
                <a:gd name="T55" fmla="*/ 651 h 1111"/>
                <a:gd name="T56" fmla="*/ 264 w 573"/>
                <a:gd name="T57" fmla="*/ 727 h 1111"/>
                <a:gd name="T58" fmla="*/ 265 w 573"/>
                <a:gd name="T59" fmla="*/ 803 h 1111"/>
                <a:gd name="T60" fmla="*/ 265 w 573"/>
                <a:gd name="T61" fmla="*/ 871 h 1111"/>
                <a:gd name="T62" fmla="*/ 265 w 573"/>
                <a:gd name="T63" fmla="*/ 925 h 1111"/>
                <a:gd name="T64" fmla="*/ 266 w 573"/>
                <a:gd name="T65" fmla="*/ 931 h 1111"/>
                <a:gd name="T66" fmla="*/ 274 w 573"/>
                <a:gd name="T67" fmla="*/ 944 h 1111"/>
                <a:gd name="T68" fmla="*/ 291 w 573"/>
                <a:gd name="T69" fmla="*/ 957 h 1111"/>
                <a:gd name="T70" fmla="*/ 323 w 573"/>
                <a:gd name="T71" fmla="*/ 964 h 1111"/>
                <a:gd name="T72" fmla="*/ 355 w 573"/>
                <a:gd name="T73" fmla="*/ 957 h 1111"/>
                <a:gd name="T74" fmla="*/ 373 w 573"/>
                <a:gd name="T75" fmla="*/ 945 h 1111"/>
                <a:gd name="T76" fmla="*/ 380 w 573"/>
                <a:gd name="T77" fmla="*/ 931 h 1111"/>
                <a:gd name="T78" fmla="*/ 381 w 573"/>
                <a:gd name="T79" fmla="*/ 926 h 1111"/>
                <a:gd name="T80" fmla="*/ 405 w 573"/>
                <a:gd name="T81" fmla="*/ 144 h 1111"/>
                <a:gd name="T82" fmla="*/ 407 w 573"/>
                <a:gd name="T83" fmla="*/ 436 h 1111"/>
                <a:gd name="T84" fmla="*/ 410 w 573"/>
                <a:gd name="T85" fmla="*/ 449 h 1111"/>
                <a:gd name="T86" fmla="*/ 420 w 573"/>
                <a:gd name="T87" fmla="*/ 466 h 1111"/>
                <a:gd name="T88" fmla="*/ 439 w 573"/>
                <a:gd name="T89" fmla="*/ 478 h 1111"/>
                <a:gd name="T90" fmla="*/ 466 w 573"/>
                <a:gd name="T91" fmla="*/ 478 h 1111"/>
                <a:gd name="T92" fmla="*/ 484 w 573"/>
                <a:gd name="T93" fmla="*/ 466 h 1111"/>
                <a:gd name="T94" fmla="*/ 495 w 573"/>
                <a:gd name="T95" fmla="*/ 449 h 1111"/>
                <a:gd name="T96" fmla="*/ 498 w 573"/>
                <a:gd name="T97" fmla="*/ 441 h 1111"/>
                <a:gd name="T98" fmla="*/ 497 w 573"/>
                <a:gd name="T99" fmla="*/ 59 h 1111"/>
                <a:gd name="T100" fmla="*/ 475 w 573"/>
                <a:gd name="T101" fmla="*/ 24 h 1111"/>
                <a:gd name="T102" fmla="*/ 440 w 573"/>
                <a:gd name="T103" fmla="*/ 3 h 1111"/>
                <a:gd name="T104" fmla="*/ 82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099E2"/>
            </a:solidFill>
            <a:ln>
              <a:noFill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7F16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389" name="AutoShape 10">
            <a:extLst>
              <a:ext uri="{FF2B5EF4-FFF2-40B4-BE49-F238E27FC236}">
                <a16:creationId xmlns:a16="http://schemas.microsoft.com/office/drawing/2014/main" id="{4F04E34D-3A86-48A0-9E9B-7FA8C71F7D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08775" y="1512888"/>
            <a:ext cx="4726204" cy="3651128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FFFFFF"/>
              </a:gs>
              <a:gs pos="100000">
                <a:srgbClr val="D8F4BE"/>
              </a:gs>
            </a:gsLst>
            <a:lin ang="2700000" scaled="1"/>
          </a:gradFill>
          <a:ln w="50800">
            <a:solidFill>
              <a:srgbClr val="44988C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grpSp>
        <p:nvGrpSpPr>
          <p:cNvPr id="16390" name="Group 12">
            <a:extLst>
              <a:ext uri="{FF2B5EF4-FFF2-40B4-BE49-F238E27FC236}">
                <a16:creationId xmlns:a16="http://schemas.microsoft.com/office/drawing/2014/main" id="{AA4F06E4-5546-48E6-88A3-6BDBA614FEB6}"/>
              </a:ext>
            </a:extLst>
          </p:cNvPr>
          <p:cNvGrpSpPr>
            <a:grpSpLocks/>
          </p:cNvGrpSpPr>
          <p:nvPr/>
        </p:nvGrpSpPr>
        <p:grpSpPr bwMode="auto">
          <a:xfrm>
            <a:off x="6137276" y="898525"/>
            <a:ext cx="790575" cy="1976438"/>
            <a:chOff x="2880" y="1344"/>
            <a:chExt cx="498" cy="1245"/>
          </a:xfrm>
        </p:grpSpPr>
        <p:sp>
          <p:nvSpPr>
            <p:cNvPr id="16393" name="Freeform 13">
              <a:extLst>
                <a:ext uri="{FF2B5EF4-FFF2-40B4-BE49-F238E27FC236}">
                  <a16:creationId xmlns:a16="http://schemas.microsoft.com/office/drawing/2014/main" id="{FE1AC344-0813-405E-B234-B7E294AF1327}"/>
                </a:ext>
              </a:extLst>
            </p:cNvPr>
            <p:cNvSpPr>
              <a:spLocks/>
            </p:cNvSpPr>
            <p:nvPr/>
          </p:nvSpPr>
          <p:spPr bwMode="gray">
            <a:xfrm>
              <a:off x="3001" y="1344"/>
              <a:ext cx="233" cy="254"/>
            </a:xfrm>
            <a:custGeom>
              <a:avLst/>
              <a:gdLst>
                <a:gd name="T0" fmla="*/ 116 w 267"/>
                <a:gd name="T1" fmla="*/ 0 h 292"/>
                <a:gd name="T2" fmla="*/ 140 w 267"/>
                <a:gd name="T3" fmla="*/ 3 h 292"/>
                <a:gd name="T4" fmla="*/ 162 w 267"/>
                <a:gd name="T5" fmla="*/ 10 h 292"/>
                <a:gd name="T6" fmla="*/ 182 w 267"/>
                <a:gd name="T7" fmla="*/ 22 h 292"/>
                <a:gd name="T8" fmla="*/ 199 w 267"/>
                <a:gd name="T9" fmla="*/ 37 h 292"/>
                <a:gd name="T10" fmla="*/ 214 w 267"/>
                <a:gd name="T11" fmla="*/ 56 h 292"/>
                <a:gd name="T12" fmla="*/ 224 w 267"/>
                <a:gd name="T13" fmla="*/ 77 h 292"/>
                <a:gd name="T14" fmla="*/ 231 w 267"/>
                <a:gd name="T15" fmla="*/ 101 h 292"/>
                <a:gd name="T16" fmla="*/ 233 w 267"/>
                <a:gd name="T17" fmla="*/ 127 h 292"/>
                <a:gd name="T18" fmla="*/ 231 w 267"/>
                <a:gd name="T19" fmla="*/ 152 h 292"/>
                <a:gd name="T20" fmla="*/ 224 w 267"/>
                <a:gd name="T21" fmla="*/ 177 h 292"/>
                <a:gd name="T22" fmla="*/ 214 w 267"/>
                <a:gd name="T23" fmla="*/ 197 h 292"/>
                <a:gd name="T24" fmla="*/ 199 w 267"/>
                <a:gd name="T25" fmla="*/ 217 h 292"/>
                <a:gd name="T26" fmla="*/ 182 w 267"/>
                <a:gd name="T27" fmla="*/ 232 h 292"/>
                <a:gd name="T28" fmla="*/ 162 w 267"/>
                <a:gd name="T29" fmla="*/ 244 h 292"/>
                <a:gd name="T30" fmla="*/ 140 w 267"/>
                <a:gd name="T31" fmla="*/ 251 h 292"/>
                <a:gd name="T32" fmla="*/ 116 w 267"/>
                <a:gd name="T33" fmla="*/ 254 h 292"/>
                <a:gd name="T34" fmla="*/ 90 w 267"/>
                <a:gd name="T35" fmla="*/ 251 h 292"/>
                <a:gd name="T36" fmla="*/ 65 w 267"/>
                <a:gd name="T37" fmla="*/ 241 h 292"/>
                <a:gd name="T38" fmla="*/ 45 w 267"/>
                <a:gd name="T39" fmla="*/ 226 h 292"/>
                <a:gd name="T40" fmla="*/ 25 w 267"/>
                <a:gd name="T41" fmla="*/ 206 h 292"/>
                <a:gd name="T42" fmla="*/ 11 w 267"/>
                <a:gd name="T43" fmla="*/ 183 h 292"/>
                <a:gd name="T44" fmla="*/ 3 w 267"/>
                <a:gd name="T45" fmla="*/ 155 h 292"/>
                <a:gd name="T46" fmla="*/ 0 w 267"/>
                <a:gd name="T47" fmla="*/ 127 h 292"/>
                <a:gd name="T48" fmla="*/ 3 w 267"/>
                <a:gd name="T49" fmla="*/ 98 h 292"/>
                <a:gd name="T50" fmla="*/ 11 w 267"/>
                <a:gd name="T51" fmla="*/ 70 h 292"/>
                <a:gd name="T52" fmla="*/ 25 w 267"/>
                <a:gd name="T53" fmla="*/ 47 h 292"/>
                <a:gd name="T54" fmla="*/ 45 w 267"/>
                <a:gd name="T55" fmla="*/ 28 h 292"/>
                <a:gd name="T56" fmla="*/ 65 w 267"/>
                <a:gd name="T57" fmla="*/ 12 h 292"/>
                <a:gd name="T58" fmla="*/ 90 w 267"/>
                <a:gd name="T59" fmla="*/ 3 h 292"/>
                <a:gd name="T60" fmla="*/ 116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4988C"/>
            </a:solidFill>
            <a:ln>
              <a:noFill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7F16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94" name="Freeform 14">
              <a:extLst>
                <a:ext uri="{FF2B5EF4-FFF2-40B4-BE49-F238E27FC236}">
                  <a16:creationId xmlns:a16="http://schemas.microsoft.com/office/drawing/2014/main" id="{E8E6E92F-67EE-410B-A962-BC1D5F2119ED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0" y="1625"/>
              <a:ext cx="498" cy="964"/>
            </a:xfrm>
            <a:custGeom>
              <a:avLst/>
              <a:gdLst>
                <a:gd name="T0" fmla="*/ 63 w 573"/>
                <a:gd name="T1" fmla="*/ 4 h 1111"/>
                <a:gd name="T2" fmla="*/ 26 w 573"/>
                <a:gd name="T3" fmla="*/ 28 h 1111"/>
                <a:gd name="T4" fmla="*/ 3 w 573"/>
                <a:gd name="T5" fmla="*/ 65 h 1111"/>
                <a:gd name="T6" fmla="*/ 0 w 573"/>
                <a:gd name="T7" fmla="*/ 442 h 1111"/>
                <a:gd name="T8" fmla="*/ 1 w 573"/>
                <a:gd name="T9" fmla="*/ 448 h 1111"/>
                <a:gd name="T10" fmla="*/ 8 w 573"/>
                <a:gd name="T11" fmla="*/ 462 h 1111"/>
                <a:gd name="T12" fmla="*/ 23 w 573"/>
                <a:gd name="T13" fmla="*/ 477 h 1111"/>
                <a:gd name="T14" fmla="*/ 49 w 573"/>
                <a:gd name="T15" fmla="*/ 483 h 1111"/>
                <a:gd name="T16" fmla="*/ 73 w 573"/>
                <a:gd name="T17" fmla="*/ 478 h 1111"/>
                <a:gd name="T18" fmla="*/ 87 w 573"/>
                <a:gd name="T19" fmla="*/ 463 h 1111"/>
                <a:gd name="T20" fmla="*/ 92 w 573"/>
                <a:gd name="T21" fmla="*/ 448 h 1111"/>
                <a:gd name="T22" fmla="*/ 94 w 573"/>
                <a:gd name="T23" fmla="*/ 436 h 1111"/>
                <a:gd name="T24" fmla="*/ 94 w 573"/>
                <a:gd name="T25" fmla="*/ 144 h 1111"/>
                <a:gd name="T26" fmla="*/ 117 w 573"/>
                <a:gd name="T27" fmla="*/ 925 h 1111"/>
                <a:gd name="T28" fmla="*/ 120 w 573"/>
                <a:gd name="T29" fmla="*/ 931 h 1111"/>
                <a:gd name="T30" fmla="*/ 131 w 573"/>
                <a:gd name="T31" fmla="*/ 945 h 1111"/>
                <a:gd name="T32" fmla="*/ 151 w 573"/>
                <a:gd name="T33" fmla="*/ 959 h 1111"/>
                <a:gd name="T34" fmla="*/ 173 w 573"/>
                <a:gd name="T35" fmla="*/ 964 h 1111"/>
                <a:gd name="T36" fmla="*/ 197 w 573"/>
                <a:gd name="T37" fmla="*/ 963 h 1111"/>
                <a:gd name="T38" fmla="*/ 222 w 573"/>
                <a:gd name="T39" fmla="*/ 952 h 1111"/>
                <a:gd name="T40" fmla="*/ 236 w 573"/>
                <a:gd name="T41" fmla="*/ 937 h 1111"/>
                <a:gd name="T42" fmla="*/ 242 w 573"/>
                <a:gd name="T43" fmla="*/ 927 h 1111"/>
                <a:gd name="T44" fmla="*/ 242 w 573"/>
                <a:gd name="T45" fmla="*/ 433 h 1111"/>
                <a:gd name="T46" fmla="*/ 262 w 573"/>
                <a:gd name="T47" fmla="*/ 436 h 1111"/>
                <a:gd name="T48" fmla="*/ 262 w 573"/>
                <a:gd name="T49" fmla="*/ 463 h 1111"/>
                <a:gd name="T50" fmla="*/ 264 w 573"/>
                <a:gd name="T51" fmla="*/ 512 h 1111"/>
                <a:gd name="T52" fmla="*/ 264 w 573"/>
                <a:gd name="T53" fmla="*/ 576 h 1111"/>
                <a:gd name="T54" fmla="*/ 264 w 573"/>
                <a:gd name="T55" fmla="*/ 651 h 1111"/>
                <a:gd name="T56" fmla="*/ 264 w 573"/>
                <a:gd name="T57" fmla="*/ 727 h 1111"/>
                <a:gd name="T58" fmla="*/ 265 w 573"/>
                <a:gd name="T59" fmla="*/ 803 h 1111"/>
                <a:gd name="T60" fmla="*/ 265 w 573"/>
                <a:gd name="T61" fmla="*/ 871 h 1111"/>
                <a:gd name="T62" fmla="*/ 265 w 573"/>
                <a:gd name="T63" fmla="*/ 925 h 1111"/>
                <a:gd name="T64" fmla="*/ 266 w 573"/>
                <a:gd name="T65" fmla="*/ 931 h 1111"/>
                <a:gd name="T66" fmla="*/ 274 w 573"/>
                <a:gd name="T67" fmla="*/ 944 h 1111"/>
                <a:gd name="T68" fmla="*/ 291 w 573"/>
                <a:gd name="T69" fmla="*/ 957 h 1111"/>
                <a:gd name="T70" fmla="*/ 323 w 573"/>
                <a:gd name="T71" fmla="*/ 964 h 1111"/>
                <a:gd name="T72" fmla="*/ 355 w 573"/>
                <a:gd name="T73" fmla="*/ 957 h 1111"/>
                <a:gd name="T74" fmla="*/ 373 w 573"/>
                <a:gd name="T75" fmla="*/ 945 h 1111"/>
                <a:gd name="T76" fmla="*/ 380 w 573"/>
                <a:gd name="T77" fmla="*/ 931 h 1111"/>
                <a:gd name="T78" fmla="*/ 381 w 573"/>
                <a:gd name="T79" fmla="*/ 926 h 1111"/>
                <a:gd name="T80" fmla="*/ 405 w 573"/>
                <a:gd name="T81" fmla="*/ 144 h 1111"/>
                <a:gd name="T82" fmla="*/ 407 w 573"/>
                <a:gd name="T83" fmla="*/ 436 h 1111"/>
                <a:gd name="T84" fmla="*/ 410 w 573"/>
                <a:gd name="T85" fmla="*/ 449 h 1111"/>
                <a:gd name="T86" fmla="*/ 420 w 573"/>
                <a:gd name="T87" fmla="*/ 466 h 1111"/>
                <a:gd name="T88" fmla="*/ 439 w 573"/>
                <a:gd name="T89" fmla="*/ 478 h 1111"/>
                <a:gd name="T90" fmla="*/ 466 w 573"/>
                <a:gd name="T91" fmla="*/ 478 h 1111"/>
                <a:gd name="T92" fmla="*/ 484 w 573"/>
                <a:gd name="T93" fmla="*/ 466 h 1111"/>
                <a:gd name="T94" fmla="*/ 495 w 573"/>
                <a:gd name="T95" fmla="*/ 449 h 1111"/>
                <a:gd name="T96" fmla="*/ 498 w 573"/>
                <a:gd name="T97" fmla="*/ 441 h 1111"/>
                <a:gd name="T98" fmla="*/ 497 w 573"/>
                <a:gd name="T99" fmla="*/ 59 h 1111"/>
                <a:gd name="T100" fmla="*/ 475 w 573"/>
                <a:gd name="T101" fmla="*/ 24 h 1111"/>
                <a:gd name="T102" fmla="*/ 440 w 573"/>
                <a:gd name="T103" fmla="*/ 3 h 1111"/>
                <a:gd name="T104" fmla="*/ 82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4988C"/>
            </a:solidFill>
            <a:ln>
              <a:noFill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7F16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213C1F-3FC3-41AD-B36F-5F34E6DB665B}"/>
              </a:ext>
            </a:extLst>
          </p:cNvPr>
          <p:cNvSpPr txBox="1"/>
          <p:nvPr/>
        </p:nvSpPr>
        <p:spPr>
          <a:xfrm>
            <a:off x="757022" y="1693985"/>
            <a:ext cx="460436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читательской грамотности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 класса 15.10. 2021 г.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выполнения 58%.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чтения: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 53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сл.</a:t>
            </a: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en-US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max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сл./мин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информации 35%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Интегрирование и интерпретирование сообщения текста  27%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Размышление о сообщениях текста и оценивать их 18%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9885CD-8406-418E-9F09-6898C8C0FF9A}"/>
              </a:ext>
            </a:extLst>
          </p:cNvPr>
          <p:cNvSpPr txBox="1"/>
          <p:nvPr/>
        </p:nvSpPr>
        <p:spPr>
          <a:xfrm>
            <a:off x="6825762" y="1596777"/>
            <a:ext cx="45329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В класса 14.10. 2022 г.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выполнения 73%.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чтения: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 75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сл./мин</a:t>
            </a:r>
            <a:endParaRPr lang="en-US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max 167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сл.</a:t>
            </a: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информации 47%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Интегрирование и интерпретирование сообщения текста  42%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Размышлять о сообщениях текста и оценивать их 34%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62_TF03431380_Win32" id="{A6E822EE-F76A-47D0-9249-6D708B3EA282}" vid="{56E3C628-9B47-49D6-A52A-36E073D67663}"/>
    </a:ext>
  </a:extLst>
</a:theme>
</file>

<file path=ppt/theme/theme2.xml><?xml version="1.0" encoding="utf-8"?>
<a:theme xmlns:a="http://schemas.openxmlformats.org/drawingml/2006/main" name="Тема Office">
  <a:themeElements>
    <a:clrScheme name="Custom 25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00194C"/>
      </a:accent1>
      <a:accent2>
        <a:srgbClr val="EAB200"/>
      </a:accent2>
      <a:accent3>
        <a:srgbClr val="DDDDDD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4308977_TF78646930.potx" id="{A49F823B-C1E8-4E34-973A-B10266BCB909}" vid="{4E64CF28-4CC8-4523-AF48-AB3FF440DF01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ициаль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140</TotalTime>
  <Words>559</Words>
  <Application>Microsoft Office PowerPoint</Application>
  <PresentationFormat>Широкоэкранный</PresentationFormat>
  <Paragraphs>63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27" baseType="lpstr">
      <vt:lpstr>Arial</vt:lpstr>
      <vt:lpstr>Book Antiqua</vt:lpstr>
      <vt:lpstr>Calibri</vt:lpstr>
      <vt:lpstr>Cassandra</vt:lpstr>
      <vt:lpstr>Georgia</vt:lpstr>
      <vt:lpstr>Gill Sans MT</vt:lpstr>
      <vt:lpstr>Gill Sans Nova Light</vt:lpstr>
      <vt:lpstr>Helvetica Light</vt:lpstr>
      <vt:lpstr>Times New Roman</vt:lpstr>
      <vt:lpstr>Wingdings</vt:lpstr>
      <vt:lpstr>Wingdings 2</vt:lpstr>
      <vt:lpstr>Научная литература 16 х 9</vt:lpstr>
      <vt:lpstr>Тема Office</vt:lpstr>
      <vt:lpstr>1_Тема Office</vt:lpstr>
      <vt:lpstr>Официальная</vt:lpstr>
      <vt:lpstr>2_Тема Office</vt:lpstr>
      <vt:lpstr>Формирование читательской грамотности на уроках русского языка и литературы как основы базового образования</vt:lpstr>
      <vt:lpstr>Презентация PowerPoint</vt:lpstr>
      <vt:lpstr>Презентация PowerPoint</vt:lpstr>
      <vt:lpstr>Презентация PowerPoint</vt:lpstr>
      <vt:lpstr>Читать – это ещё ничего не значит: что читать и как понимать читаемое – вот в чём главное дело.</vt:lpstr>
      <vt:lpstr>Презентация PowerPoint</vt:lpstr>
      <vt:lpstr>Презентация PowerPoint</vt:lpstr>
      <vt:lpstr>Технология продуктивного и осмысленного чтения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Читательская грамотность как основа успешности учащихся</dc:title>
  <dc:creator>Comp</dc:creator>
  <cp:lastModifiedBy>Наталья Шиликова</cp:lastModifiedBy>
  <cp:revision>22</cp:revision>
  <dcterms:created xsi:type="dcterms:W3CDTF">2022-01-31T18:25:05Z</dcterms:created>
  <dcterms:modified xsi:type="dcterms:W3CDTF">2022-10-31T19:26:08Z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