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7" r:id="rId5"/>
    <p:sldId id="539" r:id="rId6"/>
    <p:sldId id="557" r:id="rId7"/>
    <p:sldId id="558" r:id="rId8"/>
    <p:sldId id="547" r:id="rId9"/>
    <p:sldId id="559" r:id="rId10"/>
    <p:sldId id="560" r:id="rId11"/>
    <p:sldId id="561" r:id="rId12"/>
    <p:sldId id="563" r:id="rId13"/>
    <p:sldId id="562" r:id="rId14"/>
    <p:sldId id="564" r:id="rId15"/>
    <p:sldId id="565" r:id="rId16"/>
    <p:sldId id="566" r:id="rId17"/>
    <p:sldId id="567" r:id="rId18"/>
    <p:sldId id="568" r:id="rId19"/>
    <p:sldId id="570" r:id="rId20"/>
    <p:sldId id="571" r:id="rId21"/>
    <p:sldId id="575" r:id="rId22"/>
    <p:sldId id="576" r:id="rId23"/>
    <p:sldId id="572" r:id="rId24"/>
    <p:sldId id="569" r:id="rId25"/>
    <p:sldId id="573" r:id="rId26"/>
    <p:sldId id="574" r:id="rId27"/>
    <p:sldId id="543" r:id="rId28"/>
    <p:sldId id="549" r:id="rId2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25" autoAdjust="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outlineViewPr>
    <p:cViewPr>
      <p:scale>
        <a:sx n="33" d="100"/>
        <a:sy n="33" d="100"/>
      </p:scale>
      <p:origin x="0" y="-144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92FDDB8-9CC4-4C8A-83DF-0F91F8EA6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5FA279-CBCE-4F39-B095-B2ABAE6CC4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9658B14-7457-4C6D-85B6-D77E6A492446}" type="datetime1">
              <a:rPr lang="ru-RU" smtClean="0"/>
              <a:t>22.11.2022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CC949D-5BAB-4E39-8E0B-64D5D6F377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72378C-27B4-40DC-91D7-70C358C820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83824B-BCCD-4CC8-B0D1-87ED5DB36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507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B76C5C3-7DBE-4E75-B89A-7D1954C3B11C}" type="datetime1">
              <a:rPr lang="ru-RU" noProof="0" smtClean="0"/>
              <a:t>22.11.2022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C3B2649-7BD8-4005-A99E-30D13769A8BD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4481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C3B2649-7BD8-4005-A99E-30D13769A8B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637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C3B2649-7BD8-4005-A99E-30D13769A8B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26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C3B2649-7BD8-4005-A99E-30D13769A8B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588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C3B2649-7BD8-4005-A99E-30D13769A8B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590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C3B2649-7BD8-4005-A99E-30D13769A8B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04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C3B2649-7BD8-4005-A99E-30D13769A8B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152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C3B2649-7BD8-4005-A99E-30D13769A8B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160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C3B2649-7BD8-4005-A99E-30D13769A8B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579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C3B2649-7BD8-4005-A99E-30D13769A8B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345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C3B2649-7BD8-4005-A99E-30D13769A8B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25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C3B2649-7BD8-4005-A99E-30D13769A8B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730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03401A8-3220-413E-B964-4A8659985FD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18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C3B2649-7BD8-4005-A99E-30D13769A8B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810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C3B2649-7BD8-4005-A99E-30D13769A8B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29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C3B2649-7BD8-4005-A99E-30D13769A8B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495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C3B2649-7BD8-4005-A99E-30D13769A8B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6769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C3B2649-7BD8-4005-A99E-30D13769A8B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8844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3B2649-7BD8-4005-A99E-30D13769A8B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661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C3B2649-7BD8-4005-A99E-30D13769A8B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225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C3B2649-7BD8-4005-A99E-30D13769A8B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43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C3B2649-7BD8-4005-A99E-30D13769A8B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432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C3B2649-7BD8-4005-A99E-30D13769A8B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040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C3B2649-7BD8-4005-A99E-30D13769A8B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846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C3B2649-7BD8-4005-A99E-30D13769A8B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045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C3B2649-7BD8-4005-A99E-30D13769A8B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165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51A4182-6276-41ED-8EAF-0C6A4D8FF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 useBgFill="1">
        <p:nvSpPr>
          <p:cNvPr id="7" name="Прямоугольник 6">
            <a:extLst>
              <a:ext uri="{FF2B5EF4-FFF2-40B4-BE49-F238E27FC236}">
                <a16:creationId xmlns:a16="http://schemas.microsoft.com/office/drawing/2014/main" id="{EF4B644F-A23D-409C-9540-B41AC18DB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334003" cy="6175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8" name="Заголовок 18">
            <a:extLst>
              <a:ext uri="{FF2B5EF4-FFF2-40B4-BE49-F238E27FC236}">
                <a16:creationId xmlns:a16="http://schemas.microsoft.com/office/drawing/2014/main" id="{580AE1ED-3577-4808-86BF-CCD122349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0" y="839336"/>
            <a:ext cx="4123899" cy="3475513"/>
          </a:xfrm>
        </p:spPr>
        <p:txBody>
          <a:bodyPr rtlCol="0" anchor="ctr">
            <a:normAutofit/>
          </a:bodyPr>
          <a:lstStyle>
            <a:lvl1pPr>
              <a:defRPr sz="5200"/>
            </a:lvl1pPr>
          </a:lstStyle>
          <a:p>
            <a:pPr algn="l" rtl="0"/>
            <a:r>
              <a:rPr lang="ru-RU" sz="4800" noProof="0"/>
              <a:t>Заголовок слайда</a:t>
            </a:r>
          </a:p>
        </p:txBody>
      </p:sp>
      <p:sp>
        <p:nvSpPr>
          <p:cNvPr id="9" name="Подзаголовок 19">
            <a:extLst>
              <a:ext uri="{FF2B5EF4-FFF2-40B4-BE49-F238E27FC236}">
                <a16:creationId xmlns:a16="http://schemas.microsoft.com/office/drawing/2014/main" id="{E8F46CAD-D4FF-4BBC-937E-CBBD034A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2000" y="4570807"/>
            <a:ext cx="4123899" cy="15240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algn="l" rtl="0"/>
            <a:r>
              <a:rPr lang="ru-RU" noProof="0"/>
              <a:t>Подзаголовок слайда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A2750E7C-D01B-4533-A0B8-2E7EF2B168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0952" y="754711"/>
            <a:ext cx="6099048" cy="534009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00081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78638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17905" y="2697480"/>
            <a:ext cx="2971800" cy="606026"/>
          </a:xfrm>
        </p:spPr>
        <p:txBody>
          <a:bodyPr rtlCol="0"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17904" y="3401568"/>
            <a:ext cx="2971800" cy="2449645"/>
          </a:xfrm>
        </p:spPr>
        <p:txBody>
          <a:bodyPr rtlCol="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D13F3BC3-6D4F-4A91-9397-DEB976DF5B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2292" y="2697480"/>
            <a:ext cx="2971800" cy="606026"/>
          </a:xfrm>
        </p:spPr>
        <p:txBody>
          <a:bodyPr rtlCol="0"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A336BAA8-288D-4A65-AF12-E44ED08AF83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22292" y="3401568"/>
            <a:ext cx="2971800" cy="2449645"/>
          </a:xfrm>
        </p:spPr>
        <p:txBody>
          <a:bodyPr rtlCol="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698867" y="2697480"/>
            <a:ext cx="2971800" cy="606026"/>
          </a:xfrm>
        </p:spPr>
        <p:txBody>
          <a:bodyPr rtlCol="0"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698867" y="3401568"/>
            <a:ext cx="2971800" cy="2449645"/>
          </a:xfrm>
        </p:spPr>
        <p:txBody>
          <a:bodyPr rtlCol="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01.03.20XX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1E4CB7-CB13-4810-BF18-BE31AFC64F9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4272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85388F8-94ED-41CA-A4EE-E0FA1CAC0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609905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 useBgFill="1">
        <p:nvSpPr>
          <p:cNvPr id="6" name="Прямоугольник 5">
            <a:extLst>
              <a:ext uri="{FF2B5EF4-FFF2-40B4-BE49-F238E27FC236}">
                <a16:creationId xmlns:a16="http://schemas.microsoft.com/office/drawing/2014/main" id="{62753702-3230-4BA6-A3F8-5783540BC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2000" y="758951"/>
            <a:ext cx="10668000" cy="555041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7" name="Заголовок 12">
            <a:extLst>
              <a:ext uri="{FF2B5EF4-FFF2-40B4-BE49-F238E27FC236}">
                <a16:creationId xmlns:a16="http://schemas.microsoft.com/office/drawing/2014/main" id="{22B9C48D-0714-4941-A2BB-36340F69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874" y="1517903"/>
            <a:ext cx="5250030" cy="1345115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3A478133-AD69-45A3-8FE5-EBD28FD2FA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" y="758952"/>
            <a:ext cx="1947672" cy="2670048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6" name="Рисунок 13">
            <a:extLst>
              <a:ext uri="{FF2B5EF4-FFF2-40B4-BE49-F238E27FC236}">
                <a16:creationId xmlns:a16="http://schemas.microsoft.com/office/drawing/2014/main" id="{F2E72FA7-6D23-4F38-9A7B-A0EB41E534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8952" y="3424237"/>
            <a:ext cx="1947672" cy="26791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id="{27DAE17D-48FA-4EE7-9630-D657273438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06624" y="758952"/>
            <a:ext cx="1947672" cy="2670048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7" name="Рисунок 13">
            <a:extLst>
              <a:ext uri="{FF2B5EF4-FFF2-40B4-BE49-F238E27FC236}">
                <a16:creationId xmlns:a16="http://schemas.microsoft.com/office/drawing/2014/main" id="{093DB7BE-4947-4B5D-B8E4-59505E49A0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06624" y="3424237"/>
            <a:ext cx="1947672" cy="26791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2" name="Объект 13">
            <a:extLst>
              <a:ext uri="{FF2B5EF4-FFF2-40B4-BE49-F238E27FC236}">
                <a16:creationId xmlns:a16="http://schemas.microsoft.com/office/drawing/2014/main" id="{D0C77CEA-908E-4A02-B347-F376CEC25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874" y="2970222"/>
            <a:ext cx="5250030" cy="3128826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01.03.20XX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1E4CB7-CB13-4810-BF18-BE31AFC64F9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0131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53A25B7-A924-4C03-8022-000A9EA88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E3A68D8-CB71-4A41-B029-626BD6912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-9524"/>
            <a:ext cx="12192000" cy="6105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rgbClr val="FCEA37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 useBgFill="1"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9ECFC55D-2CEE-47A4-9ACA-D6C78D236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9523"/>
            <a:ext cx="11430001" cy="6105523"/>
          </a:xfrm>
          <a:custGeom>
            <a:avLst/>
            <a:gdLst>
              <a:gd name="connsiteX0" fmla="*/ 0 w 11430001"/>
              <a:gd name="connsiteY0" fmla="*/ 0 h 6105523"/>
              <a:gd name="connsiteX1" fmla="*/ 7874003 w 11430001"/>
              <a:gd name="connsiteY1" fmla="*/ 0 h 6105523"/>
              <a:gd name="connsiteX2" fmla="*/ 7874003 w 11430001"/>
              <a:gd name="connsiteY2" fmla="*/ 771522 h 6105523"/>
              <a:gd name="connsiteX3" fmla="*/ 11430001 w 11430001"/>
              <a:gd name="connsiteY3" fmla="*/ 771522 h 6105523"/>
              <a:gd name="connsiteX4" fmla="*/ 11430001 w 11430001"/>
              <a:gd name="connsiteY4" fmla="*/ 6105523 h 6105523"/>
              <a:gd name="connsiteX5" fmla="*/ 7874003 w 11430001"/>
              <a:gd name="connsiteY5" fmla="*/ 6105523 h 6105523"/>
              <a:gd name="connsiteX6" fmla="*/ 5334002 w 11430001"/>
              <a:gd name="connsiteY6" fmla="*/ 6105523 h 6105523"/>
              <a:gd name="connsiteX7" fmla="*/ 0 w 11430001"/>
              <a:gd name="connsiteY7" fmla="*/ 6105523 h 610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1" h="6105523">
                <a:moveTo>
                  <a:pt x="0" y="0"/>
                </a:moveTo>
                <a:lnTo>
                  <a:pt x="7874003" y="0"/>
                </a:lnTo>
                <a:lnTo>
                  <a:pt x="7874003" y="771522"/>
                </a:lnTo>
                <a:lnTo>
                  <a:pt x="11430001" y="771522"/>
                </a:lnTo>
                <a:lnTo>
                  <a:pt x="11430001" y="6105523"/>
                </a:lnTo>
                <a:lnTo>
                  <a:pt x="7874003" y="6105523"/>
                </a:lnTo>
                <a:lnTo>
                  <a:pt x="5334002" y="6105523"/>
                </a:lnTo>
                <a:lnTo>
                  <a:pt x="0" y="6105523"/>
                </a:lnTo>
                <a:close/>
              </a:path>
            </a:pathLst>
          </a:custGeom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5" name="Заголовок 5">
            <a:extLst>
              <a:ext uri="{FF2B5EF4-FFF2-40B4-BE49-F238E27FC236}">
                <a16:creationId xmlns:a16="http://schemas.microsoft.com/office/drawing/2014/main" id="{00406F9C-B330-46B3-A03C-15F85CD76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22282"/>
            <a:ext cx="5012266" cy="2273710"/>
          </a:xfrm>
        </p:spPr>
        <p:txBody>
          <a:bodyPr rtlCol="0" anchor="t"/>
          <a:lstStyle>
            <a:lvl1pPr>
              <a:defRPr sz="4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34FC9061-555D-4FE2-ABE9-07A195BC02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" y="761988"/>
            <a:ext cx="3566160" cy="266090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2" name="Рисунок 20">
            <a:extLst>
              <a:ext uri="{FF2B5EF4-FFF2-40B4-BE49-F238E27FC236}">
                <a16:creationId xmlns:a16="http://schemas.microsoft.com/office/drawing/2014/main" id="{7C8788B5-2964-4199-A168-84BDEBE3E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94632" y="761980"/>
            <a:ext cx="3566160" cy="266090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Рисунок 20">
            <a:extLst>
              <a:ext uri="{FF2B5EF4-FFF2-40B4-BE49-F238E27FC236}">
                <a16:creationId xmlns:a16="http://schemas.microsoft.com/office/drawing/2014/main" id="{D4B5D4A5-C34C-4703-AFB6-DA982B6FF8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598" y="761980"/>
            <a:ext cx="3566160" cy="266090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9" name="Объект 1">
            <a:extLst>
              <a:ext uri="{FF2B5EF4-FFF2-40B4-BE49-F238E27FC236}">
                <a16:creationId xmlns:a16="http://schemas.microsoft.com/office/drawing/2014/main" id="{8CA9663F-19C9-4799-8B97-333815BF6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3822282"/>
            <a:ext cx="4607484" cy="2273710"/>
          </a:xfrm>
        </p:spPr>
        <p:txBody>
          <a:bodyPr rtlCol="0" anchor="t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01.03.20XX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1E4CB7-CB13-4810-BF18-BE31AFC64F9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1337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Прямоугольник 4">
            <a:extLst>
              <a:ext uri="{FF2B5EF4-FFF2-40B4-BE49-F238E27FC236}">
                <a16:creationId xmlns:a16="http://schemas.microsoft.com/office/drawing/2014/main" id="{FAC5ABB9-3EAC-446C-B128-CFDB09B24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DED2D7-7BC9-473D-8241-8289B5821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 useBgFill="1">
        <p:nvSpPr>
          <p:cNvPr id="7" name="Прямоугольник 6">
            <a:extLst>
              <a:ext uri="{FF2B5EF4-FFF2-40B4-BE49-F238E27FC236}">
                <a16:creationId xmlns:a16="http://schemas.microsoft.com/office/drawing/2014/main" id="{19C2616F-4436-4A60-BB08-54EC762C5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62001"/>
            <a:ext cx="12192000" cy="6095999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8" name="Заголовок 12">
            <a:extLst>
              <a:ext uri="{FF2B5EF4-FFF2-40B4-BE49-F238E27FC236}">
                <a16:creationId xmlns:a16="http://schemas.microsoft.com/office/drawing/2014/main" id="{D6F9523F-1BD5-4832-8B13-FA0BE3E6F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940" y="1517652"/>
            <a:ext cx="5998059" cy="134461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FA83160D-9929-4C5C-B741-192DF7639B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293" y="1517652"/>
            <a:ext cx="1947672" cy="229514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8" name="Рисунок 16">
            <a:extLst>
              <a:ext uri="{FF2B5EF4-FFF2-40B4-BE49-F238E27FC236}">
                <a16:creationId xmlns:a16="http://schemas.microsoft.com/office/drawing/2014/main" id="{D97EB8C6-CD91-4F0C-A719-5079DB8D32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15768" y="1517904"/>
            <a:ext cx="1947672" cy="229514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A7347AC5-7F3A-4E62-AE18-744B6A756E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8096" y="3800858"/>
            <a:ext cx="3895344" cy="229514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2" name="Объект 13">
            <a:extLst>
              <a:ext uri="{FF2B5EF4-FFF2-40B4-BE49-F238E27FC236}">
                <a16:creationId xmlns:a16="http://schemas.microsoft.com/office/drawing/2014/main" id="{CC904223-D55A-40A9-AA1D-5687C89BE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940" y="2970215"/>
            <a:ext cx="5998059" cy="312578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01.03.20XX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1E4CB7-CB13-4810-BF18-BE31AFC64F9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0897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угольник 9">
            <a:extLst>
              <a:ext uri="{FF2B5EF4-FFF2-40B4-BE49-F238E27FC236}">
                <a16:creationId xmlns:a16="http://schemas.microsoft.com/office/drawing/2014/main" id="{924A1CC7-4419-4A64-9DC9-AE157407A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2F8EC6-DD66-475C-B129-22B374F49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 useBgFill="1"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86FA963F-8B94-469B-B1A5-890D9134F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1430001" cy="6168789"/>
          </a:xfrm>
          <a:custGeom>
            <a:avLst/>
            <a:gdLst>
              <a:gd name="connsiteX0" fmla="*/ 0 w 11430001"/>
              <a:gd name="connsiteY0" fmla="*/ 0 h 6168789"/>
              <a:gd name="connsiteX1" fmla="*/ 5334002 w 11430001"/>
              <a:gd name="connsiteY1" fmla="*/ 0 h 6168789"/>
              <a:gd name="connsiteX2" fmla="*/ 5334002 w 11430001"/>
              <a:gd name="connsiteY2" fmla="*/ 771523 h 6168789"/>
              <a:gd name="connsiteX3" fmla="*/ 11430001 w 11430001"/>
              <a:gd name="connsiteY3" fmla="*/ 771523 h 6168789"/>
              <a:gd name="connsiteX4" fmla="*/ 11430001 w 11430001"/>
              <a:gd name="connsiteY4" fmla="*/ 6168789 h 6168789"/>
              <a:gd name="connsiteX5" fmla="*/ 0 w 11430001"/>
              <a:gd name="connsiteY5" fmla="*/ 6168789 h 616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01" h="6168789">
                <a:moveTo>
                  <a:pt x="0" y="0"/>
                </a:moveTo>
                <a:lnTo>
                  <a:pt x="5334002" y="0"/>
                </a:lnTo>
                <a:lnTo>
                  <a:pt x="5334002" y="771523"/>
                </a:lnTo>
                <a:lnTo>
                  <a:pt x="11430001" y="771523"/>
                </a:lnTo>
                <a:lnTo>
                  <a:pt x="11430001" y="6168789"/>
                </a:lnTo>
                <a:lnTo>
                  <a:pt x="0" y="6168789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3" name="Заголовок 5">
            <a:extLst>
              <a:ext uri="{FF2B5EF4-FFF2-40B4-BE49-F238E27FC236}">
                <a16:creationId xmlns:a16="http://schemas.microsoft.com/office/drawing/2014/main" id="{4CD44A43-6E39-4FE6-87BB-C65CE8FC6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17650"/>
            <a:ext cx="4565650" cy="1344613"/>
          </a:xfrm>
        </p:spPr>
        <p:txBody>
          <a:bodyPr rtlCol="0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5229EB0D-B986-4E26-BDF3-305AE3233E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" y="883487"/>
            <a:ext cx="4562856" cy="2441448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9" name="Рисунок 17">
            <a:extLst>
              <a:ext uri="{FF2B5EF4-FFF2-40B4-BE49-F238E27FC236}">
                <a16:creationId xmlns:a16="http://schemas.microsoft.com/office/drawing/2014/main" id="{37E21EC2-9A85-4522-B6AD-3FF227CACD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952" y="3593592"/>
            <a:ext cx="4562856" cy="2441448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6" name="Объект 1">
            <a:extLst>
              <a:ext uri="{FF2B5EF4-FFF2-40B4-BE49-F238E27FC236}">
                <a16:creationId xmlns:a16="http://schemas.microsoft.com/office/drawing/2014/main" id="{9F9D0834-E38A-4C71-95D5-A8A2B973A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2970213"/>
            <a:ext cx="4565651" cy="312578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01.03.20XX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1E4CB7-CB13-4810-BF18-BE31AFC64F9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9883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1D03AAFC-F6FA-4A24-BE1D-34AE6AD64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2190B39-D040-425A-9AD6-58A7533FEA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760" y="756284"/>
            <a:ext cx="10698480" cy="534924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5" name="Заголовок 16">
            <a:extLst>
              <a:ext uri="{FF2B5EF4-FFF2-40B4-BE49-F238E27FC236}">
                <a16:creationId xmlns:a16="http://schemas.microsoft.com/office/drawing/2014/main" id="{8950CCE3-163E-46A1-B489-395F3F75F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3488" y="1517904"/>
            <a:ext cx="3749040" cy="2796945"/>
          </a:xfrm>
        </p:spPr>
        <p:txBody>
          <a:bodyPr rtlCol="0" anchor="ctr">
            <a:normAutofit/>
          </a:bodyPr>
          <a:lstStyle>
            <a:lvl1pPr>
              <a:defRPr sz="6000"/>
            </a:lvl1pPr>
          </a:lstStyle>
          <a:p>
            <a:pPr algn="l" rtl="0"/>
            <a:r>
              <a:rPr lang="ru-RU" noProof="0"/>
              <a:t>Образец заголовка</a:t>
            </a:r>
          </a:p>
        </p:txBody>
      </p:sp>
      <p:sp>
        <p:nvSpPr>
          <p:cNvPr id="16" name="Подзаголовок 17">
            <a:extLst>
              <a:ext uri="{FF2B5EF4-FFF2-40B4-BE49-F238E27FC236}">
                <a16:creationId xmlns:a16="http://schemas.microsoft.com/office/drawing/2014/main" id="{81E38157-454C-44D5-8D2B-A220A53D7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3488" y="4479368"/>
            <a:ext cx="3666744" cy="1616631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algn="l"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3054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аблица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01.03.20XX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1E4CB7-CB13-4810-BF18-BE31AFC64F9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5251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8EDA639-2F5C-4255-BE42-C41A5ABBC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67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 useBgFill="1">
        <p:nvSpPr>
          <p:cNvPr id="6" name="Прямоугольник 5">
            <a:extLst>
              <a:ext uri="{FF2B5EF4-FFF2-40B4-BE49-F238E27FC236}">
                <a16:creationId xmlns:a16="http://schemas.microsoft.com/office/drawing/2014/main" id="{E96D6DC8-1218-45DD-BCD3-DF21DFA5B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2000" y="766762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A58F504-65F1-4BFD-A987-54F78AD52D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" y="749808"/>
            <a:ext cx="10744200" cy="53949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3" name="Заголовок 16">
            <a:extLst>
              <a:ext uri="{FF2B5EF4-FFF2-40B4-BE49-F238E27FC236}">
                <a16:creationId xmlns:a16="http://schemas.microsoft.com/office/drawing/2014/main" id="{0B9261BF-90C7-41A0-8711-97168C747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1112" y="1517904"/>
            <a:ext cx="4480560" cy="2796945"/>
          </a:xfrm>
        </p:spPr>
        <p:txBody>
          <a:bodyPr rtlCol="0" anchor="ctr">
            <a:normAutofit/>
          </a:bodyPr>
          <a:lstStyle>
            <a:lvl1pPr>
              <a:defRPr sz="4400"/>
            </a:lvl1pPr>
          </a:lstStyle>
          <a:p>
            <a:pPr algn="l" rtl="0"/>
            <a:r>
              <a:rPr lang="ru-RU" noProof="0"/>
              <a:t>Образец заголовка</a:t>
            </a:r>
          </a:p>
        </p:txBody>
      </p:sp>
      <p:sp>
        <p:nvSpPr>
          <p:cNvPr id="14" name="Подзаголовок 17">
            <a:extLst>
              <a:ext uri="{FF2B5EF4-FFF2-40B4-BE49-F238E27FC236}">
                <a16:creationId xmlns:a16="http://schemas.microsoft.com/office/drawing/2014/main" id="{305C0D07-994F-4143-B88E-32EED69E7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1112" y="4425696"/>
            <a:ext cx="4059936" cy="1189912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algn="l" rtl="0"/>
            <a:r>
              <a:rPr lang="ru-RU" noProof="0"/>
              <a:t>Образец подзаголовка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01.03.20XX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B1E4CB7-CB13-4810-BF18-BE31AFC64F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252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9" name="Рисунок 28">
            <a:extLst>
              <a:ext uri="{FF2B5EF4-FFF2-40B4-BE49-F238E27FC236}">
                <a16:creationId xmlns:a16="http://schemas.microsoft.com/office/drawing/2014/main" id="{26E6BD11-82A7-4729-AD05-B0676F9B1F5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504950" y="2861595"/>
            <a:ext cx="1828800" cy="19933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6E08135B-D6D5-401C-B151-CDCB20550F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8760" y="4855464"/>
            <a:ext cx="1828800" cy="594360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2000" b="1">
                <a:latin typeface="Arial Black" panose="020B0A04020102020204" pitchFamily="34" charset="0"/>
              </a:defRPr>
            </a:lvl1pPr>
            <a:lvl2pPr marL="365760" indent="0">
              <a:buFont typeface="Arial" panose="020B0604020202020204" pitchFamily="34" charset="0"/>
              <a:buNone/>
              <a:defRPr/>
            </a:lvl2pPr>
            <a:lvl3pPr marL="365760" indent="0">
              <a:buNone/>
              <a:defRPr/>
            </a:lvl3pPr>
            <a:lvl4pPr marL="640080" indent="0">
              <a:buFont typeface="Arial" panose="020B0604020202020204" pitchFamily="34" charset="0"/>
              <a:buNone/>
              <a:defRPr/>
            </a:lvl4pPr>
            <a:lvl5pPr marL="612648" indent="0">
              <a:buNone/>
              <a:defRPr/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FA587696-63FF-4232-8879-488DFE1C31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4950" y="5468112"/>
            <a:ext cx="1828800" cy="5943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65760" indent="0">
              <a:buFont typeface="Arial" panose="020B0604020202020204" pitchFamily="34" charset="0"/>
              <a:buNone/>
              <a:defRPr sz="1600"/>
            </a:lvl2pPr>
            <a:lvl3pPr marL="365760" indent="0">
              <a:buNone/>
              <a:defRPr sz="1600"/>
            </a:lvl3pPr>
            <a:lvl4pPr marL="640080" indent="0">
              <a:buFont typeface="Arial" panose="020B0604020202020204" pitchFamily="34" charset="0"/>
              <a:buNone/>
              <a:defRPr sz="1600"/>
            </a:lvl4pPr>
            <a:lvl5pPr marL="612648" indent="0">
              <a:buNone/>
              <a:defRPr sz="1600"/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30" name="Рисунок 28">
            <a:extLst>
              <a:ext uri="{FF2B5EF4-FFF2-40B4-BE49-F238E27FC236}">
                <a16:creationId xmlns:a16="http://schemas.microsoft.com/office/drawing/2014/main" id="{96507A97-E180-468F-B641-141DBA7386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953511" y="2861595"/>
            <a:ext cx="1828800" cy="19933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49BB8F01-AE51-4455-BE0F-8972415A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757" y="4854889"/>
            <a:ext cx="1828800" cy="594360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2000" b="1">
                <a:latin typeface="Arial Black" panose="020B0A04020102020204" pitchFamily="34" charset="0"/>
              </a:defRPr>
            </a:lvl1pPr>
            <a:lvl2pPr marL="365760" indent="0">
              <a:buFont typeface="Arial" panose="020B0604020202020204" pitchFamily="34" charset="0"/>
              <a:buNone/>
              <a:defRPr/>
            </a:lvl2pPr>
            <a:lvl3pPr marL="365760" indent="0">
              <a:buNone/>
              <a:defRPr/>
            </a:lvl3pPr>
            <a:lvl4pPr marL="640080" indent="0">
              <a:buFont typeface="Arial" panose="020B0604020202020204" pitchFamily="34" charset="0"/>
              <a:buNone/>
              <a:defRPr/>
            </a:lvl4pPr>
            <a:lvl5pPr marL="612648" indent="0">
              <a:buNone/>
              <a:defRPr/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id="{759D2442-D209-4F87-9F2C-19D73A2412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42757" y="5462491"/>
            <a:ext cx="1828800" cy="5943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65760" indent="0">
              <a:buFont typeface="Arial" panose="020B0604020202020204" pitchFamily="34" charset="0"/>
              <a:buNone/>
              <a:defRPr sz="1600"/>
            </a:lvl2pPr>
            <a:lvl3pPr marL="365760" indent="0">
              <a:buNone/>
              <a:defRPr sz="1600"/>
            </a:lvl3pPr>
            <a:lvl4pPr marL="640080" indent="0">
              <a:buFont typeface="Arial" panose="020B0604020202020204" pitchFamily="34" charset="0"/>
              <a:buNone/>
              <a:defRPr sz="1600"/>
            </a:lvl4pPr>
            <a:lvl5pPr marL="612648" indent="0">
              <a:buNone/>
              <a:defRPr sz="1600"/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31" name="Рисунок 28">
            <a:extLst>
              <a:ext uri="{FF2B5EF4-FFF2-40B4-BE49-F238E27FC236}">
                <a16:creationId xmlns:a16="http://schemas.microsoft.com/office/drawing/2014/main" id="{A850442C-9915-406C-83D9-8EBE8AD3C2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91656" y="2861595"/>
            <a:ext cx="1828800" cy="19933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4" name="Текст 18">
            <a:extLst>
              <a:ext uri="{FF2B5EF4-FFF2-40B4-BE49-F238E27FC236}">
                <a16:creationId xmlns:a16="http://schemas.microsoft.com/office/drawing/2014/main" id="{A596F3D1-5D97-4111-B3D6-FE37290A6B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91656" y="4855464"/>
            <a:ext cx="1828800" cy="594360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2000" b="1">
                <a:latin typeface="Arial Black" panose="020B0A04020102020204" pitchFamily="34" charset="0"/>
              </a:defRPr>
            </a:lvl1pPr>
            <a:lvl2pPr marL="365760" indent="0">
              <a:buFont typeface="Arial" panose="020B0604020202020204" pitchFamily="34" charset="0"/>
              <a:buNone/>
              <a:defRPr/>
            </a:lvl2pPr>
            <a:lvl3pPr marL="365760" indent="0">
              <a:buNone/>
              <a:defRPr/>
            </a:lvl3pPr>
            <a:lvl4pPr marL="640080" indent="0">
              <a:buFont typeface="Arial" panose="020B0604020202020204" pitchFamily="34" charset="0"/>
              <a:buNone/>
              <a:defRPr/>
            </a:lvl4pPr>
            <a:lvl5pPr marL="612648" indent="0">
              <a:buNone/>
              <a:defRPr/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5" name="Текст 20">
            <a:extLst>
              <a:ext uri="{FF2B5EF4-FFF2-40B4-BE49-F238E27FC236}">
                <a16:creationId xmlns:a16="http://schemas.microsoft.com/office/drawing/2014/main" id="{2D25C272-C21E-4078-818F-B12E10F182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91656" y="5468112"/>
            <a:ext cx="1828800" cy="5943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65760" indent="0">
              <a:buFont typeface="Arial" panose="020B0604020202020204" pitchFamily="34" charset="0"/>
              <a:buNone/>
              <a:defRPr sz="1600"/>
            </a:lvl2pPr>
            <a:lvl3pPr marL="365760" indent="0">
              <a:buNone/>
              <a:defRPr sz="1600"/>
            </a:lvl3pPr>
            <a:lvl4pPr marL="640080" indent="0">
              <a:buFont typeface="Arial" panose="020B0604020202020204" pitchFamily="34" charset="0"/>
              <a:buNone/>
              <a:defRPr sz="1600"/>
            </a:lvl4pPr>
            <a:lvl5pPr marL="612648" indent="0">
              <a:buNone/>
              <a:defRPr sz="1600"/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32" name="Рисунок 28">
            <a:extLst>
              <a:ext uri="{FF2B5EF4-FFF2-40B4-BE49-F238E27FC236}">
                <a16:creationId xmlns:a16="http://schemas.microsoft.com/office/drawing/2014/main" id="{05393806-4E48-45A2-8BD7-0BA36566F3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833104" y="2862072"/>
            <a:ext cx="1828800" cy="19933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6" name="Текст 18">
            <a:extLst>
              <a:ext uri="{FF2B5EF4-FFF2-40B4-BE49-F238E27FC236}">
                <a16:creationId xmlns:a16="http://schemas.microsoft.com/office/drawing/2014/main" id="{DD19656C-C87E-4938-A66D-D6836DBC65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25653" y="4855651"/>
            <a:ext cx="1828800" cy="594360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2000" b="1">
                <a:latin typeface="Arial Black" panose="020B0A04020102020204" pitchFamily="34" charset="0"/>
              </a:defRPr>
            </a:lvl1pPr>
            <a:lvl2pPr marL="365760" indent="0">
              <a:buFont typeface="Arial" panose="020B0604020202020204" pitchFamily="34" charset="0"/>
              <a:buNone/>
              <a:defRPr/>
            </a:lvl2pPr>
            <a:lvl3pPr marL="365760" indent="0">
              <a:buNone/>
              <a:defRPr/>
            </a:lvl3pPr>
            <a:lvl4pPr marL="640080" indent="0">
              <a:buFont typeface="Arial" panose="020B0604020202020204" pitchFamily="34" charset="0"/>
              <a:buNone/>
              <a:defRPr/>
            </a:lvl4pPr>
            <a:lvl5pPr marL="612648" indent="0">
              <a:buNone/>
              <a:defRPr/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DF55E1E1-7FB8-465C-B720-E39D43FFEC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5653" y="5468299"/>
            <a:ext cx="1828800" cy="5943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65760" indent="0">
              <a:buFont typeface="Arial" panose="020B0604020202020204" pitchFamily="34" charset="0"/>
              <a:buNone/>
              <a:defRPr sz="1600"/>
            </a:lvl2pPr>
            <a:lvl3pPr marL="365760" indent="0">
              <a:buNone/>
              <a:defRPr sz="1600"/>
            </a:lvl3pPr>
            <a:lvl4pPr marL="640080" indent="0">
              <a:buFont typeface="Arial" panose="020B0604020202020204" pitchFamily="34" charset="0"/>
              <a:buNone/>
              <a:defRPr sz="1600"/>
            </a:lvl4pPr>
            <a:lvl5pPr marL="612648" indent="0">
              <a:buNone/>
              <a:defRPr sz="1600"/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01.03.20XX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1E4CB7-CB13-4810-BF18-BE31AFC64F9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98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B0FFFD15-4D1A-45CA-9374-373A700D366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181225"/>
            <a:ext cx="10515600" cy="3876675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01.03.20XX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1E4CB7-CB13-4810-BF18-BE31AFC64F9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1837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имое с 2 столбцами (слайд для сравнен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787146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17905" y="2696718"/>
            <a:ext cx="4334256" cy="606026"/>
          </a:xfrm>
        </p:spPr>
        <p:txBody>
          <a:bodyPr rtlCol="0"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17904" y="3397337"/>
            <a:ext cx="4334256" cy="2449645"/>
          </a:xfrm>
        </p:spPr>
        <p:txBody>
          <a:bodyPr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6792" y="2696718"/>
            <a:ext cx="4334256" cy="606026"/>
          </a:xfrm>
        </p:spPr>
        <p:txBody>
          <a:bodyPr rtlCol="0"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6792" y="3397337"/>
            <a:ext cx="4334256" cy="2449645"/>
          </a:xfrm>
        </p:spPr>
        <p:txBody>
          <a:bodyPr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01.03.20XX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1E4CB7-CB13-4810-BF18-BE31AFC64F9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0283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01.03.20XX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CB1E4CB7-CB13-4810-BF18-BE31AFC64F9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4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5" r:id="rId3"/>
    <p:sldLayoutId id="2147483663" r:id="rId4"/>
    <p:sldLayoutId id="2147483650" r:id="rId5"/>
    <p:sldLayoutId id="2147483664" r:id="rId6"/>
    <p:sldLayoutId id="2147483669" r:id="rId7"/>
    <p:sldLayoutId id="2147483654" r:id="rId8"/>
    <p:sldLayoutId id="2147483653" r:id="rId9"/>
    <p:sldLayoutId id="2147483670" r:id="rId10"/>
    <p:sldLayoutId id="2147483662" r:id="rId11"/>
    <p:sldLayoutId id="2147483666" r:id="rId12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CF172-3947-42CE-B33F-43FB799FD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3" y="1764774"/>
            <a:ext cx="11048999" cy="806448"/>
          </a:xfrm>
        </p:spPr>
        <p:txBody>
          <a:bodyPr rtlCol="0"/>
          <a:lstStyle/>
          <a:p>
            <a:pPr algn="ctr" rtl="0"/>
            <a:r>
              <a:rPr lang="ru-RU" sz="3200" dirty="0"/>
              <a:t>«Уроки времени»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F14772-A1EE-4EA8-8C5D-46383706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3674" y="3028950"/>
            <a:ext cx="4181476" cy="2524884"/>
          </a:xfrm>
        </p:spPr>
        <p:txBody>
          <a:bodyPr rtlCol="0">
            <a:normAutofit fontScale="25000" lnSpcReduction="20000"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Автор: Фиркин Вячеслав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«СОШ №9» 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 1«А» класса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endParaRPr lang="ru-RU" sz="6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Научный руководитель:  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6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Храмеева</a:t>
            </a: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Ирина Сергеевна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6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«СОШ №9»</a:t>
            </a: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0">
              <a:lnSpc>
                <a:spcPct val="120000"/>
              </a:lnSpc>
              <a:spcBef>
                <a:spcPts val="0"/>
              </a:spcBef>
            </a:pPr>
            <a:endParaRPr lang="ru-RU" dirty="0"/>
          </a:p>
          <a:p>
            <a:pPr algn="r" rtl="0">
              <a:lnSpc>
                <a:spcPct val="120000"/>
              </a:lnSpc>
              <a:spcBef>
                <a:spcPts val="0"/>
              </a:spcBef>
            </a:pPr>
            <a:endParaRPr lang="ru-RU" dirty="0"/>
          </a:p>
          <a:p>
            <a:pPr algn="r" rtl="0"/>
            <a:endParaRPr lang="ru-RU" dirty="0"/>
          </a:p>
        </p:txBody>
      </p:sp>
      <p:sp>
        <p:nvSpPr>
          <p:cNvPr id="24" name="Номер слайда 23">
            <a:extLst>
              <a:ext uri="{FF2B5EF4-FFF2-40B4-BE49-F238E27FC236}">
                <a16:creationId xmlns:a16="http://schemas.microsoft.com/office/drawing/2014/main" id="{B583B8C6-95CF-4DD9-AFF1-3E252935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 rtlCol="0"/>
          <a:lstStyle/>
          <a:p>
            <a:pPr rtl="0"/>
            <a:fld id="{CB1E4CB7-CB13-4810-BF18-BE31AFC64F93}" type="slidenum">
              <a:rPr lang="ru-RU" smtClean="0"/>
              <a:pPr rtl="0"/>
              <a:t>1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600759-1BCB-44A6-D8F6-1AD69B108863}"/>
              </a:ext>
            </a:extLst>
          </p:cNvPr>
          <p:cNvSpPr txBox="1"/>
          <p:nvPr/>
        </p:nvSpPr>
        <p:spPr>
          <a:xfrm>
            <a:off x="523873" y="748091"/>
            <a:ext cx="11182349" cy="976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Открытая научно-практическая конференция учащихся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«Мир – глазами детей»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4FA8071-9CAD-9BA9-BAEA-C6AE02DFDE8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>
            <a:fillRect/>
          </a:stretch>
        </p:blipFill>
        <p:spPr>
          <a:xfrm>
            <a:off x="1466850" y="2611740"/>
            <a:ext cx="3680294" cy="3384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734871C-24E0-D184-A418-D520BBFD4DF4}"/>
              </a:ext>
            </a:extLst>
          </p:cNvPr>
          <p:cNvSpPr txBox="1"/>
          <p:nvPr/>
        </p:nvSpPr>
        <p:spPr>
          <a:xfrm>
            <a:off x="4617243" y="6260196"/>
            <a:ext cx="29575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г.Обнинск</a:t>
            </a:r>
            <a:r>
              <a:rPr lang="ru-RU" dirty="0"/>
              <a:t>, 2022 год   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502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73D1DB-1EA9-40AB-8379-2FFFEEA58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00" y="2011044"/>
            <a:ext cx="5476875" cy="3633471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древности существовало много способов определять время.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Солнечные часы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представляли собой шест, отбрасывающий тень, и циферблат с отметками, по которому двигалась тень. Но эти часы были полностью зависимы от солнца.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ru-RU" dirty="0"/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6EA7615A-2736-464C-81F6-BFD25DAD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 rtlCol="0"/>
          <a:lstStyle/>
          <a:p>
            <a:pPr rtl="0"/>
            <a:fld id="{CB1E4CB7-CB13-4810-BF18-BE31AFC64F93}" type="slidenum">
              <a:rPr lang="ru-RU" smtClean="0"/>
              <a:pPr rtl="0"/>
              <a:t>10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3F7AF1-B997-CA1F-2D94-BB03D7581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33" y="1910079"/>
            <a:ext cx="5129067" cy="383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0FBB89-9E0C-0A09-BE42-0BAC628A7BCA}"/>
              </a:ext>
            </a:extLst>
          </p:cNvPr>
          <p:cNvSpPr txBox="1"/>
          <p:nvPr/>
        </p:nvSpPr>
        <p:spPr>
          <a:xfrm>
            <a:off x="1944254" y="1018188"/>
            <a:ext cx="7084291" cy="588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определяли время в древности.</a:t>
            </a:r>
          </a:p>
        </p:txBody>
      </p:sp>
    </p:spTree>
    <p:extLst>
      <p:ext uri="{BB962C8B-B14F-4D97-AF65-F5344CB8AC3E}">
        <p14:creationId xmlns:p14="http://schemas.microsoft.com/office/powerpoint/2010/main" val="265382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73D1DB-1EA9-40AB-8379-2FFFEEA58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1874" y="2249169"/>
            <a:ext cx="4552950" cy="2818130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Водяные часы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представляли собой сосуд цилиндрической формы, из которого стекала по каплям вода. Время определялось по количеству истекшей воды.</a:t>
            </a:r>
            <a:endParaRPr lang="ru-RU" dirty="0"/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6EA7615A-2736-464C-81F6-BFD25DAD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 rtlCol="0"/>
          <a:lstStyle/>
          <a:p>
            <a:pPr rtl="0"/>
            <a:fld id="{CB1E4CB7-CB13-4810-BF18-BE31AFC64F93}" type="slidenum">
              <a:rPr lang="ru-RU" smtClean="0"/>
              <a:pPr rtl="0"/>
              <a:t>11</a:t>
            </a:fld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45ACA3-6772-84B8-8696-D7D9CDC61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52" y="2011043"/>
            <a:ext cx="5470398" cy="32943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97835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73D1DB-1EA9-40AB-8379-2FFFEEA58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0" y="2167254"/>
            <a:ext cx="4164584" cy="2818130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Песочные часы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всем нам знакомы. Для точности часов большое значение имело качество песка и равномерность его сыпучести, он изготавливался специально.</a:t>
            </a:r>
            <a:endParaRPr lang="ru-RU" dirty="0"/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6EA7615A-2736-464C-81F6-BFD25DAD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 rtlCol="0"/>
          <a:lstStyle/>
          <a:p>
            <a:pPr rtl="0"/>
            <a:fld id="{CB1E4CB7-CB13-4810-BF18-BE31AFC64F93}" type="slidenum">
              <a:rPr lang="ru-RU" smtClean="0"/>
              <a:pPr rtl="0"/>
              <a:t>12</a:t>
            </a:fld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827597C-3999-3561-A4B3-7C4FA287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798320"/>
            <a:ext cx="6099048" cy="3555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3234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73D1DB-1EA9-40AB-8379-2FFFEEA58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0" y="1781175"/>
            <a:ext cx="4164584" cy="3543299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определяли также и с помощью огня.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Огненные часы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были в древности очень распространены, особенно в домах. Одни из них – это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свечные часы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позволяли определять время по количеству сгоревшего воска. </a:t>
            </a:r>
            <a:endParaRPr lang="ru-RU" sz="2800" dirty="0"/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6EA7615A-2736-464C-81F6-BFD25DAD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 rtlCol="0"/>
          <a:lstStyle/>
          <a:p>
            <a:pPr rtl="0"/>
            <a:fld id="{CB1E4CB7-CB13-4810-BF18-BE31AFC64F93}" type="slidenum">
              <a:rPr lang="ru-RU" smtClean="0"/>
              <a:pPr rtl="0"/>
              <a:t>13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93251B-4D50-1E63-289D-02117B0AE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20" y="1439620"/>
            <a:ext cx="5688205" cy="41040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6811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F14772-A1EE-4EA8-8C5D-46383706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319" y="2566853"/>
            <a:ext cx="2762249" cy="2767629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провел тестирование одноклассников с помощью небольшого теста.  Результаты были не очень хорошие.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Номер слайда 23">
            <a:extLst>
              <a:ext uri="{FF2B5EF4-FFF2-40B4-BE49-F238E27FC236}">
                <a16:creationId xmlns:a16="http://schemas.microsoft.com/office/drawing/2014/main" id="{B583B8C6-95CF-4DD9-AFF1-3E252935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 rtlCol="0"/>
          <a:lstStyle/>
          <a:p>
            <a:pPr rtl="0"/>
            <a:fld id="{CB1E4CB7-CB13-4810-BF18-BE31AFC64F93}" type="slidenum">
              <a:rPr lang="ru-RU" smtClean="0"/>
              <a:pPr rtl="0"/>
              <a:t>14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770D31-43BE-F446-0000-E0C9F5C55AD2}"/>
              </a:ext>
            </a:extLst>
          </p:cNvPr>
          <p:cNvSpPr txBox="1"/>
          <p:nvPr/>
        </p:nvSpPr>
        <p:spPr>
          <a:xfrm>
            <a:off x="1562100" y="1048501"/>
            <a:ext cx="8782050" cy="588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 второй части своего исследования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A4F48D-1318-A0B1-8D51-5202E7786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82" y="1714679"/>
            <a:ext cx="7464593" cy="468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60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23">
            <a:extLst>
              <a:ext uri="{FF2B5EF4-FFF2-40B4-BE49-F238E27FC236}">
                <a16:creationId xmlns:a16="http://schemas.microsoft.com/office/drawing/2014/main" id="{B583B8C6-95CF-4DD9-AFF1-3E252935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 rtlCol="0"/>
          <a:lstStyle/>
          <a:p>
            <a:pPr rtl="0"/>
            <a:fld id="{CB1E4CB7-CB13-4810-BF18-BE31AFC64F93}" type="slidenum">
              <a:rPr lang="ru-RU" smtClean="0"/>
              <a:pPr rtl="0"/>
              <a:t>15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DA7238-9226-7ADC-F8F6-C9A96485F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5" y="1165833"/>
            <a:ext cx="9528030" cy="516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97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F14772-A1EE-4EA8-8C5D-46383706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319" y="1971675"/>
            <a:ext cx="2762249" cy="3962149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помощью заготовок из фанеры, красок, клея и кистей мы изготовили макет часов. В котором помимо часов указали еще и минуты, для удобства запоминания.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Номер слайда 23">
            <a:extLst>
              <a:ext uri="{FF2B5EF4-FFF2-40B4-BE49-F238E27FC236}">
                <a16:creationId xmlns:a16="http://schemas.microsoft.com/office/drawing/2014/main" id="{B583B8C6-95CF-4DD9-AFF1-3E252935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 rtlCol="0"/>
          <a:lstStyle/>
          <a:p>
            <a:pPr rtl="0"/>
            <a:fld id="{CB1E4CB7-CB13-4810-BF18-BE31AFC64F93}" type="slidenum">
              <a:rPr lang="ru-RU" smtClean="0"/>
              <a:pPr rtl="0"/>
              <a:t>16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770D31-43BE-F446-0000-E0C9F5C55AD2}"/>
              </a:ext>
            </a:extLst>
          </p:cNvPr>
          <p:cNvSpPr txBox="1"/>
          <p:nvPr/>
        </p:nvSpPr>
        <p:spPr>
          <a:xfrm>
            <a:off x="1562100" y="1048501"/>
            <a:ext cx="8782050" cy="588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часов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AA0223A-03CB-7209-644E-09D686BB4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57" y="1845924"/>
            <a:ext cx="7575023" cy="445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51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F14772-A1EE-4EA8-8C5D-46383706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319" y="1971675"/>
            <a:ext cx="2762249" cy="3962149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Изготовленный макет часов я принес в класс. И мы каждый день играли в игру «Покажи на часах во сколько прозвенит звонок». С каждым днем процесс становился интереснее.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Номер слайда 23">
            <a:extLst>
              <a:ext uri="{FF2B5EF4-FFF2-40B4-BE49-F238E27FC236}">
                <a16:creationId xmlns:a16="http://schemas.microsoft.com/office/drawing/2014/main" id="{B583B8C6-95CF-4DD9-AFF1-3E252935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 rtlCol="0"/>
          <a:lstStyle/>
          <a:p>
            <a:pPr rtl="0"/>
            <a:fld id="{CB1E4CB7-CB13-4810-BF18-BE31AFC64F93}" type="slidenum">
              <a:rPr lang="ru-RU" smtClean="0"/>
              <a:pPr rtl="0"/>
              <a:t>17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770D31-43BE-F446-0000-E0C9F5C55AD2}"/>
              </a:ext>
            </a:extLst>
          </p:cNvPr>
          <p:cNvSpPr txBox="1"/>
          <p:nvPr/>
        </p:nvSpPr>
        <p:spPr>
          <a:xfrm>
            <a:off x="1562100" y="1048501"/>
            <a:ext cx="8782050" cy="588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часами в классе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A195AD-6F6D-8477-23B5-DC22CB06C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18" y="1806320"/>
            <a:ext cx="8045863" cy="4959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03661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23">
            <a:extLst>
              <a:ext uri="{FF2B5EF4-FFF2-40B4-BE49-F238E27FC236}">
                <a16:creationId xmlns:a16="http://schemas.microsoft.com/office/drawing/2014/main" id="{B583B8C6-95CF-4DD9-AFF1-3E252935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 rtlCol="0"/>
          <a:lstStyle/>
          <a:p>
            <a:pPr rtl="0"/>
            <a:fld id="{CB1E4CB7-CB13-4810-BF18-BE31AFC64F93}" type="slidenum">
              <a:rPr lang="ru-RU" smtClean="0"/>
              <a:pPr rtl="0"/>
              <a:t>18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770D31-43BE-F446-0000-E0C9F5C55AD2}"/>
              </a:ext>
            </a:extLst>
          </p:cNvPr>
          <p:cNvSpPr txBox="1"/>
          <p:nvPr/>
        </p:nvSpPr>
        <p:spPr>
          <a:xfrm>
            <a:off x="1589532" y="765037"/>
            <a:ext cx="8782050" cy="588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часами в классе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71BD02-B5AD-3D3F-0991-6CB8BE542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26" y="1762124"/>
            <a:ext cx="3602451" cy="4803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9D0CB4-A96F-90F4-9AB8-C861593C2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774" y="1762124"/>
            <a:ext cx="3602451" cy="4803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D60339-2677-8E0A-9A3D-5EED7BA2F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924" y="1762124"/>
            <a:ext cx="3602450" cy="4803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09803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23">
            <a:extLst>
              <a:ext uri="{FF2B5EF4-FFF2-40B4-BE49-F238E27FC236}">
                <a16:creationId xmlns:a16="http://schemas.microsoft.com/office/drawing/2014/main" id="{B583B8C6-95CF-4DD9-AFF1-3E252935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 rtlCol="0"/>
          <a:lstStyle/>
          <a:p>
            <a:pPr rtl="0"/>
            <a:fld id="{CB1E4CB7-CB13-4810-BF18-BE31AFC64F93}" type="slidenum">
              <a:rPr lang="ru-RU" smtClean="0"/>
              <a:pPr rtl="0"/>
              <a:t>19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770D31-43BE-F446-0000-E0C9F5C55AD2}"/>
              </a:ext>
            </a:extLst>
          </p:cNvPr>
          <p:cNvSpPr txBox="1"/>
          <p:nvPr/>
        </p:nvSpPr>
        <p:spPr>
          <a:xfrm>
            <a:off x="1595853" y="747384"/>
            <a:ext cx="8782050" cy="588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часами в классе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48E4C0-DE62-0BC8-C68C-5E21EAE60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93" y="1637380"/>
            <a:ext cx="3620571" cy="48274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372D65-91C0-A165-08BB-95BE81E87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593" y="1637380"/>
            <a:ext cx="3620571" cy="48274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D8505C-DED2-BDDD-F8E5-85BA3B4B9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3648" y="1637380"/>
            <a:ext cx="3620571" cy="48274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06364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>
            <a:extLst>
              <a:ext uri="{FF2B5EF4-FFF2-40B4-BE49-F238E27FC236}">
                <a16:creationId xmlns:a16="http://schemas.microsoft.com/office/drawing/2014/main" id="{C60B4E40-ED59-4DFA-97D2-04570E280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575" y="891099"/>
            <a:ext cx="4371975" cy="4720821"/>
          </a:xfrm>
        </p:spPr>
        <p:txBody>
          <a:bodyPr rtlCol="0" anchor="ctr">
            <a:normAutofit/>
          </a:bodyPr>
          <a:lstStyle/>
          <a:p>
            <a:pPr rtl="0"/>
            <a:r>
              <a: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«Время — удивительное явление. Его так мало, когда опаздываешь и так много, когда ждешь».</a:t>
            </a:r>
            <a:endParaRPr lang="ru-RU" sz="2800" dirty="0"/>
          </a:p>
        </p:txBody>
      </p:sp>
      <p:sp>
        <p:nvSpPr>
          <p:cNvPr id="20" name="Подзаголовок 19">
            <a:extLst>
              <a:ext uri="{FF2B5EF4-FFF2-40B4-BE49-F238E27FC236}">
                <a16:creationId xmlns:a16="http://schemas.microsoft.com/office/drawing/2014/main" id="{35E6FB68-BA70-4F6F-9874-1F349422D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6587" y="5484014"/>
            <a:ext cx="2066925" cy="610793"/>
          </a:xfrm>
        </p:spPr>
        <p:txBody>
          <a:bodyPr rtlCol="0"/>
          <a:lstStyle/>
          <a:p>
            <a:pPr rtl="0"/>
            <a:r>
              <a:rPr lang="ru-RU" dirty="0"/>
              <a:t>Джон Локк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A336A0-CA33-F179-36EC-5356C85E4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050" y="676275"/>
            <a:ext cx="5753100" cy="541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01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F14772-A1EE-4EA8-8C5D-46383706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319" y="1971675"/>
            <a:ext cx="2762249" cy="3962149"/>
          </a:xfrm>
        </p:spPr>
        <p:txBody>
          <a:bodyPr rtlCol="0">
            <a:normAutofit fontScale="925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Через две недели мы провели в классе повторное тестирование. Результаты были очень хорошие. Более 50 процентов одноклассников показали отличные результаты.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Номер слайда 23">
            <a:extLst>
              <a:ext uri="{FF2B5EF4-FFF2-40B4-BE49-F238E27FC236}">
                <a16:creationId xmlns:a16="http://schemas.microsoft.com/office/drawing/2014/main" id="{B583B8C6-95CF-4DD9-AFF1-3E252935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 rtlCol="0"/>
          <a:lstStyle/>
          <a:p>
            <a:pPr rtl="0"/>
            <a:fld id="{CB1E4CB7-CB13-4810-BF18-BE31AFC64F93}" type="slidenum">
              <a:rPr lang="ru-RU" smtClean="0"/>
              <a:pPr rtl="0"/>
              <a:t>20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770D31-43BE-F446-0000-E0C9F5C55AD2}"/>
              </a:ext>
            </a:extLst>
          </p:cNvPr>
          <p:cNvSpPr txBox="1"/>
          <p:nvPr/>
        </p:nvSpPr>
        <p:spPr>
          <a:xfrm>
            <a:off x="1562100" y="1029451"/>
            <a:ext cx="8782050" cy="588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400" b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Повторное тестирование</a:t>
            </a:r>
            <a:endParaRPr lang="ru-RU" sz="24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0EBEFF-3DB0-74FF-B5BA-2DA4009D1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75" y="1637380"/>
            <a:ext cx="7779150" cy="4921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42795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23">
            <a:extLst>
              <a:ext uri="{FF2B5EF4-FFF2-40B4-BE49-F238E27FC236}">
                <a16:creationId xmlns:a16="http://schemas.microsoft.com/office/drawing/2014/main" id="{B583B8C6-95CF-4DD9-AFF1-3E252935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 rtlCol="0"/>
          <a:lstStyle/>
          <a:p>
            <a:pPr rtl="0"/>
            <a:fld id="{CB1E4CB7-CB13-4810-BF18-BE31AFC64F93}" type="slidenum">
              <a:rPr lang="ru-RU" smtClean="0"/>
              <a:pPr rtl="0"/>
              <a:t>21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DE69EA-73BF-756E-DB54-03C3F7735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65" y="1139882"/>
            <a:ext cx="9064610" cy="529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67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23">
            <a:extLst>
              <a:ext uri="{FF2B5EF4-FFF2-40B4-BE49-F238E27FC236}">
                <a16:creationId xmlns:a16="http://schemas.microsoft.com/office/drawing/2014/main" id="{B583B8C6-95CF-4DD9-AFF1-3E252935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 rtlCol="0"/>
          <a:lstStyle/>
          <a:p>
            <a:pPr rtl="0"/>
            <a:fld id="{CB1E4CB7-CB13-4810-BF18-BE31AFC64F93}" type="slidenum">
              <a:rPr lang="ru-RU" smtClean="0"/>
              <a:pPr rtl="0"/>
              <a:t>22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274B09-9566-0CA6-8E75-6DDE89C14859}"/>
              </a:ext>
            </a:extLst>
          </p:cNvPr>
          <p:cNvSpPr txBox="1"/>
          <p:nvPr/>
        </p:nvSpPr>
        <p:spPr>
          <a:xfrm>
            <a:off x="1562100" y="1048501"/>
            <a:ext cx="8782050" cy="588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DE30A3-0C60-FB28-86C1-4ED692A744FE}"/>
              </a:ext>
            </a:extLst>
          </p:cNvPr>
          <p:cNvSpPr txBox="1"/>
          <p:nvPr/>
        </p:nvSpPr>
        <p:spPr>
          <a:xfrm>
            <a:off x="962025" y="2076450"/>
            <a:ext cx="107061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работы над проектом я узнал: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много разных видов часов.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время начали еще в древности. Для этого изобретали и использовали разные часы. От солнечных до огненных.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и полезно научиться понимать стрелочные часы.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в ходе проекта я научился: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линейки и циркуля размечать место для циферблата.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минутную и часовую стрелки.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Понимать, почему 3 часа - это ночь, а15 часов -  это день.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время по стрелочным часам.</a:t>
            </a:r>
          </a:p>
        </p:txBody>
      </p:sp>
    </p:spTree>
    <p:extLst>
      <p:ext uri="{BB962C8B-B14F-4D97-AF65-F5344CB8AC3E}">
        <p14:creationId xmlns:p14="http://schemas.microsoft.com/office/powerpoint/2010/main" val="2306858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23">
            <a:extLst>
              <a:ext uri="{FF2B5EF4-FFF2-40B4-BE49-F238E27FC236}">
                <a16:creationId xmlns:a16="http://schemas.microsoft.com/office/drawing/2014/main" id="{B583B8C6-95CF-4DD9-AFF1-3E252935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 rtlCol="0"/>
          <a:lstStyle/>
          <a:p>
            <a:pPr rtl="0"/>
            <a:fld id="{CB1E4CB7-CB13-4810-BF18-BE31AFC64F93}" type="slidenum">
              <a:rPr lang="ru-RU" smtClean="0"/>
              <a:pPr rtl="0"/>
              <a:t>23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DE30A3-0C60-FB28-86C1-4ED692A744FE}"/>
              </a:ext>
            </a:extLst>
          </p:cNvPr>
          <p:cNvSpPr txBox="1"/>
          <p:nvPr/>
        </p:nvSpPr>
        <p:spPr>
          <a:xfrm>
            <a:off x="1095375" y="1552576"/>
            <a:ext cx="1057275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  <a:cs typeface="Times New Roman" panose="02020603050405020304" pitchFamily="18" charset="0"/>
              </a:rPr>
              <a:t>Вывод</a:t>
            </a:r>
          </a:p>
          <a:p>
            <a:pPr algn="ctr"/>
            <a:endParaRPr lang="ru-RU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цель была достигнута, мы смогли доказать, что можно с помощью макета часов и ежедневной игры по 5-10 минут научить детей определять время по стрелочным часам. 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на основании данных исследований, я сделал вывод, что можно предложить этот метод родителям, учителям младших классов для разностороннего развития, обучению стрелочным часам маленьких учеников и дошколят.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69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25EA5-DA2A-4F5D-9C8A-A8DD11EE9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1112" y="1517904"/>
            <a:ext cx="4818888" cy="2796945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Не бойся, что не знаешь –</a:t>
            </a:r>
            <a:br>
              <a:rPr lang="ru-RU" dirty="0"/>
            </a:br>
            <a:r>
              <a:rPr lang="ru-RU" dirty="0"/>
              <a:t>Бойся, что не учишься.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CF293A-C923-4F3F-AE8F-23F74E3B0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1112" y="4634852"/>
            <a:ext cx="4059936" cy="1189912"/>
          </a:xfrm>
        </p:spPr>
        <p:txBody>
          <a:bodyPr rtlCol="0"/>
          <a:lstStyle/>
          <a:p>
            <a:pPr rtl="0"/>
            <a:r>
              <a:rPr lang="ru-RU" dirty="0"/>
              <a:t>Китайская мудрость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48AF2CAF-4D8D-43C4-8EC0-040A1E48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 rtlCol="0"/>
          <a:lstStyle/>
          <a:p>
            <a:pPr rtl="0"/>
            <a:fld id="{CB1E4CB7-CB13-4810-BF18-BE31AFC64F93}" type="slidenum">
              <a:rPr lang="ru-RU" smtClean="0"/>
              <a:pPr rtl="0"/>
              <a:t>24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2A55B3-817C-643A-2829-D6596C641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82" y="1063763"/>
            <a:ext cx="5498530" cy="445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46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C2480-21DF-4547-B928-8E2BEDC47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209" y="2613914"/>
            <a:ext cx="9144000" cy="1344168"/>
          </a:xfrm>
        </p:spPr>
        <p:txBody>
          <a:bodyPr rtlCol="0" anchor="t">
            <a:normAutofit/>
          </a:bodyPr>
          <a:lstStyle/>
          <a:p>
            <a:pPr algn="ctr" rtl="0"/>
            <a:r>
              <a:rPr lang="ru-RU" sz="5400" dirty="0"/>
              <a:t>Спасибо за внимание!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3A04B45E-16DF-47B9-900E-047D593DF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CB1E4CB7-CB13-4810-BF18-BE31AFC64F93}" type="slidenum">
              <a:rPr lang="ru-RU" smtClean="0"/>
              <a:pPr rtl="0">
                <a:spcAft>
                  <a:spcPts val="600"/>
                </a:spcAft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89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CF172-3947-42CE-B33F-43FB799FD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209677"/>
            <a:ext cx="11048999" cy="806448"/>
          </a:xfrm>
        </p:spPr>
        <p:txBody>
          <a:bodyPr rtlCol="0"/>
          <a:lstStyle/>
          <a:p>
            <a:pPr algn="ctr" rtl="0"/>
            <a:r>
              <a:rPr lang="ru-RU" sz="2400" dirty="0"/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F14772-A1EE-4EA8-8C5D-46383706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1714501"/>
            <a:ext cx="11048999" cy="4686300"/>
          </a:xfrm>
        </p:spPr>
        <p:txBody>
          <a:bodyPr rtlCol="0">
            <a:normAutofit fontScale="47500" lnSpcReduction="2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время?  Философ Джон Локк однажды сказал: «Время — удивительное явление. Его так мало, когда опаздываешь и так много, когда ждешь». И это очень интересно и загадочно. Кто и когда решил, что сейчас – это вовремя, а потом- это уже поздно?  А как научились считать время? Почему нельзя опаздывать? И почему сейчас на часах 9:32, а не 117:675? Кто так решил и зачем? И самое интересное почему, когда прилетев в другую страну за 10 000 км, вы все равно сможете определить время по местным часам.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Ведь, если задуматься, то тот, кто придумал считать время, внес огромный вклад в развитие будущего. 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тоже хочу разобраться, как и зачем нужно определять время. Сложно ли это? И самое главное, если это сложно, то как это сделать легко?</a:t>
            </a:r>
          </a:p>
          <a:p>
            <a:pPr rtl="0"/>
            <a:endParaRPr lang="ru-RU" dirty="0"/>
          </a:p>
        </p:txBody>
      </p:sp>
      <p:sp>
        <p:nvSpPr>
          <p:cNvPr id="24" name="Номер слайда 23">
            <a:extLst>
              <a:ext uri="{FF2B5EF4-FFF2-40B4-BE49-F238E27FC236}">
                <a16:creationId xmlns:a16="http://schemas.microsoft.com/office/drawing/2014/main" id="{B583B8C6-95CF-4DD9-AFF1-3E252935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 rtlCol="0"/>
          <a:lstStyle/>
          <a:p>
            <a:pPr rtl="0"/>
            <a:fld id="{CB1E4CB7-CB13-4810-BF18-BE31AFC64F93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962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F14772-A1EE-4EA8-8C5D-46383706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1371600"/>
            <a:ext cx="11048999" cy="4772025"/>
          </a:xfrm>
        </p:spPr>
        <p:txBody>
          <a:bodyPr rtlCol="0">
            <a:normAutofit/>
          </a:bodyPr>
          <a:lstStyle/>
          <a:p>
            <a:pPr algn="ctr" fontAlgn="base">
              <a:lnSpc>
                <a:spcPct val="107000"/>
              </a:lnSpc>
              <a:spcBef>
                <a:spcPts val="2250"/>
              </a:spcBef>
              <a:spcAft>
                <a:spcPts val="1050"/>
              </a:spcAft>
            </a:pPr>
            <a:r>
              <a:rPr lang="ru-RU" sz="2400" b="1" dirty="0">
                <a:solidFill>
                  <a:srgbClr val="464646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Зачем нужно учить ребенка определять время?</a:t>
            </a:r>
            <a:endParaRPr lang="ru-RU" sz="24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Представьте, что вы совсем не можете ориентироваться во времени. Вы не знаете, когда вам нужно выходить на работу, когда возвращаться домой, когда наступит обед или же, во сколько ложиться спать и просыпаться.</a:t>
            </a:r>
            <a:br>
              <a:rPr lang="ru-RU" sz="20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0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Также и дети не понимают, как долго нужно ждать, чтобы мама забрала его из садика. Они могут капризничать, если вы говорите им подождать пять минут, ведь они не понимают – сколько это, может ждать придется целый день.</a:t>
            </a:r>
            <a:br>
              <a:rPr lang="ru-RU" sz="20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0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ребенок подрос до того возраста, когда его можно оставлять одного дома, мама говорит ему, что вернется через два часа, а без умения определять время по циферблату ребенок будет растерян, он не будет знать, насколько долго мамы не будет рядом.</a:t>
            </a:r>
            <a:endParaRPr lang="ru-RU" sz="2800" dirty="0"/>
          </a:p>
        </p:txBody>
      </p:sp>
      <p:sp>
        <p:nvSpPr>
          <p:cNvPr id="24" name="Номер слайда 23">
            <a:extLst>
              <a:ext uri="{FF2B5EF4-FFF2-40B4-BE49-F238E27FC236}">
                <a16:creationId xmlns:a16="http://schemas.microsoft.com/office/drawing/2014/main" id="{B583B8C6-95CF-4DD9-AFF1-3E252935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 rtlCol="0"/>
          <a:lstStyle/>
          <a:p>
            <a:pPr rtl="0"/>
            <a:fld id="{CB1E4CB7-CB13-4810-BF18-BE31AFC64F93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4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73D1DB-1EA9-40AB-8379-2FFFEEA58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8775" y="1897381"/>
            <a:ext cx="5829299" cy="3924300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endParaRPr lang="ru-RU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Научиться определять время по стрелочным часам в форме игры. Помогут в этом исследовании мне мои одноклассники. Мы будем вместе учиться. Я уверен, что это будет весело, интересно, а главное познавательно.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ru-RU" dirty="0"/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6EA7615A-2736-464C-81F6-BFD25DAD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 rtlCol="0"/>
          <a:lstStyle/>
          <a:p>
            <a:pPr rtl="0"/>
            <a:fld id="{CB1E4CB7-CB13-4810-BF18-BE31AFC64F93}" type="slidenum">
              <a:rPr lang="ru-RU" smtClean="0"/>
              <a:pPr rtl="0"/>
              <a:t>5</a:t>
            </a:fld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C4C7515-74D5-DF47-1905-0C24D674E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6" y="1077595"/>
            <a:ext cx="3947477" cy="5219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59281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F14772-A1EE-4EA8-8C5D-46383706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1047750"/>
            <a:ext cx="11048999" cy="5353050"/>
          </a:xfrm>
        </p:spPr>
        <p:txBody>
          <a:bodyPr rtlCol="0">
            <a:normAutofit fontScale="77500" lnSpcReduction="20000"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endParaRPr lang="ru-RU" sz="3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70000"/>
              </a:lnSpc>
              <a:buFont typeface="+mj-lt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Узнать какие виды часов существуют.</a:t>
            </a:r>
          </a:p>
          <a:p>
            <a:pPr marL="342900" lvl="0" indent="-342900">
              <a:lnSpc>
                <a:spcPct val="170000"/>
              </a:lnSpc>
              <a:buFont typeface="+mj-lt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Узнать как в древности определяли время.</a:t>
            </a:r>
          </a:p>
          <a:p>
            <a:pPr marL="342900" lvl="0" indent="-342900">
              <a:lnSpc>
                <a:spcPct val="170000"/>
              </a:lnSpc>
              <a:buFont typeface="+mj-lt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Узнать умеют ли дети определять время по часам. Провести тестирование.</a:t>
            </a:r>
          </a:p>
          <a:p>
            <a:pPr marL="342900" lvl="0" indent="-342900">
              <a:lnSpc>
                <a:spcPct val="170000"/>
              </a:lnSpc>
              <a:buFont typeface="+mj-lt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Изготовить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макет часов.</a:t>
            </a:r>
          </a:p>
          <a:p>
            <a:pPr marL="342900" lvl="0" indent="-342900">
              <a:lnSpc>
                <a:spcPct val="170000"/>
              </a:lnSpc>
              <a:buFont typeface="+mj-lt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Играть каждый день в игру «Угадай во сколько будет звонок!».</a:t>
            </a:r>
          </a:p>
          <a:p>
            <a:pPr marL="342900" lvl="0" indent="-342900">
              <a:lnSpc>
                <a:spcPct val="170000"/>
              </a:lnSpc>
              <a:buFont typeface="+mj-lt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тестирование.</a:t>
            </a:r>
          </a:p>
          <a:p>
            <a:pPr marL="342900" lvl="0" indent="-342900">
              <a:lnSpc>
                <a:spcPct val="17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Сравнить результаты.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7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Сделать выводы.</a:t>
            </a:r>
          </a:p>
        </p:txBody>
      </p:sp>
      <p:sp>
        <p:nvSpPr>
          <p:cNvPr id="24" name="Номер слайда 23">
            <a:extLst>
              <a:ext uri="{FF2B5EF4-FFF2-40B4-BE49-F238E27FC236}">
                <a16:creationId xmlns:a16="http://schemas.microsoft.com/office/drawing/2014/main" id="{B583B8C6-95CF-4DD9-AFF1-3E252935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 rtlCol="0"/>
          <a:lstStyle/>
          <a:p>
            <a:pPr rtl="0"/>
            <a:fld id="{CB1E4CB7-CB13-4810-BF18-BE31AFC64F93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67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F14772-A1EE-4EA8-8C5D-46383706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1190625"/>
            <a:ext cx="11048999" cy="4953000"/>
          </a:xfrm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</a:t>
            </a:r>
            <a:endParaRPr lang="ru-RU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маминой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помощью я смогу изготовить модель стрелочных часов, по которым я смогу научить своих одноклассников определять время.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Номер слайда 23">
            <a:extLst>
              <a:ext uri="{FF2B5EF4-FFF2-40B4-BE49-F238E27FC236}">
                <a16:creationId xmlns:a16="http://schemas.microsoft.com/office/drawing/2014/main" id="{B583B8C6-95CF-4DD9-AFF1-3E252935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 rtlCol="0"/>
          <a:lstStyle/>
          <a:p>
            <a:pPr rtl="0"/>
            <a:fld id="{CB1E4CB7-CB13-4810-BF18-BE31AFC64F93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879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F14772-A1EE-4EA8-8C5D-46383706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1209676"/>
            <a:ext cx="11048999" cy="4962524"/>
          </a:xfrm>
        </p:spPr>
        <p:txBody>
          <a:bodyPr rtlCol="0">
            <a:normAutofit lnSpcReduction="10000"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</a:t>
            </a:r>
            <a:endParaRPr lang="ru-RU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 информации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Анкетирование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Повторное анкетирование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 исследования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дети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часы.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Номер слайда 23">
            <a:extLst>
              <a:ext uri="{FF2B5EF4-FFF2-40B4-BE49-F238E27FC236}">
                <a16:creationId xmlns:a16="http://schemas.microsoft.com/office/drawing/2014/main" id="{B583B8C6-95CF-4DD9-AFF1-3E252935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 rtlCol="0"/>
          <a:lstStyle/>
          <a:p>
            <a:pPr rtl="0"/>
            <a:fld id="{CB1E4CB7-CB13-4810-BF18-BE31AFC64F93}" type="slidenum">
              <a:rPr lang="ru-RU" smtClean="0"/>
              <a:pPr rtl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153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F14772-A1EE-4EA8-8C5D-46383706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1719" y="2128221"/>
            <a:ext cx="2762249" cy="3895726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в мире существует очень много видов часов. Одни работают на батарейках, другие от механического завода, а некоторые от электричества.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Номер слайда 23">
            <a:extLst>
              <a:ext uri="{FF2B5EF4-FFF2-40B4-BE49-F238E27FC236}">
                <a16:creationId xmlns:a16="http://schemas.microsoft.com/office/drawing/2014/main" id="{B583B8C6-95CF-4DD9-AFF1-3E252935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9648" y="6400800"/>
            <a:ext cx="530352" cy="365125"/>
          </a:xfrm>
        </p:spPr>
        <p:txBody>
          <a:bodyPr rtlCol="0"/>
          <a:lstStyle/>
          <a:p>
            <a:pPr rtl="0"/>
            <a:fld id="{CB1E4CB7-CB13-4810-BF18-BE31AFC64F93}" type="slidenum">
              <a:rPr lang="ru-RU" smtClean="0"/>
              <a:pPr rtl="0"/>
              <a:t>9</a:t>
            </a:fld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2C2949-9526-49BC-3131-A0D3C0F6D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" y="1798993"/>
            <a:ext cx="7271068" cy="4554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770D31-43BE-F446-0000-E0C9F5C55AD2}"/>
              </a:ext>
            </a:extLst>
          </p:cNvPr>
          <p:cNvSpPr txBox="1"/>
          <p:nvPr/>
        </p:nvSpPr>
        <p:spPr>
          <a:xfrm>
            <a:off x="1704975" y="1048501"/>
            <a:ext cx="8782050" cy="588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первой части своего исследования я узнал:</a:t>
            </a:r>
          </a:p>
        </p:txBody>
      </p:sp>
    </p:spTree>
    <p:extLst>
      <p:ext uri="{BB962C8B-B14F-4D97-AF65-F5344CB8AC3E}">
        <p14:creationId xmlns:p14="http://schemas.microsoft.com/office/powerpoint/2010/main" val="2887352961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1757097_TF56076705_Win32.potx" id="{99207BD5-AF68-44D2-94B3-305B6270C689}" vid="{2DDC7E60-8B0D-47DF-A7CE-CB6D9FC5C81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272451-D558-4710-AF52-0EC1BD4C42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B19C5C-61AD-4793-BB9D-6401AD34A775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3076797-8467-41BB-91A7-9AE8328A685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{CFB3CF10-D819-4F39-B2B3-9ED8F9EF94EA}tf56076705_win32</Template>
  <TotalTime>25740</TotalTime>
  <Words>999</Words>
  <Application>Microsoft Office PowerPoint</Application>
  <PresentationFormat>Широкоэкранный</PresentationFormat>
  <Paragraphs>133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Avenir Next LT Pro</vt:lpstr>
      <vt:lpstr>Calibri</vt:lpstr>
      <vt:lpstr>Times New Roman</vt:lpstr>
      <vt:lpstr>PrismaticVTI</vt:lpstr>
      <vt:lpstr>«Уроки времени»</vt:lpstr>
      <vt:lpstr>«Время — удивительное явление. Его так мало, когда опаздываешь и так много, когда ждешь».</vt:lpstr>
      <vt:lpstr>Введение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 бойся, что не знаешь – Бойся, что не учишься.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Иван Фиркин</dc:creator>
  <cp:lastModifiedBy>Иван Фиркин</cp:lastModifiedBy>
  <cp:revision>35</cp:revision>
  <dcterms:created xsi:type="dcterms:W3CDTF">2022-11-10T17:22:22Z</dcterms:created>
  <dcterms:modified xsi:type="dcterms:W3CDTF">2022-11-30T09:30:11Z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