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8" r:id="rId12"/>
    <p:sldMasterId id="2147483780" r:id="rId13"/>
    <p:sldMasterId id="2147483792" r:id="rId14"/>
    <p:sldMasterId id="2147483804" r:id="rId15"/>
    <p:sldMasterId id="2147483816" r:id="rId16"/>
    <p:sldMasterId id="2147483828" r:id="rId17"/>
    <p:sldMasterId id="2147483840" r:id="rId18"/>
    <p:sldMasterId id="2147483852" r:id="rId19"/>
    <p:sldMasterId id="2147483864" r:id="rId20"/>
    <p:sldMasterId id="2147483876" r:id="rId21"/>
    <p:sldMasterId id="2147483888" r:id="rId22"/>
    <p:sldMasterId id="2147483900" r:id="rId23"/>
    <p:sldMasterId id="2147483912" r:id="rId24"/>
    <p:sldMasterId id="2147483924" r:id="rId25"/>
    <p:sldMasterId id="2147483936" r:id="rId26"/>
    <p:sldMasterId id="2147483948" r:id="rId27"/>
    <p:sldMasterId id="2147483960" r:id="rId28"/>
    <p:sldMasterId id="2147483972" r:id="rId29"/>
    <p:sldMasterId id="2147483984" r:id="rId30"/>
    <p:sldMasterId id="2147483996" r:id="rId31"/>
    <p:sldMasterId id="2147484008" r:id="rId32"/>
    <p:sldMasterId id="2147484020" r:id="rId33"/>
    <p:sldMasterId id="2147484032" r:id="rId34"/>
    <p:sldMasterId id="2147484044" r:id="rId35"/>
    <p:sldMasterId id="2147484056" r:id="rId36"/>
  </p:sldMasterIdLst>
  <p:notesMasterIdLst>
    <p:notesMasterId r:id="rId44"/>
  </p:notesMasterIdLst>
  <p:handoutMasterIdLst>
    <p:handoutMasterId r:id="rId45"/>
  </p:handoutMasterIdLst>
  <p:sldIdLst>
    <p:sldId id="257" r:id="rId37"/>
    <p:sldId id="259" r:id="rId38"/>
    <p:sldId id="261" r:id="rId39"/>
    <p:sldId id="258" r:id="rId40"/>
    <p:sldId id="280" r:id="rId41"/>
    <p:sldId id="262" r:id="rId42"/>
    <p:sldId id="276" r:id="rId43"/>
  </p:sldIdLst>
  <p:sldSz cx="9144000" cy="5143500"/>
  <p:notesSz cx="6858000" cy="9144000"/>
  <p:embeddedFontLst>
    <p:embeddedFont>
      <p:font typeface="SimSun" panose="02010600030101010101" pitchFamily="2" charset="-122"/>
      <p:regular r:id="rId49"/>
    </p:embeddedFont>
    <p:embeddedFont>
      <p:font typeface="Microsoft YaHei" panose="020B0503020204020204" pitchFamily="34" charset="-122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zh-CN"/>
    </a:defPPr>
    <a:lvl1pPr marL="0" lvl="0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300" b="0" i="0" u="none" kern="1200" baseline="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342900" lvl="1" indent="1143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300" b="0" i="0" u="none" kern="1200" baseline="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685800" lvl="2" indent="2286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300" b="0" i="0" u="none" kern="1200" baseline="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028700" lvl="3" indent="3429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300" b="0" i="0" u="none" kern="1200" baseline="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371600" lvl="4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300" b="0" i="0" u="none" kern="1200" baseline="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lvl="5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300" b="0" i="0" u="none" kern="1200" baseline="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lvl="6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300" b="0" i="0" u="none" kern="1200" baseline="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lvl="7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300" b="0" i="0" u="none" kern="1200" baseline="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lvl="8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300" b="0" i="0" u="none" kern="1200" baseline="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5045"/>
    <a:srgbClr val="F7F2EA"/>
    <a:srgbClr val="EC5A5D"/>
    <a:srgbClr val="F18B8D"/>
    <a:srgbClr val="ED6669"/>
    <a:srgbClr val="092330"/>
    <a:srgbClr val="FDFDFD"/>
    <a:srgbClr val="3B4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-135" y="-45"/>
      </p:cViewPr>
      <p:guideLst>
        <p:guide orient="horz" pos="1620"/>
        <p:guide pos="28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4" Type="http://schemas.openxmlformats.org/officeDocument/2006/relationships/font" Target="fonts/font6.fntdata"/><Relationship Id="rId53" Type="http://schemas.openxmlformats.org/officeDocument/2006/relationships/font" Target="fonts/font5.fntdata"/><Relationship Id="rId52" Type="http://schemas.openxmlformats.org/officeDocument/2006/relationships/font" Target="fonts/font4.fntdata"/><Relationship Id="rId51" Type="http://schemas.openxmlformats.org/officeDocument/2006/relationships/font" Target="fonts/font3.fntdata"/><Relationship Id="rId50" Type="http://schemas.openxmlformats.org/officeDocument/2006/relationships/font" Target="fonts/font2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.fntdata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notesMaster" Target="notesMasters/notesMaster1.xml"/><Relationship Id="rId43" Type="http://schemas.openxmlformats.org/officeDocument/2006/relationships/slide" Target="slides/slide7.xml"/><Relationship Id="rId42" Type="http://schemas.openxmlformats.org/officeDocument/2006/relationships/slide" Target="slides/slide6.xml"/><Relationship Id="rId41" Type="http://schemas.openxmlformats.org/officeDocument/2006/relationships/slide" Target="slides/slide5.xml"/><Relationship Id="rId40" Type="http://schemas.openxmlformats.org/officeDocument/2006/relationships/slide" Target="slides/slide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.xml"/><Relationship Id="rId38" Type="http://schemas.openxmlformats.org/officeDocument/2006/relationships/slide" Target="slides/slide2.xml"/><Relationship Id="rId37" Type="http://schemas.openxmlformats.org/officeDocument/2006/relationships/slide" Target="slides/slide1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4034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03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5060" name="幻灯片图像占位符 3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44037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  <a:p>
            <a:pPr marL="342900" marR="0" lvl="1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第二级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  <a:p>
            <a:pPr marL="685800" marR="0" lvl="2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第三级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  <a:p>
            <a:pPr marL="1028700" marR="0" lvl="3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第四级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  <a:p>
            <a:pPr marL="1371600" marR="0" lvl="4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第五级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03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03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Char char="•"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11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6.xml"/><Relationship Id="rId12" Type="http://schemas.openxmlformats.org/officeDocument/2006/relationships/theme" Target="../theme/theme15.xml"/><Relationship Id="rId11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7.xml"/><Relationship Id="rId12" Type="http://schemas.openxmlformats.org/officeDocument/2006/relationships/theme" Target="../theme/theme16.xml"/><Relationship Id="rId11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78.xml"/><Relationship Id="rId12" Type="http://schemas.openxmlformats.org/officeDocument/2006/relationships/theme" Target="../theme/theme17.xml"/><Relationship Id="rId11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77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9.xml"/><Relationship Id="rId12" Type="http://schemas.openxmlformats.org/officeDocument/2006/relationships/theme" Target="../theme/theme18.xml"/><Relationship Id="rId11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0.xml"/><Relationship Id="rId12" Type="http://schemas.openxmlformats.org/officeDocument/2006/relationships/theme" Target="../theme/theme19.xml"/><Relationship Id="rId11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1.xml"/><Relationship Id="rId12" Type="http://schemas.openxmlformats.org/officeDocument/2006/relationships/theme" Target="../theme/theme20.xml"/><Relationship Id="rId11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22.xml"/><Relationship Id="rId12" Type="http://schemas.openxmlformats.org/officeDocument/2006/relationships/theme" Target="../theme/theme21.xml"/><Relationship Id="rId11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33.xml"/><Relationship Id="rId12" Type="http://schemas.openxmlformats.org/officeDocument/2006/relationships/theme" Target="../theme/theme22.xml"/><Relationship Id="rId11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4.xml"/><Relationship Id="rId12" Type="http://schemas.openxmlformats.org/officeDocument/2006/relationships/theme" Target="../theme/theme23.xml"/><Relationship Id="rId11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5.xml"/><Relationship Id="rId12" Type="http://schemas.openxmlformats.org/officeDocument/2006/relationships/theme" Target="../theme/theme24.xml"/><Relationship Id="rId11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54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3.xml"/><Relationship Id="rId8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6.xml"/><Relationship Id="rId12" Type="http://schemas.openxmlformats.org/officeDocument/2006/relationships/theme" Target="../theme/theme25.xml"/><Relationship Id="rId11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65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4.xml"/><Relationship Id="rId8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77.xml"/><Relationship Id="rId12" Type="http://schemas.openxmlformats.org/officeDocument/2006/relationships/theme" Target="../theme/theme26.xml"/><Relationship Id="rId11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76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5.xml"/><Relationship Id="rId8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88.xml"/><Relationship Id="rId12" Type="http://schemas.openxmlformats.org/officeDocument/2006/relationships/theme" Target="../theme/theme27.xml"/><Relationship Id="rId11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87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9.xml"/><Relationship Id="rId12" Type="http://schemas.openxmlformats.org/officeDocument/2006/relationships/theme" Target="../theme/theme28.xml"/><Relationship Id="rId11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298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7.xml"/><Relationship Id="rId8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10.xml"/><Relationship Id="rId12" Type="http://schemas.openxmlformats.org/officeDocument/2006/relationships/theme" Target="../theme/theme29.xml"/><Relationship Id="rId11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0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8.xml"/><Relationship Id="rId8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21.xml"/><Relationship Id="rId12" Type="http://schemas.openxmlformats.org/officeDocument/2006/relationships/theme" Target="../theme/theme30.xml"/><Relationship Id="rId11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0.xml"/></Relationships>
</file>

<file path=ppt/slideMasters/_rels/slideMaster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9.xml"/><Relationship Id="rId8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32.xml"/><Relationship Id="rId12" Type="http://schemas.openxmlformats.org/officeDocument/2006/relationships/theme" Target="../theme/theme31.xml"/><Relationship Id="rId11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0.xml"/><Relationship Id="rId8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5.xml"/><Relationship Id="rId3" Type="http://schemas.openxmlformats.org/officeDocument/2006/relationships/slideLayout" Target="../slideLayouts/slideLayout344.xml"/><Relationship Id="rId2" Type="http://schemas.openxmlformats.org/officeDocument/2006/relationships/slideLayout" Target="../slideLayouts/slideLayout343.xml"/><Relationship Id="rId12" Type="http://schemas.openxmlformats.org/officeDocument/2006/relationships/theme" Target="../theme/theme32.xml"/><Relationship Id="rId11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1.xml"/><Relationship Id="rId8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54.xml"/><Relationship Id="rId12" Type="http://schemas.openxmlformats.org/officeDocument/2006/relationships/theme" Target="../theme/theme33.xml"/><Relationship Id="rId11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7.xml"/><Relationship Id="rId3" Type="http://schemas.openxmlformats.org/officeDocument/2006/relationships/slideLayout" Target="../slideLayouts/slideLayout366.xml"/><Relationship Id="rId2" Type="http://schemas.openxmlformats.org/officeDocument/2006/relationships/slideLayout" Target="../slideLayouts/slideLayout365.xml"/><Relationship Id="rId12" Type="http://schemas.openxmlformats.org/officeDocument/2006/relationships/theme" Target="../theme/theme34.xml"/><Relationship Id="rId11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3.xml"/><Relationship Id="rId8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76.xml"/><Relationship Id="rId12" Type="http://schemas.openxmlformats.org/officeDocument/2006/relationships/theme" Target="../theme/theme35.xml"/><Relationship Id="rId11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7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5363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5364" name="Date Placeholder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5365" name="Footer Placeholder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5366" name="Slide Number Placeholder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6387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6388" name="Date Placeholder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6389" name="Footer Placeholder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6390" name="Slide Number Placeholder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7411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7412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7413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7414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8435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8436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843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8438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9459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9460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9461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9462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0483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0484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48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48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1507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150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150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151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3555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3556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3557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3558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4579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4580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4581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4582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5603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5604" name="Date Placeholder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5605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5606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052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53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54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6627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6628" name="Date Placeholder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6629" name="Footer Placeholder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6630" name="Slide Number Placeholder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7651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7652" name="Date Placeholder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7653" name="Footer Placeholder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7654" name="Slide Number Placeholder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8675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8676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67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678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9699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9700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9701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9702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0723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0724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072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072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1747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174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174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175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770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2771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2772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2773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2774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4819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4820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4821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4822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584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5843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5844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5845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5846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86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6867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6868" name="Date Placeholder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6869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6870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076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077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078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7891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7892" name="Date Placeholder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7893" name="Footer Placeholder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7894" name="Slide Number Placeholder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8915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8916" name="Date Placeholder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8917" name="Footer Placeholder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8918" name="Slide Number Placeholder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9938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9939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39940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9941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9942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40963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0964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0965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0966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8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41987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198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198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199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3010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43011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3012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3013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3014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fontAlgn="base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4100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101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102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43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44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24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24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1267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126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6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2291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2292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2293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2294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3315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3316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331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3318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4339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17145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171450"/>
            <a:r>
              <a:rPr lang="zh-CN" altLang="zh-CN" dirty="0"/>
              <a:t>第二级</a:t>
            </a:r>
            <a:endParaRPr lang="zh-CN" altLang="zh-CN" dirty="0"/>
          </a:p>
          <a:p>
            <a:pPr lvl="2" indent="-171450"/>
            <a:r>
              <a:rPr lang="zh-CN" altLang="zh-CN" dirty="0"/>
              <a:t>第三级</a:t>
            </a:r>
            <a:endParaRPr lang="zh-CN" altLang="zh-CN" dirty="0"/>
          </a:p>
          <a:p>
            <a:pPr lvl="3" indent="-171450"/>
            <a:r>
              <a:rPr lang="zh-CN" altLang="zh-CN" dirty="0"/>
              <a:t>第四级</a:t>
            </a:r>
            <a:endParaRPr lang="zh-CN" altLang="zh-CN" dirty="0"/>
          </a:p>
          <a:p>
            <a:pPr lvl="4" indent="-1714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4340" name="Date Placeholder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341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342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DELE" panose="02000000000000000000" pitchFamily="2" charset="0"/>
          <a:ea typeface="迷你简中倩" panose="03000509000000000000" pitchFamily="65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矩形 6"/>
          <p:cNvSpPr/>
          <p:nvPr/>
        </p:nvSpPr>
        <p:spPr>
          <a:xfrm>
            <a:off x="1033780" y="1358900"/>
            <a:ext cx="7077075" cy="2425700"/>
          </a:xfrm>
          <a:prstGeom prst="rect">
            <a:avLst/>
          </a:prstGeom>
          <a:solidFill>
            <a:srgbClr val="ED6669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6082" name="文本框 32"/>
          <p:cNvSpPr txBox="1"/>
          <p:nvPr/>
        </p:nvSpPr>
        <p:spPr>
          <a:xfrm>
            <a:off x="2679065" y="1358900"/>
            <a:ext cx="36404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zh-CN" sz="48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Презентация</a:t>
            </a:r>
            <a:endParaRPr lang="ru-RU" altLang="zh-CN" sz="4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6083" name="文本框 12"/>
          <p:cNvSpPr txBox="1"/>
          <p:nvPr/>
        </p:nvSpPr>
        <p:spPr>
          <a:xfrm>
            <a:off x="2678748" y="2058353"/>
            <a:ext cx="369760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en-US" altLang="zh-CN" sz="2400" b="1" i="1" dirty="0">
                <a:solidFill>
                  <a:srgbClr val="F7F2E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altLang="en-US" sz="2400" b="1" i="1" dirty="0">
                <a:solidFill>
                  <a:srgbClr val="F7F2E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По дисцеплине: «Физика»</a:t>
            </a:r>
            <a:endParaRPr lang="ru-RU" altLang="en-US" sz="2400" b="1" i="1" dirty="0">
              <a:solidFill>
                <a:srgbClr val="F7F2E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6084" name="矩形 17"/>
          <p:cNvSpPr/>
          <p:nvPr/>
        </p:nvSpPr>
        <p:spPr>
          <a:xfrm>
            <a:off x="922020" y="1358900"/>
            <a:ext cx="146050" cy="2425700"/>
          </a:xfrm>
          <a:prstGeom prst="rect">
            <a:avLst/>
          </a:prstGeom>
          <a:solidFill>
            <a:srgbClr val="F18B8D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39210" y="0"/>
            <a:ext cx="1536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>
                <a:solidFill>
                  <a:srgbClr val="6250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КГБ ПОУ ККТиС</a:t>
            </a:r>
            <a:endParaRPr lang="ru-RU" altLang="en-US" sz="1600">
              <a:solidFill>
                <a:srgbClr val="6250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12"/>
          <p:cNvSpPr txBox="1"/>
          <p:nvPr/>
        </p:nvSpPr>
        <p:spPr>
          <a:xfrm>
            <a:off x="2678748" y="2518728"/>
            <a:ext cx="51955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en-US" altLang="zh-CN" sz="2400" b="1" i="1" dirty="0">
                <a:solidFill>
                  <a:srgbClr val="F7F2E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altLang="en-US" sz="2400" b="1" i="1" dirty="0">
                <a:solidFill>
                  <a:srgbClr val="F7F2E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На тему: «Вес тела. Невесомость.»</a:t>
            </a:r>
            <a:endParaRPr lang="ru-RU" altLang="en-US" sz="2400" b="1" i="1" dirty="0">
              <a:solidFill>
                <a:srgbClr val="F7F2E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文本框 12"/>
          <p:cNvSpPr txBox="1"/>
          <p:nvPr/>
        </p:nvSpPr>
        <p:spPr>
          <a:xfrm>
            <a:off x="1067753" y="3415983"/>
            <a:ext cx="475615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en-US" altLang="zh-CN" sz="1800" b="1" i="1" dirty="0">
                <a:solidFill>
                  <a:srgbClr val="F7F2E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ru-RU" altLang="en-US" sz="1800" b="1" i="1" dirty="0">
                <a:solidFill>
                  <a:srgbClr val="F7F2E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Выполнила обучающиеся 1 курса группы 511</a:t>
            </a:r>
            <a:endParaRPr lang="ru-RU" altLang="en-US" sz="1800" b="1" i="1" dirty="0">
              <a:solidFill>
                <a:srgbClr val="F7F2E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文本框 12"/>
          <p:cNvSpPr txBox="1"/>
          <p:nvPr/>
        </p:nvSpPr>
        <p:spPr>
          <a:xfrm>
            <a:off x="6494463" y="3415983"/>
            <a:ext cx="1650365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sz="1800" b="1" i="1" dirty="0">
                <a:solidFill>
                  <a:srgbClr val="F7F2E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Макарова К.А.</a:t>
            </a:r>
            <a:endParaRPr lang="ru-RU" sz="1800" b="1" i="1" dirty="0">
              <a:solidFill>
                <a:srgbClr val="F7F2E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985770" y="4806315"/>
            <a:ext cx="32435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>
                <a:solidFill>
                  <a:srgbClr val="6250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 Комсомольск - на - Амуре, 2022</a:t>
            </a:r>
            <a:endParaRPr lang="ru-RU" altLang="en-US" sz="1600">
              <a:solidFill>
                <a:srgbClr val="6250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矩形 3"/>
          <p:cNvSpPr/>
          <p:nvPr/>
        </p:nvSpPr>
        <p:spPr>
          <a:xfrm>
            <a:off x="330518" y="0"/>
            <a:ext cx="3100387" cy="5143500"/>
          </a:xfrm>
          <a:prstGeom prst="rect">
            <a:avLst/>
          </a:prstGeom>
          <a:solidFill>
            <a:srgbClr val="ED6669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8130" name="文本框 5"/>
          <p:cNvSpPr txBox="1"/>
          <p:nvPr/>
        </p:nvSpPr>
        <p:spPr>
          <a:xfrm>
            <a:off x="1143000" y="149860"/>
            <a:ext cx="14782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8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Вес тела</a:t>
            </a:r>
            <a:endParaRPr lang="ru-RU" altLang="en-US" sz="2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8132" name="矩形 28"/>
          <p:cNvSpPr/>
          <p:nvPr/>
        </p:nvSpPr>
        <p:spPr>
          <a:xfrm>
            <a:off x="402590" y="770890"/>
            <a:ext cx="295910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это сила, с которой тело давит </a:t>
            </a:r>
            <a:r>
              <a:rPr lang="ru-RU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на опору или</a:t>
            </a:r>
            <a:r>
              <a:rPr lang="zh-CN" alt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натягивает подвес, на котором оно висит.</a:t>
            </a:r>
            <a:endParaRPr lang="zh-CN" altLang="en-US" sz="18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</a:pPr>
            <a:endParaRPr lang="zh-CN" altLang="en-US" sz="18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</a:pPr>
            <a:r>
              <a:rPr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Вес обозначается буквой Р</a:t>
            </a:r>
            <a:endParaRPr altLang="zh-CN" sz="18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</a:pPr>
            <a:endParaRPr altLang="zh-CN" sz="18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</a:pPr>
            <a:r>
              <a:rPr lang="ru-RU" alt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Един. измерения - Ньютон</a:t>
            </a:r>
            <a:endParaRPr lang="ru-RU" altLang="en-US" sz="18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1040765" y="3599180"/>
            <a:ext cx="16808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8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Запомни!</a:t>
            </a:r>
            <a:endParaRPr lang="ru-RU" altLang="en-US" sz="2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矩形 28"/>
          <p:cNvSpPr/>
          <p:nvPr/>
        </p:nvSpPr>
        <p:spPr>
          <a:xfrm>
            <a:off x="401320" y="4234180"/>
            <a:ext cx="29591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Масса и вес — это не одно и то же!</a:t>
            </a:r>
            <a:endParaRPr lang="zh-CN" altLang="en-US" sz="1800" b="1" dirty="0">
              <a:solidFill>
                <a:schemeClr val="bg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3" name="Picture 12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7590" y="1345565"/>
            <a:ext cx="5436870" cy="3058795"/>
          </a:xfrm>
          <a:prstGeom prst="rect">
            <a:avLst/>
          </a:prstGeom>
        </p:spPr>
      </p:pic>
      <p:sp>
        <p:nvSpPr>
          <p:cNvPr id="51209" name="文本框 34"/>
          <p:cNvSpPr txBox="1"/>
          <p:nvPr/>
        </p:nvSpPr>
        <p:spPr>
          <a:xfrm>
            <a:off x="4672965" y="248920"/>
            <a:ext cx="32461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800" b="1" dirty="0">
                <a:solidFill>
                  <a:srgbClr val="ED666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Примеры веса тела </a:t>
            </a:r>
            <a:endParaRPr lang="ru-RU" altLang="en-US" sz="2800" b="1" dirty="0">
              <a:solidFill>
                <a:srgbClr val="ED666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矩形 29"/>
          <p:cNvSpPr/>
          <p:nvPr/>
        </p:nvSpPr>
        <p:spPr>
          <a:xfrm>
            <a:off x="4445" y="1444625"/>
            <a:ext cx="9144000" cy="2773045"/>
          </a:xfrm>
          <a:prstGeom prst="rect">
            <a:avLst/>
          </a:prstGeom>
          <a:solidFill>
            <a:srgbClr val="ED6669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9154" name="文本框 30"/>
          <p:cNvSpPr txBox="1"/>
          <p:nvPr/>
        </p:nvSpPr>
        <p:spPr>
          <a:xfrm>
            <a:off x="3101340" y="142875"/>
            <a:ext cx="2950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4400" b="1" dirty="0">
                <a:solidFill>
                  <a:srgbClr val="625045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О весе тела</a:t>
            </a:r>
            <a:endParaRPr lang="ru-RU" altLang="en-US" sz="4400" b="1" dirty="0">
              <a:solidFill>
                <a:srgbClr val="625045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9155" name="矩形 31"/>
          <p:cNvSpPr/>
          <p:nvPr/>
        </p:nvSpPr>
        <p:spPr>
          <a:xfrm>
            <a:off x="635" y="1760220"/>
            <a:ext cx="30968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ru-RU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Человек в лифте с ускорением 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</a:t>
            </a:r>
            <a:r>
              <a:rPr lang="ru-RU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поднимаеться вверх: ПЕРЕГРУЗКА </a:t>
            </a:r>
            <a:endParaRPr lang="ru-RU" altLang="en-US" sz="14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9157" name="矩形 33"/>
          <p:cNvSpPr/>
          <p:nvPr/>
        </p:nvSpPr>
        <p:spPr>
          <a:xfrm>
            <a:off x="2700973" y="947738"/>
            <a:ext cx="3741420" cy="4603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DFDFD"/>
                </a:solidFill>
              </a14:hiddenFill>
            </a:ext>
          </a:extLst>
        </p:spPr>
        <p:txBody>
          <a:bodyPr wrap="none" anchor="t">
            <a:spAutoFit/>
          </a:bodyPr>
          <a:p>
            <a:pPr>
              <a:buFont typeface="Arial" panose="020B0604020202020204" pitchFamily="34" charset="0"/>
            </a:pPr>
            <a:r>
              <a:rPr lang="ru-RU" altLang="zh-CN" sz="2400" dirty="0">
                <a:solidFill>
                  <a:srgbClr val="625045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Вес тела бывает разный:</a:t>
            </a:r>
            <a:endParaRPr lang="ru-RU" altLang="zh-CN" sz="2400" dirty="0">
              <a:solidFill>
                <a:srgbClr val="625045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矩形 31"/>
          <p:cNvSpPr/>
          <p:nvPr/>
        </p:nvSpPr>
        <p:spPr>
          <a:xfrm>
            <a:off x="3096895" y="1760220"/>
            <a:ext cx="29502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ru-RU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Человек находиться в космосе: потерял вес - НЕВЕСОМОСТЬ</a:t>
            </a:r>
            <a:endParaRPr lang="ru-RU" altLang="en-US" sz="14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31"/>
          <p:cNvSpPr/>
          <p:nvPr/>
        </p:nvSpPr>
        <p:spPr>
          <a:xfrm>
            <a:off x="6047105" y="1771650"/>
            <a:ext cx="3101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ru-RU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Человек в лифте с ускорением 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</a:t>
            </a:r>
            <a:r>
              <a:rPr lang="ru-RU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движеться вниз: УМЕНЬШЕНИЕ ВЕСА</a:t>
            </a:r>
            <a:endParaRPr lang="ru-RU" altLang="en-US" sz="14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3020695" y="1445260"/>
            <a:ext cx="77470" cy="2773045"/>
          </a:xfrm>
          <a:prstGeom prst="rect">
            <a:avLst/>
          </a:prstGeom>
          <a:solidFill>
            <a:srgbClr val="F7F2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ight Triangle 6"/>
          <p:cNvSpPr/>
          <p:nvPr/>
        </p:nvSpPr>
        <p:spPr>
          <a:xfrm flipH="1">
            <a:off x="2602230" y="3934460"/>
            <a:ext cx="418465" cy="283210"/>
          </a:xfrm>
          <a:prstGeom prst="rtTriangle">
            <a:avLst/>
          </a:prstGeom>
          <a:solidFill>
            <a:srgbClr val="F7F2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Right Triangle 7"/>
          <p:cNvSpPr/>
          <p:nvPr/>
        </p:nvSpPr>
        <p:spPr>
          <a:xfrm flipV="1">
            <a:off x="0" y="1444625"/>
            <a:ext cx="394335" cy="315595"/>
          </a:xfrm>
          <a:prstGeom prst="rtTriangle">
            <a:avLst/>
          </a:prstGeom>
          <a:solidFill>
            <a:srgbClr val="F7F2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6047105" y="1444625"/>
            <a:ext cx="76200" cy="2844165"/>
          </a:xfrm>
          <a:prstGeom prst="rect">
            <a:avLst/>
          </a:prstGeom>
          <a:solidFill>
            <a:srgbClr val="F7F2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3096895" y="3934460"/>
            <a:ext cx="396240" cy="283210"/>
          </a:xfrm>
          <a:prstGeom prst="rtTriangle">
            <a:avLst/>
          </a:prstGeom>
          <a:solidFill>
            <a:srgbClr val="F7F2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Right Triangle 10"/>
          <p:cNvSpPr/>
          <p:nvPr/>
        </p:nvSpPr>
        <p:spPr>
          <a:xfrm flipV="1">
            <a:off x="6123305" y="1445260"/>
            <a:ext cx="394335" cy="326390"/>
          </a:xfrm>
          <a:prstGeom prst="rtTriangle">
            <a:avLst/>
          </a:prstGeom>
          <a:solidFill>
            <a:srgbClr val="F7F2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8727440" y="3934460"/>
            <a:ext cx="418465" cy="283210"/>
          </a:xfrm>
          <a:prstGeom prst="rtTriangle">
            <a:avLst/>
          </a:prstGeom>
          <a:solidFill>
            <a:srgbClr val="F7F2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Right Triangle 12"/>
          <p:cNvSpPr/>
          <p:nvPr/>
        </p:nvSpPr>
        <p:spPr>
          <a:xfrm flipH="1" flipV="1">
            <a:off x="5626735" y="1433830"/>
            <a:ext cx="420370" cy="326390"/>
          </a:xfrm>
          <a:prstGeom prst="rtTriangle">
            <a:avLst/>
          </a:prstGeom>
          <a:solidFill>
            <a:srgbClr val="F7F2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0179" name="文本框 30"/>
          <p:cNvSpPr txBox="1"/>
          <p:nvPr/>
        </p:nvSpPr>
        <p:spPr>
          <a:xfrm>
            <a:off x="59690" y="2586355"/>
            <a:ext cx="29140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en-GB" altLang="zh-CN" sz="4400" b="1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P = m(g + a)</a:t>
            </a:r>
            <a:endParaRPr lang="en-GB" altLang="zh-CN" sz="4400" b="1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文本框 30"/>
          <p:cNvSpPr txBox="1"/>
          <p:nvPr/>
        </p:nvSpPr>
        <p:spPr>
          <a:xfrm>
            <a:off x="3920490" y="2633980"/>
            <a:ext cx="130429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en-GB" altLang="zh-CN" sz="4400" b="1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P = 0</a:t>
            </a:r>
            <a:endParaRPr lang="en-GB" altLang="zh-CN" sz="4400" b="1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文本框 30"/>
          <p:cNvSpPr txBox="1"/>
          <p:nvPr/>
        </p:nvSpPr>
        <p:spPr>
          <a:xfrm>
            <a:off x="6276340" y="2609215"/>
            <a:ext cx="278574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en-GB" altLang="zh-CN" sz="4400" b="1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P = m(g - a)</a:t>
            </a:r>
            <a:endParaRPr lang="en-GB" altLang="zh-CN" sz="4400" b="1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矩形 3"/>
          <p:cNvSpPr/>
          <p:nvPr/>
        </p:nvSpPr>
        <p:spPr>
          <a:xfrm>
            <a:off x="331788" y="0"/>
            <a:ext cx="3100387" cy="5143500"/>
          </a:xfrm>
          <a:prstGeom prst="rect">
            <a:avLst/>
          </a:prstGeom>
          <a:solidFill>
            <a:srgbClr val="ED6669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7106" name="文本框 5"/>
          <p:cNvSpPr txBox="1"/>
          <p:nvPr/>
        </p:nvSpPr>
        <p:spPr>
          <a:xfrm>
            <a:off x="474345" y="71755"/>
            <a:ext cx="28162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8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Состояние невесомости</a:t>
            </a:r>
            <a:endParaRPr lang="ru-RU" altLang="en-US" sz="2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474345" y="1294130"/>
            <a:ext cx="281622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18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Это состояние, в котором находится материальное тело, свободно движущееся в поле тяготения Земли под действием только силы тяжести.</a:t>
            </a:r>
            <a:endParaRPr lang="ru-RU" altLang="en-US" sz="1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474345" y="3593465"/>
            <a:ext cx="281559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18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При невесомости тело не давит на опору и не растягивает подвес, т. к. находится в свободном падении.</a:t>
            </a:r>
            <a:endParaRPr lang="ru-RU" altLang="en-US" sz="1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8" name="Picture 7" descr="1614679418_38-p-fon-prizhki-na-batute-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9965" y="1024890"/>
            <a:ext cx="2273935" cy="1516380"/>
          </a:xfrm>
          <a:prstGeom prst="rect">
            <a:avLst/>
          </a:prstGeom>
        </p:spPr>
      </p:pic>
      <p:sp>
        <p:nvSpPr>
          <p:cNvPr id="51209" name="文本框 34"/>
          <p:cNvSpPr txBox="1"/>
          <p:nvPr/>
        </p:nvSpPr>
        <p:spPr>
          <a:xfrm>
            <a:off x="4537075" y="287655"/>
            <a:ext cx="39477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800" b="1" dirty="0">
                <a:solidFill>
                  <a:srgbClr val="ED666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Примеры невесомости</a:t>
            </a:r>
            <a:endParaRPr lang="ru-RU" altLang="en-US" sz="2800" b="1" dirty="0">
              <a:solidFill>
                <a:srgbClr val="ED666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9" name="Picture 8" descr="247434_alpina-hd-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35" y="1682115"/>
            <a:ext cx="2668905" cy="1779905"/>
          </a:xfrm>
          <a:prstGeom prst="rect">
            <a:avLst/>
          </a:prstGeom>
        </p:spPr>
      </p:pic>
      <p:pic>
        <p:nvPicPr>
          <p:cNvPr id="10" name="Picture 9" descr="1410790288_kosmo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980" y="3324225"/>
            <a:ext cx="2264410" cy="16986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矩形 3"/>
          <p:cNvSpPr/>
          <p:nvPr/>
        </p:nvSpPr>
        <p:spPr>
          <a:xfrm>
            <a:off x="331788" y="0"/>
            <a:ext cx="3100387" cy="5143500"/>
          </a:xfrm>
          <a:prstGeom prst="rect">
            <a:avLst/>
          </a:prstGeom>
          <a:solidFill>
            <a:srgbClr val="ED6669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7106" name="文本框 5"/>
          <p:cNvSpPr txBox="1"/>
          <p:nvPr/>
        </p:nvSpPr>
        <p:spPr>
          <a:xfrm>
            <a:off x="474345" y="71755"/>
            <a:ext cx="28162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8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Состояние Перегрузки</a:t>
            </a:r>
            <a:endParaRPr lang="ru-RU" altLang="en-US" sz="2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474345" y="1191895"/>
            <a:ext cx="281622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18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Происходит увеличение веса тела при его движении с ускорением, направленным вертикально вверх. </a:t>
            </a:r>
            <a:endParaRPr lang="ru-RU" altLang="en-US" sz="1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defTabSz="684530">
              <a:buFont typeface="Arial" panose="020B0604020202020204" pitchFamily="34" charset="0"/>
            </a:pPr>
            <a:endParaRPr lang="ru-RU" altLang="en-US" sz="1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defTabSz="684530">
              <a:buFont typeface="Arial" panose="020B0604020202020204" pitchFamily="34" charset="0"/>
            </a:pPr>
            <a:r>
              <a:rPr lang="ru-RU" altLang="en-US" sz="18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При перегрузке вес тела становится больше силы тяжести.</a:t>
            </a:r>
            <a:endParaRPr lang="ru-RU" altLang="en-US" sz="18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09" name="文本框 34"/>
          <p:cNvSpPr txBox="1"/>
          <p:nvPr/>
        </p:nvSpPr>
        <p:spPr>
          <a:xfrm>
            <a:off x="4537075" y="287655"/>
            <a:ext cx="39477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800" b="1" dirty="0">
                <a:solidFill>
                  <a:srgbClr val="ED666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Примеры перегрузки</a:t>
            </a:r>
            <a:endParaRPr lang="ru-RU" altLang="en-US" sz="2800" b="1" dirty="0">
              <a:solidFill>
                <a:srgbClr val="ED666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Picture 1" descr="zhbgnsrolro-800x4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9505" y="1024890"/>
            <a:ext cx="2783205" cy="1583690"/>
          </a:xfrm>
          <a:prstGeom prst="rect">
            <a:avLst/>
          </a:prstGeom>
        </p:spPr>
      </p:pic>
      <p:pic>
        <p:nvPicPr>
          <p:cNvPr id="7" name="Picture 6" descr="f8b7a9d42f8abb89b45db219f8e678dd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60" y="2919730"/>
            <a:ext cx="2868930" cy="21558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矩形 8"/>
          <p:cNvSpPr/>
          <p:nvPr/>
        </p:nvSpPr>
        <p:spPr>
          <a:xfrm>
            <a:off x="0" y="277813"/>
            <a:ext cx="9144000" cy="1444625"/>
          </a:xfrm>
          <a:prstGeom prst="rect">
            <a:avLst/>
          </a:prstGeom>
          <a:solidFill>
            <a:srgbClr val="ED6669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02" name="文本框 26"/>
          <p:cNvSpPr txBox="1"/>
          <p:nvPr/>
        </p:nvSpPr>
        <p:spPr>
          <a:xfrm>
            <a:off x="281305" y="615950"/>
            <a:ext cx="51504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4400" b="1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Подвидём итоги</a:t>
            </a:r>
            <a:endParaRPr lang="ru-RU" altLang="en-US" sz="4400" b="1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09" name="文本框 34"/>
          <p:cNvSpPr txBox="1"/>
          <p:nvPr/>
        </p:nvSpPr>
        <p:spPr>
          <a:xfrm>
            <a:off x="402590" y="2002790"/>
            <a:ext cx="86334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000" b="1" dirty="0">
                <a:solidFill>
                  <a:srgbClr val="ED666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Что называют весом тела и в чём его измеряют?</a:t>
            </a:r>
            <a:endParaRPr lang="ru-RU" altLang="en-US" sz="2000" b="1" dirty="0">
              <a:solidFill>
                <a:srgbClr val="ED666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10" name="文本框 35"/>
          <p:cNvSpPr txBox="1"/>
          <p:nvPr/>
        </p:nvSpPr>
        <p:spPr>
          <a:xfrm>
            <a:off x="402590" y="2680970"/>
            <a:ext cx="42557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000" b="1" dirty="0">
                <a:solidFill>
                  <a:srgbClr val="ED666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Что такое невесомость?</a:t>
            </a:r>
            <a:endParaRPr lang="ru-RU" altLang="en-US" sz="2000" b="1" dirty="0">
              <a:solidFill>
                <a:srgbClr val="ED666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11" name="文本框 40"/>
          <p:cNvSpPr txBox="1"/>
          <p:nvPr/>
        </p:nvSpPr>
        <p:spPr>
          <a:xfrm>
            <a:off x="402590" y="3472815"/>
            <a:ext cx="30600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000" b="1" dirty="0">
                <a:solidFill>
                  <a:srgbClr val="ED666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Что такое перегрузка?</a:t>
            </a:r>
            <a:endParaRPr lang="ru-RU" altLang="en-US" sz="2000" b="1" dirty="0">
              <a:solidFill>
                <a:srgbClr val="ED666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文本框 40"/>
          <p:cNvSpPr txBox="1"/>
          <p:nvPr/>
        </p:nvSpPr>
        <p:spPr>
          <a:xfrm>
            <a:off x="402590" y="4264660"/>
            <a:ext cx="48031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000" b="1" dirty="0">
                <a:solidFill>
                  <a:srgbClr val="ED666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Напишите чему равен вес в невесомости.</a:t>
            </a:r>
            <a:endParaRPr lang="ru-RU" altLang="en-US" sz="2000" b="1" dirty="0">
              <a:solidFill>
                <a:srgbClr val="ED666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Oval 2"/>
          <p:cNvSpPr/>
          <p:nvPr/>
        </p:nvSpPr>
        <p:spPr>
          <a:xfrm>
            <a:off x="326390" y="2122170"/>
            <a:ext cx="76200" cy="80645"/>
          </a:xfrm>
          <a:prstGeom prst="ellipse">
            <a:avLst/>
          </a:prstGeom>
          <a:solidFill>
            <a:srgbClr val="ED666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6390" y="2839720"/>
            <a:ext cx="76200" cy="80645"/>
          </a:xfrm>
          <a:prstGeom prst="ellipse">
            <a:avLst/>
          </a:prstGeom>
          <a:solidFill>
            <a:srgbClr val="ED666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6390" y="3632200"/>
            <a:ext cx="76200" cy="80645"/>
          </a:xfrm>
          <a:prstGeom prst="ellipse">
            <a:avLst/>
          </a:prstGeom>
          <a:solidFill>
            <a:srgbClr val="ED666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6390" y="4424680"/>
            <a:ext cx="76200" cy="80645"/>
          </a:xfrm>
          <a:prstGeom prst="ellipse">
            <a:avLst/>
          </a:prstGeom>
          <a:solidFill>
            <a:srgbClr val="ED666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7" name="矩形 8"/>
          <p:cNvSpPr/>
          <p:nvPr/>
        </p:nvSpPr>
        <p:spPr>
          <a:xfrm>
            <a:off x="900113" y="1497013"/>
            <a:ext cx="7343775" cy="2271712"/>
          </a:xfrm>
          <a:prstGeom prst="rect">
            <a:avLst/>
          </a:prstGeom>
          <a:solidFill>
            <a:srgbClr val="ED6669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5538" name="文本框 9"/>
          <p:cNvSpPr txBox="1"/>
          <p:nvPr/>
        </p:nvSpPr>
        <p:spPr>
          <a:xfrm>
            <a:off x="1108075" y="2287270"/>
            <a:ext cx="70605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zh-CN" sz="5400" b="1" dirty="0">
                <a:solidFill>
                  <a:srgbClr val="F7F2EA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Спасибо за внимание</a:t>
            </a:r>
            <a:endParaRPr lang="ru-RU" altLang="zh-CN" sz="5400" b="1" dirty="0">
              <a:solidFill>
                <a:srgbClr val="F7F2EA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5539" name="文本框 12"/>
          <p:cNvSpPr txBox="1"/>
          <p:nvPr/>
        </p:nvSpPr>
        <p:spPr>
          <a:xfrm>
            <a:off x="2545398" y="3140075"/>
            <a:ext cx="405320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4530">
              <a:buFont typeface="Arial" panose="020B0604020202020204" pitchFamily="34" charset="0"/>
            </a:pPr>
            <a:r>
              <a:rPr lang="ru-RU" altLang="en-US" sz="2400" b="1" i="1" dirty="0">
                <a:solidFill>
                  <a:srgbClr val="F7F2EA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Макарова Ксения Андреевна</a:t>
            </a:r>
            <a:endParaRPr lang="ru-RU" altLang="en-US" sz="2400" b="1" i="1" dirty="0">
              <a:solidFill>
                <a:srgbClr val="F7F2EA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cxnSp>
        <p:nvCxnSpPr>
          <p:cNvPr id="65540" name="直接连接符 3"/>
          <p:cNvCxnSpPr/>
          <p:nvPr/>
        </p:nvCxnSpPr>
        <p:spPr>
          <a:xfrm>
            <a:off x="2216150" y="3140075"/>
            <a:ext cx="4711700" cy="0"/>
          </a:xfrm>
          <a:prstGeom prst="line">
            <a:avLst/>
          </a:prstGeom>
          <a:ln w="3175" cap="flat" cmpd="sng">
            <a:solidFill>
              <a:srgbClr val="F7F2E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541" name="椭圆 4"/>
          <p:cNvSpPr/>
          <p:nvPr/>
        </p:nvSpPr>
        <p:spPr>
          <a:xfrm>
            <a:off x="1108075" y="2632075"/>
            <a:ext cx="111125" cy="111125"/>
          </a:xfrm>
          <a:prstGeom prst="ellipse">
            <a:avLst/>
          </a:prstGeom>
          <a:solidFill>
            <a:srgbClr val="F7F2EA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5542" name="椭圆 13"/>
          <p:cNvSpPr/>
          <p:nvPr/>
        </p:nvSpPr>
        <p:spPr>
          <a:xfrm>
            <a:off x="7924800" y="2632075"/>
            <a:ext cx="111125" cy="111125"/>
          </a:xfrm>
          <a:prstGeom prst="ellipse">
            <a:avLst/>
          </a:prstGeom>
          <a:solidFill>
            <a:srgbClr val="F7F2EA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5543" name="矩形 14"/>
          <p:cNvSpPr/>
          <p:nvPr/>
        </p:nvSpPr>
        <p:spPr>
          <a:xfrm>
            <a:off x="900113" y="3768725"/>
            <a:ext cx="7343775" cy="111125"/>
          </a:xfrm>
          <a:prstGeom prst="rect">
            <a:avLst/>
          </a:prstGeom>
          <a:solidFill>
            <a:srgbClr val="F18B8D"/>
          </a:solidFill>
          <a:ln w="9525">
            <a:noFill/>
          </a:ln>
        </p:spPr>
        <p:txBody>
          <a:bodyPr anchor="ctr"/>
          <a:p>
            <a:pPr algn="ctr">
              <a:buFont typeface="Arial" panose="020B0604020202020204" pitchFamily="34" charset="0"/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_Office 主题">
  <a:themeElements>
    <a:clrScheme name="14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4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5_Office 主题">
  <a:themeElements>
    <a:clrScheme name="15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5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5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6_Office 主题">
  <a:themeElements>
    <a:clrScheme name="16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6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6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7_Office 主题">
  <a:themeElements>
    <a:clrScheme name="17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7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7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Office 主题">
  <a:themeElements>
    <a:clrScheme name="18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8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8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9_Office 主题">
  <a:themeElements>
    <a:clrScheme name="19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9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9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0_Office 主题">
  <a:themeElements>
    <a:clrScheme name="20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0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0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2_Office 主题">
  <a:themeElements>
    <a:clrScheme name="2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2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3_Office 主题">
  <a:themeElements>
    <a:clrScheme name="2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3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4_Office 主题">
  <a:themeElements>
    <a:clrScheme name="24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4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5_Office 主题">
  <a:themeElements>
    <a:clrScheme name="25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5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5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6_Office 主题">
  <a:themeElements>
    <a:clrScheme name="26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6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6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7_Office 主题">
  <a:themeElements>
    <a:clrScheme name="27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7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7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8_Office 主题">
  <a:themeElements>
    <a:clrScheme name="28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8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8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9_Office 主题">
  <a:themeElements>
    <a:clrScheme name="29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9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9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0_Office 主题">
  <a:themeElements>
    <a:clrScheme name="30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0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0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1_Office 主题">
  <a:themeElements>
    <a:clrScheme name="3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1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3_Office 主题">
  <a:themeElements>
    <a:clrScheme name="3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3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4_Office 主题">
  <a:themeElements>
    <a:clrScheme name="34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4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5_Office 主题">
  <a:themeElements>
    <a:clrScheme name="35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5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5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36_Office 主题">
  <a:themeElements>
    <a:clrScheme name="36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6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6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7_Office 主题">
  <a:themeElements>
    <a:clrScheme name="37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7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7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8_Office 主题">
  <a:themeElements>
    <a:clrScheme name="38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8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8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9_Office 主题">
  <a:themeElements>
    <a:clrScheme name="39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9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9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40_Office 主题">
  <a:themeElements>
    <a:clrScheme name="40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0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40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41_Office 主题">
  <a:themeElements>
    <a:clrScheme name="4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1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4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主题">
  <a:themeElements>
    <a:clrScheme name="9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9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9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主题">
  <a:themeElements>
    <a:clrScheme name="10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0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0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主题">
  <a:themeElements>
    <a:clrScheme name="1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1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主题">
  <a:themeElements>
    <a:clrScheme name="1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2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3_Office 主题">
  <a:themeElements>
    <a:clrScheme name="1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3_Office 主题">
      <a:majorFont>
        <a:latin typeface="ADELE"/>
        <a:ea typeface="迷你简中倩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1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1256</Words>
  <Application>WPS Presentation</Application>
  <PresentationFormat>全屏显示(16:9)</PresentationFormat>
  <Paragraphs>74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35</vt:i4>
      </vt:variant>
      <vt:variant>
        <vt:lpstr>幻灯片标题</vt:lpstr>
      </vt:variant>
      <vt:variant>
        <vt:i4>7</vt:i4>
      </vt:variant>
    </vt:vector>
  </HeadingPairs>
  <TitlesOfParts>
    <vt:vector size="51" baseType="lpstr">
      <vt:lpstr>Arial</vt:lpstr>
      <vt:lpstr>SimSun</vt:lpstr>
      <vt:lpstr>Wingdings</vt:lpstr>
      <vt:lpstr>Microsoft YaHei</vt:lpstr>
      <vt:lpstr>Calibri</vt:lpstr>
      <vt:lpstr>ADELE</vt:lpstr>
      <vt:lpstr>Verdana</vt:lpstr>
      <vt:lpstr>迷你简中倩</vt:lpstr>
      <vt:lpstr>Arial Unicode MS</vt:lpstr>
      <vt:lpstr>Office 主题</vt:lpstr>
      <vt:lpstr>1_Office 主题</vt:lpstr>
      <vt:lpstr>2_Office 主题</vt:lpstr>
      <vt:lpstr>3_Office 主题</vt:lpstr>
      <vt:lpstr>9_Office 主题</vt:lpstr>
      <vt:lpstr>10_Office 主题</vt:lpstr>
      <vt:lpstr>11_Office 主题</vt:lpstr>
      <vt:lpstr>12_Office 主题</vt:lpstr>
      <vt:lpstr>13_Office 主题</vt:lpstr>
      <vt:lpstr>14_Office 主题</vt:lpstr>
      <vt:lpstr>15_Office 主题</vt:lpstr>
      <vt:lpstr>16_Office 主题</vt:lpstr>
      <vt:lpstr>17_Office 主题</vt:lpstr>
      <vt:lpstr>18_Office 主题</vt:lpstr>
      <vt:lpstr>19_Office 主题</vt:lpstr>
      <vt:lpstr>20_Office 主题</vt:lpstr>
      <vt:lpstr>22_Office 主题</vt:lpstr>
      <vt:lpstr>23_Office 主题</vt:lpstr>
      <vt:lpstr>24_Office 主题</vt:lpstr>
      <vt:lpstr>25_Office 主题</vt:lpstr>
      <vt:lpstr>26_Office 主题</vt:lpstr>
      <vt:lpstr>27_Office 主题</vt:lpstr>
      <vt:lpstr>28_Office 主题</vt:lpstr>
      <vt:lpstr>29_Office 主题</vt:lpstr>
      <vt:lpstr>30_Office 主题</vt:lpstr>
      <vt:lpstr>31_Office 主题</vt:lpstr>
      <vt:lpstr>33_Office 主题</vt:lpstr>
      <vt:lpstr>34_Office 主题</vt:lpstr>
      <vt:lpstr>35_Office 主题</vt:lpstr>
      <vt:lpstr>36_Office 主题</vt:lpstr>
      <vt:lpstr>37_Office 主题</vt:lpstr>
      <vt:lpstr>38_Office 主题</vt:lpstr>
      <vt:lpstr>39_Office 主题</vt:lpstr>
      <vt:lpstr>40_Office 主题</vt:lpstr>
      <vt:lpstr>41_Office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熊猫设计出品</dc:creator>
  <cp:lastModifiedBy>kishe</cp:lastModifiedBy>
  <cp:revision>96</cp:revision>
  <dcterms:created xsi:type="dcterms:W3CDTF">2015-05-11T09:55:00Z</dcterms:created>
  <dcterms:modified xsi:type="dcterms:W3CDTF">2022-10-21T10:51:57Z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1033-11.2.0.11210</vt:lpwstr>
  </property>
  <property fmtid="{D5CDD505-2E9C-101B-9397-08002B2CF9AE}" pid="3" name="ICV">
    <vt:lpwstr>CFB96AFB54DA432BA7D107B69C5D2C30</vt:lpwstr>
  </property>
</Properties>
</file>