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1"/>
  </p:sldMasterIdLst>
  <p:notesMasterIdLst>
    <p:notesMasterId r:id="rId13"/>
  </p:notesMasterIdLst>
  <p:handoutMasterIdLst>
    <p:handoutMasterId r:id="rId14"/>
  </p:handoutMasterIdLst>
  <p:sldIdLst>
    <p:sldId id="259" r:id="rId2"/>
    <p:sldId id="258" r:id="rId3"/>
    <p:sldId id="265" r:id="rId4"/>
    <p:sldId id="260" r:id="rId5"/>
    <p:sldId id="261" r:id="rId6"/>
    <p:sldId id="262" r:id="rId7"/>
    <p:sldId id="263" r:id="rId8"/>
    <p:sldId id="264" r:id="rId9"/>
    <p:sldId id="266" r:id="rId10"/>
    <p:sldId id="267" r:id="rId11"/>
    <p:sldId id="268" r:id="rId12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A147"/>
    <a:srgbClr val="B54C2D"/>
    <a:srgbClr val="B66952"/>
    <a:srgbClr val="B56D45"/>
    <a:srgbClr val="DF9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4" d="100"/>
          <a:sy n="124" d="100"/>
        </p:scale>
        <p:origin x="495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E423655-99F4-414A-A281-B166C626FBED}" type="datetime1">
              <a:rPr lang="ru-RU" smtClean="0"/>
              <a:t>21.05.2023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1E602E8-7778-4840-9C52-CF866E2E7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600392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0D39DCE-FDDD-4C68-8894-D92266AFB0D9}" type="datetime1">
              <a:rPr lang="ru-RU" smtClean="0"/>
              <a:t>21.05.2023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"/>
              <a:t>Щелкните, чтобы изменить стили текста образца слайда</a:t>
            </a:r>
            <a:endParaRPr lang="en-US"/>
          </a:p>
          <a:p>
            <a:pPr lvl="1" rtl="0"/>
            <a:r>
              <a:rPr lang="ru"/>
              <a:t>Второй уровень</a:t>
            </a:r>
          </a:p>
          <a:p>
            <a:pPr lvl="2" rtl="0"/>
            <a:r>
              <a:rPr lang="ru"/>
              <a:t>Третий уровень</a:t>
            </a:r>
          </a:p>
          <a:p>
            <a:pPr lvl="3" rtl="0"/>
            <a:r>
              <a:rPr lang="ru"/>
              <a:t>Четвертый уровень</a:t>
            </a:r>
          </a:p>
          <a:p>
            <a:pPr lvl="4" rtl="0"/>
            <a:r>
              <a:rPr lang="ru"/>
              <a:t>Пятый уровень</a:t>
            </a:r>
            <a:endParaRPr lang="en-US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E86D5CD-F53C-40AA-8F25-6C53AFF44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398133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rtlCol="0" anchor="b">
            <a:normAutofit/>
          </a:bodyPr>
          <a:lstStyle>
            <a:lvl1pPr algn="ctr">
              <a:defRPr sz="5400"/>
            </a:lvl1pPr>
          </a:lstStyle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1370693" y="3773489"/>
            <a:ext cx="9440034" cy="1049867"/>
          </a:xfrm>
        </p:spPr>
        <p:txBody>
          <a:bodyPr rtlCol="0"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376F51D-0E6E-4A75-A23B-D254C0D52FAE}" type="datetime1">
              <a:rPr lang="ru-RU" smtClean="0"/>
              <a:t>21.05.2023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525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ый 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Slate-V2-HD-panoPhotoInset.png">
            <a:extLst>
              <a:ext uri="{FF2B5EF4-FFF2-40B4-BE49-F238E27FC236}">
                <a16:creationId xmlns:a16="http://schemas.microsoft.com/office/drawing/2014/main" id="{CE39118B-B3AD-4BD4-BA22-DEFF4E76C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rtlCol="0" anchor="b">
            <a:normAutofit/>
          </a:bodyPr>
          <a:lstStyle>
            <a:lvl1pPr algn="ctr">
              <a:defRPr sz="2800"/>
            </a:lvl1pPr>
          </a:lstStyle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Рисунок 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3795" y="5247728"/>
            <a:ext cx="10353762" cy="543472"/>
          </a:xfrm>
        </p:spPr>
        <p:txBody>
          <a:bodyPr rtlCol="0"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339109F-FA39-4352-92A9-8AA49B62A697}" type="datetime1">
              <a:rPr lang="ru-RU" smtClean="0"/>
              <a:t>21.05.2023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665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rtlCol="0" anchor="ctr">
            <a:normAutofit/>
          </a:bodyPr>
          <a:lstStyle>
            <a:lvl1pPr>
              <a:defRPr sz="4000"/>
            </a:lvl1pPr>
          </a:lstStyle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rtlCol="0"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ECB8888-E102-45DF-A94C-4B7EAA750ED8}" type="datetime1">
              <a:rPr lang="ru-RU" smtClean="0"/>
              <a:t>21.05.2023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205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Текст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rtlCol="0"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F762D60-F5ED-487E-879C-FFEAD324A64B}" type="datetime1">
              <a:rPr lang="ru-RU" smtClean="0"/>
              <a:t>21.05.2023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Надпись 10">
            <a:extLst>
              <a:ext uri="{FF2B5EF4-FFF2-40B4-BE49-F238E27FC236}">
                <a16:creationId xmlns:a16="http://schemas.microsoft.com/office/drawing/2014/main" id="{223F0D53-0705-41B7-8554-09D21E7807F9}"/>
              </a:ext>
            </a:extLst>
          </p:cNvPr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rtl="0"/>
            <a:r>
              <a:rPr lang="ru" sz="8000">
                <a:solidFill>
                  <a:schemeClr val="tx1"/>
                </a:solidFill>
                <a:effectLst/>
              </a:rPr>
              <a:t>«</a:t>
            </a:r>
          </a:p>
        </p:txBody>
      </p:sp>
      <p:sp>
        <p:nvSpPr>
          <p:cNvPr id="13" name="Надпись 12">
            <a:extLst>
              <a:ext uri="{FF2B5EF4-FFF2-40B4-BE49-F238E27FC236}">
                <a16:creationId xmlns:a16="http://schemas.microsoft.com/office/drawing/2014/main" id="{C7F647CD-0F1A-4BB3-89E0-A74F1E1B098D}"/>
              </a:ext>
            </a:extLst>
          </p:cNvPr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ru" sz="8000">
                <a:solidFill>
                  <a:schemeClr val="tx1"/>
                </a:solidFill>
                <a:effectLst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4805943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с имен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rtlCol="0"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8CCB53E-3003-46EC-9147-1EB4A113050D}" type="datetime1">
              <a:rPr lang="ru-RU" smtClean="0"/>
              <a:t>21.05.2023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8362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столб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 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Текст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764782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8" name="Текст 3"/>
          <p:cNvSpPr>
            <a:spLocks noGrp="1"/>
          </p:cNvSpPr>
          <p:nvPr>
            <p:ph type="body" sz="half" idx="15"/>
          </p:nvPr>
        </p:nvSpPr>
        <p:spPr>
          <a:xfrm>
            <a:off x="913795" y="2768112"/>
            <a:ext cx="3300984" cy="302308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3"/>
          </p:nvPr>
        </p:nvSpPr>
        <p:spPr>
          <a:xfrm>
            <a:off x="4446711" y="1885949"/>
            <a:ext cx="3300984" cy="764783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10" name="Текст 3"/>
          <p:cNvSpPr>
            <a:spLocks noGrp="1"/>
          </p:cNvSpPr>
          <p:nvPr>
            <p:ph type="body" sz="half" idx="16"/>
          </p:nvPr>
        </p:nvSpPr>
        <p:spPr>
          <a:xfrm>
            <a:off x="4441435" y="2768112"/>
            <a:ext cx="3300984" cy="302308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11" name="Текст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764782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12" name="Текст 3"/>
          <p:cNvSpPr>
            <a:spLocks noGrp="1"/>
          </p:cNvSpPr>
          <p:nvPr>
            <p:ph type="body" sz="half" idx="17"/>
          </p:nvPr>
        </p:nvSpPr>
        <p:spPr>
          <a:xfrm>
            <a:off x="7966572" y="2768110"/>
            <a:ext cx="3300984" cy="3023089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2A90B4B-F7DE-484E-BCF4-80CF0386CBEA}" type="datetime1">
              <a:rPr lang="ru-RU" smtClean="0"/>
              <a:t>21.05.2023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4069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late-V2-HD-3colPhotoInset.png">
            <a:extLst>
              <a:ext uri="{FF2B5EF4-FFF2-40B4-BE49-F238E27FC236}">
                <a16:creationId xmlns:a16="http://schemas.microsoft.com/office/drawing/2014/main" id="{7E87C569-D426-4615-ADA7-B370EA983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Рисунок 35" descr="Slate-V2-HD-3colPhotoInset.png">
            <a:extLst>
              <a:ext uri="{FF2B5EF4-FFF2-40B4-BE49-F238E27FC236}">
                <a16:creationId xmlns:a16="http://schemas.microsoft.com/office/drawing/2014/main" id="{7B353ED4-7AD0-46C9-88ED-1A16B1433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Рисунок 36" descr="Slate-V2-HD-3colPhotoInset.png">
            <a:extLst>
              <a:ext uri="{FF2B5EF4-FFF2-40B4-BE49-F238E27FC236}">
                <a16:creationId xmlns:a16="http://schemas.microsoft.com/office/drawing/2014/main" id="{F561D985-AD57-459A-B3A6-EBF296039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Заголовок 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Текст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20" name="Рисунок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Текст 3"/>
          <p:cNvSpPr>
            <a:spLocks noGrp="1"/>
          </p:cNvSpPr>
          <p:nvPr>
            <p:ph type="body" sz="half" idx="18"/>
          </p:nvPr>
        </p:nvSpPr>
        <p:spPr>
          <a:xfrm>
            <a:off x="913795" y="4572443"/>
            <a:ext cx="3300984" cy="121875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22" name="Текст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23" name="Рисунок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Текст 3"/>
          <p:cNvSpPr>
            <a:spLocks noGrp="1"/>
          </p:cNvSpPr>
          <p:nvPr>
            <p:ph type="body" sz="half" idx="19"/>
          </p:nvPr>
        </p:nvSpPr>
        <p:spPr>
          <a:xfrm>
            <a:off x="4441435" y="4572442"/>
            <a:ext cx="3300984" cy="121875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25" name="Текст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26" name="Рисунок 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Текст 3"/>
          <p:cNvSpPr>
            <a:spLocks noGrp="1"/>
          </p:cNvSpPr>
          <p:nvPr>
            <p:ph type="body" sz="half" idx="20"/>
          </p:nvPr>
        </p:nvSpPr>
        <p:spPr>
          <a:xfrm>
            <a:off x="7966572" y="4572442"/>
            <a:ext cx="3300984" cy="121875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C53675-63B5-475C-9581-11F28D58B6F8}" type="datetime1">
              <a:rPr lang="ru-RU" smtClean="0"/>
              <a:t>21.05.2023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3026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 anchor="t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C7FA24-3B06-42D5-9D27-1B01EF6B8A1A}" type="datetime1">
              <a:rPr lang="ru-RU" smtClean="0"/>
              <a:t>21.05.2023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1586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 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 rtlCol="0"/>
          <a:lstStyle>
            <a:lvl1pPr algn="l">
              <a:defRPr/>
            </a:lvl1pPr>
          </a:lstStyle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rtlCol="0" anchor="t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684A81F-4A8D-4EFF-B3FE-B7FF49A0FE1D}" type="datetime1">
              <a:rPr lang="ru-RU" smtClean="0"/>
              <a:t>21.05.2023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527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8E4FA72-B21F-47D1-986F-7973CEFBCDC2}" type="datetime1">
              <a:rPr lang="ru-RU" smtClean="0"/>
              <a:t>21.05.2023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865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rtlCol="0" anchor="b"/>
          <a:lstStyle>
            <a:lvl1pPr algn="ctr">
              <a:defRPr sz="4000" b="0" cap="none"/>
            </a:lvl1pPr>
          </a:lstStyle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1" y="3763439"/>
            <a:ext cx="9590550" cy="1333494"/>
          </a:xfrm>
        </p:spPr>
        <p:txBody>
          <a:bodyPr rtlCol="0"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7E23D99-D265-49DC-9C82-B2D75F321266}" type="datetime1">
              <a:rPr lang="ru-RU" smtClean="0"/>
              <a:t>21.05.2023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486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61872"/>
          </a:xfrm>
        </p:spPr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13795" y="2076450"/>
            <a:ext cx="4856841" cy="3622671"/>
          </a:xfrm>
        </p:spPr>
        <p:txBody>
          <a:bodyPr rtlCol="0" anchor="t">
            <a:normAutofit/>
          </a:bodyPr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410716" y="2076451"/>
            <a:ext cx="4856841" cy="3622672"/>
          </a:xfrm>
        </p:spPr>
        <p:txBody>
          <a:bodyPr rtlCol="0" anchor="t">
            <a:normAutofit/>
          </a:bodyPr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7519514-BEB7-4F29-887F-8F464FC6AC4F}" type="datetime1">
              <a:rPr lang="ru-RU" smtClean="0"/>
              <a:t>21.05.2023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175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Slate-V2-HD-compPhotoInset.png">
            <a:extLst>
              <a:ext uri="{FF2B5EF4-FFF2-40B4-BE49-F238E27FC236}">
                <a16:creationId xmlns:a16="http://schemas.microsoft.com/office/drawing/2014/main" id="{37B721FF-D609-4D98-9D19-CF75AA8A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29200" cy="4099959"/>
          </a:xfrm>
          <a:prstGeom prst="rect">
            <a:avLst/>
          </a:prstGeom>
        </p:spPr>
      </p:pic>
      <p:pic>
        <p:nvPicPr>
          <p:cNvPr id="21" name="Рисунок 20" descr="Slate-V2-HD-compPhotoInset.png">
            <a:extLst>
              <a:ext uri="{FF2B5EF4-FFF2-40B4-BE49-F238E27FC236}">
                <a16:creationId xmlns:a16="http://schemas.microsoft.com/office/drawing/2014/main" id="{073936BD-C868-433F-8E84-D6DD8E64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57" y="1734506"/>
            <a:ext cx="5029200" cy="4099959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46013" y="1855153"/>
            <a:ext cx="4764764" cy="692494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46013" y="2702103"/>
            <a:ext cx="4764764" cy="3043533"/>
          </a:xfrm>
        </p:spPr>
        <p:txBody>
          <a:bodyPr rtlCol="0"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363166" y="1855152"/>
            <a:ext cx="4779582" cy="692495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363167" y="2702103"/>
            <a:ext cx="4779581" cy="3043533"/>
          </a:xfrm>
        </p:spPr>
        <p:txBody>
          <a:bodyPr rtlCol="0"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8A677EE-D5B7-49AE-9C2F-2BBA7A188D04}" type="datetime1">
              <a:rPr lang="ru-RU" smtClean="0"/>
              <a:t>21.05.2023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887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9EE4904-EB69-4509-980A-A41B9F62C514}" type="datetime1">
              <a:rPr lang="ru-RU" smtClean="0"/>
              <a:t>21.05.2023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888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3F90A9C-323C-4429-AE52-049736C99CF5}" type="datetime1">
              <a:rPr lang="ru-RU" smtClean="0"/>
              <a:t>21.05.2023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Номер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916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rtlCol="0" anchor="b">
            <a:normAutofit/>
          </a:bodyPr>
          <a:lstStyle>
            <a:lvl1pPr algn="ctr">
              <a:defRPr sz="2800" b="0"/>
            </a:lvl1pPr>
          </a:lstStyle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080001"/>
          </a:xfrm>
        </p:spPr>
        <p:txBody>
          <a:bodyPr rtlCol="0">
            <a:normAutofit/>
          </a:bodyPr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3795" y="2673351"/>
            <a:ext cx="3706889" cy="3016250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7E08748-9155-4E8C-8B18-D34929B7DA3F}" type="datetime1">
              <a:rPr lang="ru-RU" smtClean="0"/>
              <a:t>21.05.2023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479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 descr="Slate-V2-HD-vertPhotoInset.png">
            <a:extLst>
              <a:ext uri="{FF2B5EF4-FFF2-40B4-BE49-F238E27FC236}">
                <a16:creationId xmlns:a16="http://schemas.microsoft.com/office/drawing/2014/main" id="{4D06E496-ACBA-4063-B4A1-C5C484EE5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913795" y="763701"/>
            <a:ext cx="5707899" cy="1675559"/>
          </a:xfrm>
        </p:spPr>
        <p:txBody>
          <a:bodyPr rtlCol="0" anchor="b">
            <a:noAutofit/>
          </a:bodyPr>
          <a:lstStyle>
            <a:lvl1pPr algn="ctr">
              <a:defRPr sz="3200" b="0"/>
            </a:lvl1pPr>
          </a:lstStyle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Рисунок 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473698" y="2679699"/>
            <a:ext cx="4588094" cy="3135695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7438F62-8E28-4B7D-A8DA-6957C9310073}" type="datetime1">
              <a:rPr lang="ru-RU" smtClean="0"/>
              <a:t>21.05.2023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algn="l" rtl="0"/>
            <a:endParaRPr lang="en-US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378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" dirty="0"/>
              <a:t>Стиль образца заголовка</a:t>
            </a: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3795" y="2076450"/>
            <a:ext cx="10353762" cy="3714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 rtl="0"/>
            <a:r>
              <a:rPr lang="ru"/>
              <a:t>Щелкните, чтобы изменить стили текста образца слайда</a:t>
            </a:r>
          </a:p>
          <a:p>
            <a:pPr lvl="1" rtl="0"/>
            <a:r>
              <a:rPr lang="ru"/>
              <a:t>Второй уровень</a:t>
            </a:r>
          </a:p>
          <a:p>
            <a:pPr lvl="2" rtl="0"/>
            <a:r>
              <a:rPr lang="ru"/>
              <a:t>Третий уровень</a:t>
            </a:r>
          </a:p>
          <a:p>
            <a:pPr lvl="3" rtl="0"/>
            <a:r>
              <a:rPr lang="ru"/>
              <a:t>Четвертый уровень</a:t>
            </a:r>
          </a:p>
          <a:p>
            <a:pPr lvl="4" rtl="0"/>
            <a:r>
              <a:rPr lang="ru"/>
              <a:t>Пятый уровень</a:t>
            </a:r>
            <a:endParaRPr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C3F338F7-D97C-4122-9BE8-A78CC781FF6F}" type="datetime1">
              <a:rPr lang="ru-RU" smtClean="0"/>
              <a:t>21.05.2023</a:t>
            </a:fld>
            <a:endParaRPr lang="en-US" dirty="0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3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8027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3" r:id="rId1"/>
    <p:sldLayoutId id="2147483715" r:id="rId2"/>
    <p:sldLayoutId id="2147483716" r:id="rId3"/>
    <p:sldLayoutId id="2147483714" r:id="rId4"/>
    <p:sldLayoutId id="2147483710" r:id="rId5"/>
    <p:sldLayoutId id="2147483694" r:id="rId6"/>
    <p:sldLayoutId id="2147483695" r:id="rId7"/>
    <p:sldLayoutId id="2147483696" r:id="rId8"/>
    <p:sldLayoutId id="2147483697" r:id="rId9"/>
    <p:sldLayoutId id="2147483699" r:id="rId10"/>
    <p:sldLayoutId id="2147483693" r:id="rId11"/>
    <p:sldLayoutId id="2147483700" r:id="rId12"/>
    <p:sldLayoutId id="2147483701" r:id="rId13"/>
    <p:sldLayoutId id="2147483703" r:id="rId14"/>
    <p:sldLayoutId id="2147483704" r:id="rId15"/>
    <p:sldLayoutId id="2147483702" r:id="rId16"/>
    <p:sldLayoutId id="2147483698" r:id="rId17"/>
  </p:sldLayoutIdLst>
  <p:hf sldNum="0" hdr="0" ftr="0"/>
  <p:txStyles>
    <p:titleStyle>
      <a:lvl1pPr algn="ctr" defTabSz="457200" rtl="0" eaLnBrk="1" latinLnBrk="0" hangingPunct="1">
        <a:lnSpc>
          <a:spcPct val="90000"/>
        </a:lnSpc>
        <a:spcBef>
          <a:spcPct val="0"/>
        </a:spcBef>
        <a:buNone/>
        <a:defRPr sz="4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3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21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56E48C5-51A0-0FF7-1779-64BDF85F9B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1F047C-C727-42A7-85C5-68C5AA1B1A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0693" y="1153297"/>
            <a:ext cx="9440034" cy="3599893"/>
          </a:xfrm>
        </p:spPr>
        <p:txBody>
          <a:bodyPr rtlCol="0">
            <a:normAutofit fontScale="90000"/>
          </a:bodyPr>
          <a:lstStyle/>
          <a:p>
            <a:pPr rtl="0"/>
            <a:r>
              <a:rPr lang="ru" sz="7200" dirty="0"/>
              <a:t>Нарушение прав русскоязычного народа за границей Российской Федерации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B93FB3F-A8D4-46D3-A1C6-C79C645637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0693" y="5286368"/>
            <a:ext cx="9440034" cy="1397951"/>
          </a:xfrm>
        </p:spPr>
        <p:txBody>
          <a:bodyPr rtlCol="0">
            <a:normAutofit fontScale="62500" lnSpcReduction="20000"/>
          </a:bodyPr>
          <a:lstStyle/>
          <a:p>
            <a:pPr rtl="0"/>
            <a:r>
              <a:rPr lang="ru" sz="2800" dirty="0"/>
              <a:t>Соловьев Олег</a:t>
            </a:r>
          </a:p>
          <a:p>
            <a:pPr rtl="0"/>
            <a:r>
              <a:rPr lang="ru" sz="2800" dirty="0"/>
              <a:t>Шинкарюк Макар </a:t>
            </a:r>
            <a:br>
              <a:rPr lang="ru" sz="2800" dirty="0"/>
            </a:br>
            <a:endParaRPr lang="ru" sz="2800" dirty="0"/>
          </a:p>
          <a:p>
            <a:pPr rtl="0"/>
            <a:r>
              <a:rPr lang="ru" sz="2800" dirty="0"/>
              <a:t>10 «А»</a:t>
            </a:r>
          </a:p>
        </p:txBody>
      </p:sp>
    </p:spTree>
    <p:extLst>
      <p:ext uri="{BB962C8B-B14F-4D97-AF65-F5344CB8AC3E}">
        <p14:creationId xmlns:p14="http://schemas.microsoft.com/office/powerpoint/2010/main" val="63373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45694D5-8700-E1F4-E993-C30E6E860671}"/>
              </a:ext>
            </a:extLst>
          </p:cNvPr>
          <p:cNvSpPr txBox="1"/>
          <p:nvPr/>
        </p:nvSpPr>
        <p:spPr>
          <a:xfrm>
            <a:off x="213269" y="136761"/>
            <a:ext cx="22580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chemeClr val="tx2"/>
                </a:solidFill>
                <a:latin typeface="Century Gothic" panose="020B0502020202020204" pitchFamily="34" charset="0"/>
              </a:rPr>
              <a:t>Украина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93E3E2-2E08-BEB3-46F5-9187404C3B86}"/>
              </a:ext>
            </a:extLst>
          </p:cNvPr>
          <p:cNvSpPr txBox="1"/>
          <p:nvPr/>
        </p:nvSpPr>
        <p:spPr>
          <a:xfrm>
            <a:off x="213269" y="783093"/>
            <a:ext cx="5962361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tx2"/>
                </a:solidFill>
                <a:latin typeface="Century Gothic" panose="020B0502020202020204" pitchFamily="34" charset="0"/>
              </a:rPr>
              <a:t>Русских на Украине проживает 11,3 млн. человек (22,1% населения страны), еще 5,7 млн. представителей других национальностей (кроме русской) считают родным русский язык – всего около трети населения. В целом свободно владеет русским языком 80% населения – больше, чем украинским. Но русский язык на Украине находится под прямым запретом в сфере образования, воспитания, средств массовой информации и государственной службы.</a:t>
            </a:r>
          </a:p>
          <a:p>
            <a:r>
              <a:rPr lang="ru-RU" sz="1400" dirty="0">
                <a:solidFill>
                  <a:schemeClr val="tx2"/>
                </a:solidFill>
                <a:latin typeface="Century Gothic" panose="020B0502020202020204" pitchFamily="34" charset="0"/>
              </a:rPr>
              <a:t>Официальная политика Киева – насильственная "украинизация", превратное толкование истории – вплоть до прямой лжи о русских в школьных учебниках. Во внешней политике – союз с потенциальными противниками России, курс на сближение с НАТО.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73A589-25C9-D1AE-7AA8-7EC2388C7508}"/>
              </a:ext>
            </a:extLst>
          </p:cNvPr>
          <p:cNvSpPr txBox="1"/>
          <p:nvPr/>
        </p:nvSpPr>
        <p:spPr>
          <a:xfrm rot="10800000" flipV="1">
            <a:off x="162923" y="3573851"/>
            <a:ext cx="60127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chemeClr val="tx2"/>
                </a:solidFill>
                <a:latin typeface="Century Gothic" panose="020B0502020202020204" pitchFamily="34" charset="0"/>
              </a:rPr>
              <a:t>Армения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1F9C71-9953-9BAC-169C-34CCCBD3835F}"/>
              </a:ext>
            </a:extLst>
          </p:cNvPr>
          <p:cNvSpPr txBox="1"/>
          <p:nvPr/>
        </p:nvSpPr>
        <p:spPr>
          <a:xfrm>
            <a:off x="162922" y="4327450"/>
            <a:ext cx="587541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tx2"/>
                </a:solidFill>
                <a:latin typeface="Century Gothic" panose="020B0502020202020204" pitchFamily="34" charset="0"/>
              </a:rPr>
              <a:t>Оттоку русских из Армении способствовало также отсутствие двойного гражданства и принятие Закона о языке, который привел к ущемлению прав русскоязычного населения, связанному с поголовным введением делопроизводства на армянском языке, к закрытию факультетов с русским языком в вузах, резкому сокращению преподавания на русском языке. Число русских школ после принятия Закона о языке сократилось в 20 раз в республике их осталось всего четыре.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2641B3A-6EF3-3DEC-4B89-448D641A7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5977" y="1919415"/>
            <a:ext cx="5994012" cy="314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62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1FBF96-90F5-EF6D-D62E-9ECB97938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i="0" dirty="0">
                <a:effectLst/>
                <a:latin typeface="PT Sans" panose="020B0503020203020204" pitchFamily="34" charset="-52"/>
              </a:rPr>
              <a:t>Заключение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29E2D3-8BEE-7756-6995-D3F1CE3D68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36900" indent="0">
              <a:buNone/>
            </a:pPr>
            <a:r>
              <a:rPr lang="ru-RU" b="0" i="0" dirty="0">
                <a:effectLst/>
                <a:latin typeface="Century Gothic" panose="020B0502020202020204" pitchFamily="34" charset="0"/>
              </a:rPr>
              <a:t>Таким образом, в данной исследовательской работе нами были рассмотрены вопросы по сущности и содержанию нарушения прав и свобод граждан РФ по национальному признаку и принципам их реализации за границей РФ. В заключение необходимо отметить, что действие различных механизмов защиты прав и свобод зависит от многих факторов – политической обстановки, развития экономики и уровня социальной защищенности населения. Для России на сегодняшний день соблюдение защиты российских граждан за рубежом является приоритетной целью. В наше время принципиально важно и необходимо развивать ту идею, которая смогла бы добиться соблюдения прав и свобод и основывалась бы на их незыблемости.</a:t>
            </a:r>
            <a:endParaRPr lang="ru-RU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51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7">
            <a:extLst>
              <a:ext uri="{FF2B5EF4-FFF2-40B4-BE49-F238E27FC236}">
                <a16:creationId xmlns:a16="http://schemas.microsoft.com/office/drawing/2014/main" id="{ADCEDC96-2336-C625-6D0E-50F1F9D69D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102" y="461832"/>
            <a:ext cx="5898898" cy="6293193"/>
          </a:xfrm>
        </p:spPr>
        <p:txBody>
          <a:bodyPr>
            <a:normAutofit/>
          </a:bodyPr>
          <a:lstStyle/>
          <a:p>
            <a:pPr marL="36900" indent="0">
              <a:buNone/>
            </a:pPr>
            <a:r>
              <a:rPr lang="ru-RU" sz="1400" dirty="0">
                <a:effectLst/>
                <a:latin typeface="Century Gothic" panose="020B0502020202020204" pitchFamily="34" charset="0"/>
              </a:rPr>
              <a:t>Эта презентация </a:t>
            </a:r>
            <a:r>
              <a:rPr lang="ru-RU" sz="1400" b="0" i="0" dirty="0">
                <a:effectLst/>
                <a:latin typeface="Century Gothic" panose="020B0502020202020204" pitchFamily="34" charset="0"/>
              </a:rPr>
              <a:t>является почти годовой работой </a:t>
            </a:r>
            <a:r>
              <a:rPr lang="ru-RU" sz="1400" dirty="0">
                <a:effectLst/>
                <a:latin typeface="Century Gothic" panose="020B0502020202020204" pitchFamily="34" charset="0"/>
              </a:rPr>
              <a:t>учеников 10 «А» класса для </a:t>
            </a:r>
            <a:r>
              <a:rPr lang="ru-RU" sz="1400" b="0" i="0" dirty="0">
                <a:effectLst/>
                <a:latin typeface="Century Gothic" panose="020B0502020202020204" pitchFamily="34" charset="0"/>
              </a:rPr>
              <a:t>привлечения внимания к проблемам, связанным с нарушением прав русско</a:t>
            </a:r>
            <a:r>
              <a:rPr lang="ru-RU" sz="1400" dirty="0">
                <a:effectLst/>
                <a:latin typeface="Century Gothic" panose="020B0502020202020204" pitchFamily="34" charset="0"/>
              </a:rPr>
              <a:t>говорящего народа за границей Российской Федерации.</a:t>
            </a:r>
            <a:endParaRPr lang="ru-RU" sz="1400" b="0" i="0" dirty="0">
              <a:effectLst/>
              <a:latin typeface="Century Gothic" panose="020B0502020202020204" pitchFamily="34" charset="0"/>
            </a:endParaRPr>
          </a:p>
          <a:p>
            <a:pPr marL="36900" indent="0">
              <a:buNone/>
            </a:pPr>
            <a:r>
              <a:rPr lang="ru-RU" sz="1400" dirty="0">
                <a:effectLst/>
                <a:latin typeface="Century Gothic" panose="020B0502020202020204" pitchFamily="34" charset="0"/>
              </a:rPr>
              <a:t>Издавна сохранившиеся проблемы</a:t>
            </a:r>
            <a:r>
              <a:rPr lang="ru-RU" sz="1400" b="0" i="0" dirty="0">
                <a:effectLst/>
                <a:latin typeface="Century Gothic" panose="020B0502020202020204" pitchFamily="34" charset="0"/>
              </a:rPr>
              <a:t>, с которыми сталкивались соотечественники в </a:t>
            </a:r>
            <a:r>
              <a:rPr lang="ru-RU" sz="1400" dirty="0">
                <a:effectLst/>
                <a:latin typeface="Century Gothic" panose="020B0502020202020204" pitchFamily="34" charset="0"/>
              </a:rPr>
              <a:t>зарубежных </a:t>
            </a:r>
            <a:r>
              <a:rPr lang="ru-RU" sz="1400" b="0" i="0" dirty="0">
                <a:effectLst/>
                <a:latin typeface="Century Gothic" panose="020B0502020202020204" pitchFamily="34" charset="0"/>
              </a:rPr>
              <a:t>странах, шокировали своей ужасной тотальной дискриминацией россиян, включая дипломатов, в связи с проводимой Российской Федерацией специальной военной операцией по денацификации и демилитаризации Украины.</a:t>
            </a:r>
          </a:p>
          <a:p>
            <a:pPr marL="36900" indent="0">
              <a:buNone/>
            </a:pPr>
            <a:r>
              <a:rPr lang="ru-RU" sz="1400" b="0" i="0" dirty="0">
                <a:effectLst/>
                <a:latin typeface="Century Gothic" panose="020B0502020202020204" pitchFamily="34" charset="0"/>
              </a:rPr>
              <a:t>Нарушения прав россиян можно наблюдать в ряде стран «коллективного Запада», которые приобрели массовый характер. Среди наиболее распространённых нарушений можно назвать отказы от оказания широкого спектра услуг (образовательных, медицинских, банковских и пр.), введение мер, направленных против российского бизнеса, наложение ареста на имущество росграждан, принуждения к публичным покаяниям и осуждению действий российских властей, отстранения от спортивных состязаний, музыкальных фестивалей и конкурсов, а также прочих культурных мероприятий, нападения, угрозы, оскорбления, намеренная порча имущества, и, наконец, бытовая дискриминация: увольнения с работы, выселение русских семей из квартир вопреки договорам найма жилья и т.п.</a:t>
            </a:r>
          </a:p>
          <a:p>
            <a:pPr marL="36900" indent="0">
              <a:buNone/>
            </a:pPr>
            <a:endParaRPr lang="ru-RU" sz="1400" dirty="0">
              <a:latin typeface="Century Gothic" panose="020B0502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81FEC18-B73B-4BDC-BE5B-56EF81488A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1" y="1588161"/>
            <a:ext cx="5521436" cy="368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08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02796E8-BAFC-D1F7-0A06-9CA311F9A77D}"/>
              </a:ext>
            </a:extLst>
          </p:cNvPr>
          <p:cNvSpPr txBox="1"/>
          <p:nvPr/>
        </p:nvSpPr>
        <p:spPr>
          <a:xfrm>
            <a:off x="148282" y="171604"/>
            <a:ext cx="6656172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tx2"/>
                </a:solidFill>
                <a:latin typeface="Century Gothic" panose="020B0502020202020204" pitchFamily="34" charset="0"/>
              </a:rPr>
              <a:t>Также жертвами стали российская  история и искусство. На самом высоком уровне звучат призывы исключить из всемирного наследия  русский балет, литературу, музыку. Подобные устремления принимают подчас совершенно неожиданные и абсурдные формы, как, например, переименование картин в известнейших художественных галереях мира.</a:t>
            </a:r>
          </a:p>
          <a:p>
            <a:r>
              <a:rPr lang="ru-RU" sz="1400" dirty="0">
                <a:solidFill>
                  <a:schemeClr val="tx2"/>
                </a:solidFill>
                <a:latin typeface="Century Gothic" panose="020B0502020202020204" pitchFamily="34" charset="0"/>
              </a:rPr>
              <a:t>Особую тревогу вызывает получившая широкое распространение дискриминация в отношении наиболее уязвимой части соотечественников – детей, имеющих российское гражданство или даже просто русские корни. Унижения и оскорбления учеников со стороны одноклассников при равнодушном отстранении и даже попустительстве со стороны учителей, психологическое давление, целенаправленное создание условий, препятствующих полноценному учебному процессу, – всё это свидетельствует о глубине и масштабах распространения в западном сообществе русофобских настроений.</a:t>
            </a:r>
          </a:p>
          <a:p>
            <a:r>
              <a:rPr lang="ru-RU" sz="1400" b="0" i="0" dirty="0">
                <a:solidFill>
                  <a:schemeClr val="tx2"/>
                </a:solidFill>
                <a:effectLst/>
                <a:latin typeface="Century Gothic" panose="020B0502020202020204" pitchFamily="34" charset="0"/>
              </a:rPr>
              <a:t>В Италии запретили преподавать Ф.М. Достоевского, в Греции — исполнять П.И. Чайковского, Тургеневский дуб исключили из конкурса «Европейское дерево года», в кафе Праги либо сразу отказываются обслуживать русских, либо предлагают им извиняться за свою принадлежность к нашей нации.</a:t>
            </a:r>
            <a:endParaRPr lang="ru-RU" sz="1400" dirty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r>
              <a:rPr lang="ru-RU" sz="1400" b="0" i="0" dirty="0">
                <a:solidFill>
                  <a:schemeClr val="tx2"/>
                </a:solidFill>
                <a:effectLst/>
                <a:latin typeface="Century Gothic" panose="020B0502020202020204" pitchFamily="34" charset="0"/>
              </a:rPr>
              <a:t>Российские ученые также стали сталкиваться с дискриминацией по национальному признаку. Например, химик из МГУ Вадим </a:t>
            </a:r>
            <a:r>
              <a:rPr lang="ru-RU" sz="1400" b="0" i="0" dirty="0" err="1">
                <a:solidFill>
                  <a:schemeClr val="tx2"/>
                </a:solidFill>
                <a:effectLst/>
                <a:latin typeface="Century Gothic" panose="020B0502020202020204" pitchFamily="34" charset="0"/>
              </a:rPr>
              <a:t>Батаев</a:t>
            </a:r>
            <a:r>
              <a:rPr lang="ru-RU" sz="1400" b="0" i="0" dirty="0">
                <a:solidFill>
                  <a:schemeClr val="tx2"/>
                </a:solidFill>
                <a:effectLst/>
                <a:latin typeface="Century Gothic" panose="020B0502020202020204" pitchFamily="34" charset="0"/>
              </a:rPr>
              <a:t>, отправивший свою статью на рецензирование в зарубежный журнал, получил ответ такого содержания: «С сожалением сообщаем вам, что ваша рукопись не может быть рассмотрена для публикации в Journal </a:t>
            </a:r>
            <a:r>
              <a:rPr lang="ru-RU" sz="1400" b="0" i="0" dirty="0" err="1">
                <a:solidFill>
                  <a:schemeClr val="tx2"/>
                </a:solidFill>
                <a:effectLst/>
                <a:latin typeface="Century Gothic" panose="020B0502020202020204" pitchFamily="34" charset="0"/>
              </a:rPr>
              <a:t>of</a:t>
            </a:r>
            <a:r>
              <a:rPr lang="ru-RU" sz="1400" b="0" i="0" dirty="0">
                <a:solidFill>
                  <a:schemeClr val="tx2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ru-RU" sz="1400" b="0" i="0" dirty="0" err="1">
                <a:solidFill>
                  <a:schemeClr val="tx2"/>
                </a:solidFill>
                <a:effectLst/>
                <a:latin typeface="Century Gothic" panose="020B0502020202020204" pitchFamily="34" charset="0"/>
              </a:rPr>
              <a:t>Molecular</a:t>
            </a:r>
            <a:r>
              <a:rPr lang="ru-RU" sz="1400" b="0" i="0" dirty="0">
                <a:solidFill>
                  <a:schemeClr val="tx2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ru-RU" sz="1400" b="0" i="0" dirty="0" err="1">
                <a:solidFill>
                  <a:schemeClr val="tx2"/>
                </a:solidFill>
                <a:effectLst/>
                <a:latin typeface="Century Gothic" panose="020B0502020202020204" pitchFamily="34" charset="0"/>
              </a:rPr>
              <a:t>Structure</a:t>
            </a:r>
            <a:r>
              <a:rPr lang="ru-RU" sz="1400" b="0" i="0" dirty="0">
                <a:solidFill>
                  <a:schemeClr val="tx2"/>
                </a:solidFill>
                <a:effectLst/>
                <a:latin typeface="Century Gothic" panose="020B0502020202020204" pitchFamily="34" charset="0"/>
              </a:rPr>
              <a:t>. Полностью исполняя свои обязанности ученых и академиков, редакция журнала приняла решение не рецензировать какие-либо рукописи, написанные учеными, работающими в учреждениях Российской Федерации, в связи с вторжением Российской Федерации в Украину».</a:t>
            </a:r>
            <a:endParaRPr lang="ru-RU" sz="1400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384627C-2055-CF9A-031E-5BD75EB75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453" y="1655805"/>
            <a:ext cx="5169471" cy="354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5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040583C-E8D8-9709-A0BD-891CA22D984F}"/>
              </a:ext>
            </a:extLst>
          </p:cNvPr>
          <p:cNvSpPr txBox="1"/>
          <p:nvPr/>
        </p:nvSpPr>
        <p:spPr>
          <a:xfrm>
            <a:off x="86691" y="600889"/>
            <a:ext cx="6310184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tx2"/>
                </a:solidFill>
                <a:latin typeface="Century Gothic" panose="020B0502020202020204" pitchFamily="34" charset="0"/>
              </a:rPr>
              <a:t>По миру прокатилась волна нападений на российские дипломатические представительства. Примечателен тот факт, что подобные акты имели место исключительно в государствах, ведущих санкционную войну против нашей страны. Их массовый и организованный характер позволяет сделать вывод о том, что эти нападения являются спланированной акцией.</a:t>
            </a:r>
          </a:p>
          <a:p>
            <a:r>
              <a:rPr lang="ru-RU" sz="1400" dirty="0">
                <a:solidFill>
                  <a:schemeClr val="tx2"/>
                </a:solidFill>
                <a:latin typeface="Century Gothic" panose="020B0502020202020204" pitchFamily="34" charset="0"/>
              </a:rPr>
              <a:t>Наиболее агрессивно настроенные представители «цивилизованной Европы» не гнушались и физическими нападениями на дипломатов, как это произошло в Вильнюсе в марте 2022 г. А в Варшаве двумя месяцами позднее во время церемонии возложения цветов на мемориальном кладбище советских воинов красной жидкостью облили посла Российской Федерации Сергея Андреева.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A05DB8-DCB6-122E-6EC4-D713185A186A}"/>
              </a:ext>
            </a:extLst>
          </p:cNvPr>
          <p:cNvSpPr txBox="1"/>
          <p:nvPr/>
        </p:nvSpPr>
        <p:spPr>
          <a:xfrm>
            <a:off x="86691" y="3493989"/>
            <a:ext cx="1180874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tx2"/>
                </a:solidFill>
                <a:latin typeface="Century Gothic" panose="020B0502020202020204" pitchFamily="34" charset="0"/>
              </a:rPr>
              <a:t>В тот же день попытки сорвать памятное мероприятие были сделаны при возложении венка к советскому мемориалу генеральным консулом России в Гданьске Сергеем Семёновым. К этому следует прибавить бесчисленные угрозы, поступающие в адрес наших дипломатов, и беспрецедентное психологическое давление. Всё это остаётся без сколько-нибудь значительного внимания со стороны официального руководства западных стран, взявшего на себя некогда на международном уровне обязательство по защите дипломатических и консульских представительств и их работников на своей территории.</a:t>
            </a:r>
            <a:r>
              <a:rPr lang="ru-RU" sz="1400" b="0" i="0" dirty="0">
                <a:solidFill>
                  <a:schemeClr val="tx2"/>
                </a:solidFill>
                <a:effectLst/>
                <a:latin typeface="Century Gothic" panose="020B0502020202020204" pitchFamily="34" charset="0"/>
              </a:rPr>
              <a:t> Кампания русофобии придала мощный импульс стараниям Польши, Украины и государств Прибалтики по борьбе с памятниками и мемориалами в честь воинов Красной Армии, погибших в боях за освобождение Европы от нацизма. Интенсифицировались, в том числе на законодательном уровне, усилия по переписыванию истории и стиранию «национальной памяти» русских общин этих государств. Местные власти стали штамповать законодательные и административные меры, создающие предпосылки для установления в различных сферах общественной жизни искусственных ограничений для русскоязычных жителей, в том числе для их уголовного преследования за сохранение своей культуры и поддержку России.</a:t>
            </a:r>
            <a:endParaRPr lang="ru-RU" sz="1400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41A06FF-557C-42FC-6E53-2EF8A9876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6875" y="377984"/>
            <a:ext cx="5414480" cy="305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4284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F0CA311-B64D-0E81-B74E-1347131177CF}"/>
              </a:ext>
            </a:extLst>
          </p:cNvPr>
          <p:cNvSpPr txBox="1"/>
          <p:nvPr/>
        </p:nvSpPr>
        <p:spPr>
          <a:xfrm>
            <a:off x="102972" y="303031"/>
            <a:ext cx="7714735" cy="63401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tx2"/>
                </a:solidFill>
                <a:latin typeface="Century Gothic" panose="020B0502020202020204" pitchFamily="34" charset="0"/>
              </a:rPr>
              <a:t>В США некоторые сенаторы (например, калифорнийский демократ Эрик </a:t>
            </a:r>
            <a:r>
              <a:rPr lang="ru-RU" sz="1400" dirty="0" err="1">
                <a:solidFill>
                  <a:schemeClr val="tx2"/>
                </a:solidFill>
                <a:latin typeface="Century Gothic" panose="020B0502020202020204" pitchFamily="34" charset="0"/>
              </a:rPr>
              <a:t>Сволвэлл</a:t>
            </a:r>
            <a:r>
              <a:rPr lang="ru-RU" sz="1400" dirty="0">
                <a:solidFill>
                  <a:schemeClr val="tx2"/>
                </a:solidFill>
                <a:latin typeface="Century Gothic" panose="020B0502020202020204" pitchFamily="34" charset="0"/>
              </a:rPr>
              <a:t>) начали открыто призывать к исключению из вузов российских студентов. В Европе, по данным уполномоченного по правам человека Татьяны </a:t>
            </a:r>
            <a:r>
              <a:rPr lang="ru-RU" sz="1400" dirty="0" err="1">
                <a:solidFill>
                  <a:schemeClr val="tx2"/>
                </a:solidFill>
                <a:latin typeface="Century Gothic" panose="020B0502020202020204" pitchFamily="34" charset="0"/>
              </a:rPr>
              <a:t>Москальковой</a:t>
            </a:r>
            <a:r>
              <a:rPr lang="ru-RU" sz="1400" dirty="0">
                <a:solidFill>
                  <a:schemeClr val="tx2"/>
                </a:solidFill>
                <a:latin typeface="Century Gothic" panose="020B0502020202020204" pitchFamily="34" charset="0"/>
              </a:rPr>
              <a:t>, так уже сделали, отчислив несколько россиян из вузов просто за то, что они русские. И на днях омбудсмен пообещала обратиться к комиссару Совета Европы по правам человека для защиты русскоязычного населения от дискриминации за рубежом.</a:t>
            </a:r>
          </a:p>
          <a:p>
            <a:r>
              <a:rPr lang="ru-RU" sz="1400" dirty="0">
                <a:solidFill>
                  <a:schemeClr val="tx2"/>
                </a:solidFill>
                <a:latin typeface="Century Gothic" panose="020B0502020202020204" pitchFamily="34" charset="0"/>
              </a:rPr>
              <a:t>Эмоциональный накал заставил многих позабыть даже о дипломатическом этикете — не только на словах, но и на деле. В последние дни целый ряд российских дипмиссий сообщил об актах вандализма и нападениях или угрозах в адрес российских дипломатов. В Дублине наше посольство облили краской и сорвали с него герб. В Вильнюсе залили ограду дипмиссии неизвестной жидкостью. В Таллине забросали вход в посольство яйцами. В Исландии на консульство России произошло нападение, сообщил посол РФ в Рейкьявике Михаил Носков, добавив, что дипломаты получают угрозы в свой адрес. Ровно о том же говорили на днях и в российской дипмиссии в Греции. В Литве вообще избили третьего секретаря посольства.</a:t>
            </a:r>
          </a:p>
          <a:p>
            <a:r>
              <a:rPr lang="ru-RU" sz="1400" dirty="0">
                <a:solidFill>
                  <a:schemeClr val="tx2"/>
                </a:solidFill>
                <a:latin typeface="Century Gothic" panose="020B0502020202020204" pitchFamily="34" charset="0"/>
              </a:rPr>
              <a:t>В ряде мест антироссийский всплеск дошел до, казалось бы, немыслимого — например, в канадском городе Калгари нападению вандалов подверглась русская церковь. На таком фоне решение властей нескольких штатов США, а также финского монополиста алкогольного рынка </a:t>
            </a:r>
            <a:r>
              <a:rPr lang="ru-RU" sz="1400" dirty="0" err="1">
                <a:solidFill>
                  <a:schemeClr val="tx2"/>
                </a:solidFill>
                <a:latin typeface="Century Gothic" panose="020B0502020202020204" pitchFamily="34" charset="0"/>
              </a:rPr>
              <a:t>Alko</a:t>
            </a:r>
            <a:r>
              <a:rPr lang="ru-RU" sz="1400" dirty="0">
                <a:solidFill>
                  <a:schemeClr val="tx2"/>
                </a:solidFill>
                <a:latin typeface="Century Gothic" panose="020B0502020202020204" pitchFamily="34" charset="0"/>
              </a:rPr>
              <a:t> остановить продажи русской водки стали мелочью.</a:t>
            </a:r>
            <a:r>
              <a:rPr lang="ru-RU" sz="1400" b="0" i="0" dirty="0">
                <a:solidFill>
                  <a:schemeClr val="tx2"/>
                </a:solidFill>
                <a:effectLst/>
                <a:latin typeface="Century Gothic" panose="020B0502020202020204" pitchFamily="34" charset="0"/>
              </a:rPr>
              <a:t> Жертвы усилившейся в доброй половине мира русофобии нашлись даже среди нерусских. </a:t>
            </a:r>
            <a:r>
              <a:rPr lang="ru-RU" sz="1400" b="0" i="0" u="none" strike="noStrike" dirty="0">
                <a:solidFill>
                  <a:schemeClr val="tx2"/>
                </a:solidFill>
                <a:effectLst/>
                <a:latin typeface="Century Gothic" panose="020B0502020202020204" pitchFamily="34" charset="0"/>
              </a:rPr>
              <a:t>Одним из показательных случаев стало увольнение с поста главы минобороны Болгарии Стефана </a:t>
            </a:r>
            <a:r>
              <a:rPr lang="ru-RU" sz="1400" b="0" i="0" u="none" strike="noStrike" dirty="0" err="1">
                <a:solidFill>
                  <a:schemeClr val="tx2"/>
                </a:solidFill>
                <a:effectLst/>
                <a:latin typeface="Century Gothic" panose="020B0502020202020204" pitchFamily="34" charset="0"/>
              </a:rPr>
              <a:t>Янева</a:t>
            </a:r>
            <a:r>
              <a:rPr lang="ru-RU" sz="1400" b="0" i="0" u="none" strike="noStrike" dirty="0">
                <a:solidFill>
                  <a:schemeClr val="tx2"/>
                </a:solidFill>
                <a:effectLst/>
                <a:latin typeface="Century Gothic" panose="020B0502020202020204" pitchFamily="34" charset="0"/>
              </a:rPr>
              <a:t>. На днях он предостерег сограждан на своей страничке в Facebook от использования слово «война»</a:t>
            </a:r>
            <a:r>
              <a:rPr lang="ru-RU" sz="1400" b="0" i="0" dirty="0">
                <a:solidFill>
                  <a:schemeClr val="tx2"/>
                </a:solidFill>
                <a:effectLst/>
                <a:latin typeface="Century Gothic" panose="020B0502020202020204" pitchFamily="34" charset="0"/>
              </a:rPr>
              <a:t>, заметив, что Болгарии нет необходимости становиться на сторону России, США или европейских союзников в конфликте. Этот пост был сочтен властями излишне пророссийским, и уже на следующий день министр лишился должности.</a:t>
            </a:r>
            <a:endParaRPr lang="ru-RU" sz="1400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DE6C008-DE3E-DD83-4A96-0F819E0E6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7707" y="477795"/>
            <a:ext cx="4282938" cy="2239812"/>
          </a:xfrm>
          <a:prstGeom prst="rect">
            <a:avLst/>
          </a:prstGeom>
        </p:spPr>
      </p:pic>
      <p:pic>
        <p:nvPicPr>
          <p:cNvPr id="1028" name="Picture 4" descr="Бастрыкин поручил расследовать обстоятельства нападения на посольство РФ в Варшаве">
            <a:extLst>
              <a:ext uri="{FF2B5EF4-FFF2-40B4-BE49-F238E27FC236}">
                <a16:creationId xmlns:a16="http://schemas.microsoft.com/office/drawing/2014/main" id="{22D12690-E0EE-9C74-E584-512B0C601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707" y="3429000"/>
            <a:ext cx="4197435" cy="236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918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>
            <a:extLst>
              <a:ext uri="{FF2B5EF4-FFF2-40B4-BE49-F238E27FC236}">
                <a16:creationId xmlns:a16="http://schemas.microsoft.com/office/drawing/2014/main" id="{704679D0-4F02-11AE-0E96-9124565475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232" y="238898"/>
            <a:ext cx="11829536" cy="6483178"/>
          </a:xfrm>
        </p:spPr>
        <p:txBody>
          <a:bodyPr>
            <a:normAutofit fontScale="70000" lnSpcReduction="20000"/>
          </a:bodyPr>
          <a:lstStyle/>
          <a:p>
            <a:pPr marL="36900" indent="0">
              <a:buNone/>
            </a:pPr>
            <a:r>
              <a:rPr lang="ru-RU" dirty="0">
                <a:latin typeface="Century Gothic" panose="020B0502020202020204" pitchFamily="34" charset="0"/>
              </a:rPr>
              <a:t>Существенные усилия создаются в целях прикрытия от интернационального общества нацистской сущности политики киевских властей. Достигла проблема вплоть до прямого обеления приверженцев неонацизма в облике воинов конкретного националистического батальона «Азов» и иных аналогичных украинских экстремистских формирований. Всевозможные упоминания касательно свершенных их соучастниками множественных ожесточенных правонарушениях в Донбассе усердно исключаются с информативного места. При этом сохраняют значимость проблемы, существовавшие вплоть до февраля 2022 г. В течении отчётного этапа продолжали закрепляться происшествия вместе с задержаниями и политически мотивированными преследованиями жителей России, в этом количестве согласно запросам 3 государств. Никак не прерывается начатая североамериканскими господствами «охота» на граждан согласно миру. На данном фоне долгожданным событием для нашего государства стал возврат на Родину осужденного согласно сфабрикованному процессу Константина Ярошенко, пробывшего в североамериканских застенках больше 10 лет собственной жизни. Не перестают существовать преследования живущих за границей сограждан. В линии государств (в первую очередь, в странах Прибалтики, Соединенных штатов </a:t>
            </a:r>
            <a:r>
              <a:rPr lang="ru-RU" dirty="0" err="1">
                <a:latin typeface="Century Gothic" panose="020B0502020202020204" pitchFamily="34" charset="0"/>
              </a:rPr>
              <a:t>америки</a:t>
            </a:r>
            <a:r>
              <a:rPr lang="ru-RU" dirty="0">
                <a:latin typeface="Century Gothic" panose="020B0502020202020204" pitchFamily="34" charset="0"/>
              </a:rPr>
              <a:t>, Канаде и в Украине) возмущение со стороны правительства вызывает равно как выражаемая резидентами русской общины точка зрения в пользу выстраивания полезных и прагматичных взаимоотношений вместе с государством, так и защита многознаменательной правды касательно действий Великой Отечественной Войны (какие зачастую никак не отвечают служебной трактовке события в данных странах), а кроме того деятельность по популяризации русского языка, распространению знаний касательно нашего государства, содействие в цивилизованных и просветительных проектах. В добавок к этому власти Литвы, Латвии, Эстонии и Украины предпринимают старания по выдавливанию русского языка с абсолютно всех учреждений образовательной системы, ограничивая при этом право на получение образования на своем родном языке</a:t>
            </a:r>
          </a:p>
          <a:p>
            <a:pPr marL="36900" indent="0">
              <a:buNone/>
            </a:pPr>
            <a:r>
              <a:rPr lang="ru-RU" dirty="0">
                <a:latin typeface="Century Gothic" panose="020B0502020202020204" pitchFamily="34" charset="0"/>
              </a:rPr>
              <a:t>Также уделяется большое внимание вопросу соблюдения прав жителей России в местах лишения свободы. Наши граждане сталкиваются с различными проблемами, в первую очередь с неадекватным поведением со стороны тюремного персонала, с несогласием в предоставлении нужной медицинской помощи и взаимосвязи вместе с адвокатом, к ним усложняется или совсем запрещен допуск работников отечественных загранучреждений. Более нелегкая обстановка по-прежнему состоится в организациях пенитенциарной концепции Соединенных штатов </a:t>
            </a:r>
            <a:r>
              <a:rPr lang="ru-RU" dirty="0" err="1">
                <a:latin typeface="Century Gothic" panose="020B0502020202020204" pitchFamily="34" charset="0"/>
              </a:rPr>
              <a:t>америки</a:t>
            </a:r>
            <a:r>
              <a:rPr lang="ru-RU" dirty="0">
                <a:latin typeface="Century Gothic" panose="020B0502020202020204" pitchFamily="34" charset="0"/>
              </a:rPr>
              <a:t>, Литвы и Украины.</a:t>
            </a:r>
          </a:p>
        </p:txBody>
      </p:sp>
    </p:spTree>
    <p:extLst>
      <p:ext uri="{BB962C8B-B14F-4D97-AF65-F5344CB8AC3E}">
        <p14:creationId xmlns:p14="http://schemas.microsoft.com/office/powerpoint/2010/main" val="168610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2FF48744-D73A-FD0A-457E-42EB00547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6151" y="0"/>
            <a:ext cx="4679697" cy="659027"/>
          </a:xfrm>
        </p:spPr>
        <p:txBody>
          <a:bodyPr>
            <a:normAutofit fontScale="90000"/>
          </a:bodyPr>
          <a:lstStyle/>
          <a:p>
            <a:r>
              <a:rPr lang="ru-RU" sz="4000" dirty="0"/>
              <a:t>Ситуация</a:t>
            </a:r>
            <a:r>
              <a:rPr lang="ru-RU" dirty="0"/>
              <a:t> в США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FFE1E533-2B98-E4F8-BE5A-1CC64214F250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56519" y="517803"/>
            <a:ext cx="7941276" cy="6340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Century Gothic" panose="020B0502020202020204" pitchFamily="34" charset="0"/>
              </a:rPr>
              <a:t>Крайне удручающей остаётся ситуация с соблюдением прав российских граждан в США.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Century Gothic" panose="020B0502020202020204" pitchFamily="34" charset="0"/>
              </a:rPr>
              <a:t>Приходится констатировать, что Вашингтон уже многие годы уклоняется от нормального, цивилизованного сотрудничества с Россией по линии правоохранительных органов на основе российско-американского Договора о взаимной правовой помощи по уголовным делам от 1999 г. Вместо этого продолжается неприемлемая практика ареста российских граждан в третьих странах по запросам правоохранительных органов США. Фактически речь идет о неправомерном экстерриториальном применении американского законодательства против наших граждан. С 2008 г. зафиксировано почти 60 таких случаев. В 2021 г. в США были выданы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2"/>
                </a:solidFill>
                <a:effectLst/>
                <a:latin typeface="Century Gothic" panose="020B0502020202020204" pitchFamily="34" charset="0"/>
              </a:rPr>
              <a:t>В.Дунаев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Century Gothic" panose="020B0502020202020204" pitchFamily="34" charset="0"/>
              </a:rPr>
              <a:t> (из Республики Корея) и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2"/>
                </a:solidFill>
                <a:effectLst/>
                <a:latin typeface="Century Gothic" panose="020B0502020202020204" pitchFamily="34" charset="0"/>
              </a:rPr>
              <a:t>В.Клюшин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Century Gothic" panose="020B0502020202020204" pitchFamily="34" charset="0"/>
              </a:rPr>
              <a:t> (из Швейцарии).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Century Gothic" panose="020B0502020202020204" pitchFamily="34" charset="0"/>
              </a:rPr>
              <a:t>Неоднократно возникали ситуации, когда американские спецслужбы организовывали против соотечественников откровенные провокации и даже похищения. Арест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2"/>
                </a:solidFill>
                <a:effectLst/>
                <a:latin typeface="Century Gothic" panose="020B0502020202020204" pitchFamily="34" charset="0"/>
              </a:rPr>
              <a:t>К.Ярошенко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2"/>
                </a:solidFill>
                <a:effectLst/>
                <a:latin typeface="Century Gothic" panose="020B0502020202020204" pitchFamily="34" charset="0"/>
              </a:rPr>
              <a:t>В.Бута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Century Gothic" panose="020B0502020202020204" pitchFamily="34" charset="0"/>
              </a:rPr>
              <a:t> и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2"/>
                </a:solidFill>
                <a:effectLst/>
                <a:latin typeface="Century Gothic" panose="020B0502020202020204" pitchFamily="34" charset="0"/>
              </a:rPr>
              <a:t>Р.Селезнева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Century Gothic" panose="020B0502020202020204" pitchFamily="34" charset="0"/>
              </a:rPr>
              <a:t> – яркие тому примеры.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Century Gothic" panose="020B0502020202020204" pitchFamily="34" charset="0"/>
              </a:rPr>
              <a:t>Всего в тюрьмах и следственных изоляторах США находится около ста российских граждан. Как показывает практика, большинство из них отбывают наказание за совершение ненасильственных преступлений (нарушение иммиграционного законодательства, мошенничество, кражи и т.п.).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Century Gothic" panose="020B0502020202020204" pitchFamily="34" charset="0"/>
              </a:rPr>
              <a:t>Отсутствие точной информации о количестве заключенных россиян объясняется тем, что американские власти далеко не всегда уведомляют</a:t>
            </a:r>
            <a:b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Century Gothic" panose="020B0502020202020204" pitchFamily="34" charset="0"/>
              </a:rPr>
            </a:b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Century Gothic" panose="020B0502020202020204" pitchFamily="34" charset="0"/>
              </a:rPr>
              <a:t>об освобождении из-под стражи наших соотечественников. Обращение Посольства России в адрес Госдепартамента США с просьбой предоставить данные о количестве граждан Российской Федерации, находящихся в местах лишения свободы, так и осталось без ответа.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Century Gothic" panose="020B0502020202020204" pitchFamily="34" charset="0"/>
              </a:rPr>
              <a:t>Наши соотечественники, оказавшись в руках американской юстиции, как правило, подвергаются предвзятому отношению со стороны следственных органов и судов. К ним применяются меры психологического воздействия. Известная ситуация с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2"/>
                </a:solidFill>
                <a:effectLst/>
                <a:latin typeface="Century Gothic" panose="020B0502020202020204" pitchFamily="34" charset="0"/>
              </a:rPr>
              <a:t>М.Бутиной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Century Gothic" panose="020B0502020202020204" pitchFamily="34" charset="0"/>
              </a:rPr>
              <a:t> – очередное тому подтверждение.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2B720BF-6F7E-D8D0-E04C-F7D7EA52B9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7795" y="2500869"/>
            <a:ext cx="4039630" cy="269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96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9007994-BEFC-FF74-51BF-22FB2883F647}"/>
              </a:ext>
            </a:extLst>
          </p:cNvPr>
          <p:cNvSpPr txBox="1"/>
          <p:nvPr/>
        </p:nvSpPr>
        <p:spPr>
          <a:xfrm>
            <a:off x="214183" y="271849"/>
            <a:ext cx="11804821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tx2"/>
                </a:solidFill>
                <a:latin typeface="Century Gothic" panose="020B0502020202020204" pitchFamily="34" charset="0"/>
              </a:rPr>
              <a:t>Различными методами, включая прямые угрозы, наших соотечественников пытаются склонить к признанию вины и сделке</a:t>
            </a:r>
          </a:p>
          <a:p>
            <a:pPr algn="just" fontAlgn="base"/>
            <a:r>
              <a:rPr lang="ru-RU" sz="1400" dirty="0">
                <a:solidFill>
                  <a:schemeClr val="tx2"/>
                </a:solidFill>
                <a:latin typeface="Century Gothic" panose="020B0502020202020204" pitchFamily="34" charset="0"/>
              </a:rPr>
              <a:t>со следствием, несмотря на надуманность обвинений, а в случае отказа приговаривают к значительным тюремным срокам.</a:t>
            </a:r>
          </a:p>
          <a:p>
            <a:pPr algn="just" fontAlgn="base"/>
            <a:r>
              <a:rPr lang="ru-RU" sz="1400" b="0" i="0" dirty="0">
                <a:solidFill>
                  <a:schemeClr val="tx2"/>
                </a:solidFill>
                <a:effectLst/>
                <a:latin typeface="Century Gothic" panose="020B0502020202020204" pitchFamily="34" charset="0"/>
              </a:rPr>
              <a:t>Упомянутые случаи наглядно демонстрируют репрессивный характер американской юстиции. Права наших граждан постоянно нарушаются. Без объяснения причин их помещают в карцер, отказывают в получении квалифицированной медицинской помощи и необходимых лекарств. Безусловно, все это негативно сказывается как на физическом, так и на психическом состоянии здоровья соотечественников.</a:t>
            </a:r>
          </a:p>
          <a:p>
            <a:pPr algn="just" fontAlgn="base"/>
            <a:r>
              <a:rPr lang="ru-RU" sz="1400" b="0" i="0" dirty="0">
                <a:solidFill>
                  <a:schemeClr val="tx2"/>
                </a:solidFill>
                <a:effectLst/>
                <a:latin typeface="Century Gothic" panose="020B0502020202020204" pitchFamily="34" charset="0"/>
              </a:rPr>
              <a:t>Распространение коронавирусной инфекции усугубило тяжелое положение российских соотечественников, содержащихся в пенитенциарных учреждениях. Несмотря на резкий рост заболеваемости COVID-19, квалифицированная медицинская помощь российским заключённым предоставляется редко. Тестирование на наличие коронавируса проводится в исключительных случаях.</a:t>
            </a:r>
          </a:p>
          <a:p>
            <a:pPr algn="just" fontAlgn="base"/>
            <a:r>
              <a:rPr lang="ru-RU" sz="1400" b="0" i="0" dirty="0">
                <a:solidFill>
                  <a:schemeClr val="tx2"/>
                </a:solidFill>
                <a:effectLst/>
                <a:latin typeface="Century Gothic" panose="020B0502020202020204" pitchFamily="34" charset="0"/>
              </a:rPr>
              <a:t>Защита прав и законных интересов российских заключенных находится в числе первостепенных задач Посольства. Пристальное внимание уделяется состоянию здоровья россиян и условиям их содержания.</a:t>
            </a:r>
          </a:p>
          <a:p>
            <a:pPr algn="just" fontAlgn="base"/>
            <a:r>
              <a:rPr lang="ru-RU" sz="1400" b="0" i="0" dirty="0">
                <a:solidFill>
                  <a:schemeClr val="tx2"/>
                </a:solidFill>
                <a:effectLst/>
                <a:latin typeface="Century Gothic" panose="020B0502020202020204" pitchFamily="34" charset="0"/>
              </a:rPr>
              <a:t>Соотечественники подвергались обыскам, допросам и психологическому давлению, у них изымались личные вещи и документация, в том числе электронные устройства. Такие действия осуществлялись под предлогом расследования деятельности КСОРС без регистрации в качестве иностранного агента.</a:t>
            </a:r>
          </a:p>
          <a:p>
            <a:pPr algn="just" fontAlgn="base"/>
            <a:r>
              <a:rPr lang="ru-RU" sz="1400" b="0" i="0" dirty="0">
                <a:solidFill>
                  <a:schemeClr val="tx2"/>
                </a:solidFill>
                <a:effectLst/>
                <a:latin typeface="Century Gothic" panose="020B0502020202020204" pitchFamily="34" charset="0"/>
              </a:rPr>
              <a:t>Попытки запугать наших граждан наказанием за «поддержание связей» с российским Посольством и российскими консульскими учреждениями в США предпринимались и ранее – в преддверии американских президентских выборов.</a:t>
            </a:r>
          </a:p>
          <a:p>
            <a:pPr algn="just" fontAlgn="base"/>
            <a:r>
              <a:rPr lang="ru-RU" sz="1400" b="0" i="0" dirty="0">
                <a:solidFill>
                  <a:schemeClr val="tx2"/>
                </a:solidFill>
                <a:effectLst/>
                <a:latin typeface="Century Gothic" panose="020B0502020202020204" pitchFamily="34" charset="0"/>
              </a:rPr>
              <a:t>Российская позиция о недопустимости оказания давления на соотечественников неоднократно доводилась до американских властей. Отмечалась недопустимость грубого нарушения права росграждан на поддержание связей с исторической Родиной.</a:t>
            </a:r>
          </a:p>
          <a:p>
            <a:pPr algn="just" fontAlgn="base"/>
            <a:r>
              <a:rPr lang="ru-RU" sz="1400" b="0" i="0" dirty="0">
                <a:solidFill>
                  <a:schemeClr val="tx2"/>
                </a:solidFill>
                <a:effectLst/>
                <a:latin typeface="Century Gothic" panose="020B0502020202020204" pitchFamily="34" charset="0"/>
              </a:rPr>
              <a:t>Посольство России в Вашингтоне продолжит оказывать необходимую помощь и </a:t>
            </a:r>
            <a:r>
              <a:rPr lang="ru-RU" sz="1400" b="0" i="0" dirty="0" err="1">
                <a:solidFill>
                  <a:schemeClr val="tx2"/>
                </a:solidFill>
                <a:effectLst/>
                <a:latin typeface="Century Gothic" panose="020B0502020202020204" pitchFamily="34" charset="0"/>
              </a:rPr>
              <a:t>консульско</a:t>
            </a:r>
            <a:r>
              <a:rPr lang="ru-RU" sz="1400" b="0" i="0" dirty="0">
                <a:solidFill>
                  <a:schemeClr val="tx2"/>
                </a:solidFill>
                <a:effectLst/>
                <a:latin typeface="Century Gothic" panose="020B0502020202020204" pitchFamily="34" charset="0"/>
              </a:rPr>
              <a:t>-правовое содействие всем соотечественникам, проживающим в США.</a:t>
            </a:r>
          </a:p>
          <a:p>
            <a:pPr algn="just" fontAlgn="base"/>
            <a:r>
              <a:rPr lang="ru-RU" sz="1400" b="0" i="0" dirty="0">
                <a:solidFill>
                  <a:schemeClr val="tx2"/>
                </a:solidFill>
                <a:effectLst/>
                <a:latin typeface="Century Gothic" panose="020B0502020202020204" pitchFamily="34" charset="0"/>
              </a:rPr>
              <a:t>Сохраняется давление американских властей на представителей российских СМИ, которые в последние годы неоднократно становились жертвами жестоких и необоснованных действий правоохранителей.</a:t>
            </a:r>
          </a:p>
          <a:p>
            <a:pPr algn="just" fontAlgn="base"/>
            <a:r>
              <a:rPr lang="ru-RU" sz="1400" b="0" i="0" dirty="0">
                <a:solidFill>
                  <a:schemeClr val="tx2"/>
                </a:solidFill>
                <a:effectLst/>
                <a:latin typeface="Century Gothic" panose="020B0502020202020204" pitchFamily="34" charset="0"/>
              </a:rPr>
              <a:t>После начала специальной военной операции Российской Федерации по денацификации и демилитаризации Украины в США усилились настроения русофобии, активно подогреваемые американскими СМИ и официальной риторикой.</a:t>
            </a:r>
          </a:p>
          <a:p>
            <a:pPr algn="just" fontAlgn="base"/>
            <a:r>
              <a:rPr lang="ru-RU" sz="1400" b="0" i="0" dirty="0">
                <a:solidFill>
                  <a:schemeClr val="tx2"/>
                </a:solidFill>
                <a:effectLst/>
                <a:latin typeface="Century Gothic" panose="020B0502020202020204" pitchFamily="34" charset="0"/>
              </a:rPr>
              <a:t>В числе первых с агрессией на бытовом уровне столкнулись владельцы магазинов и ресторанов, которые использовали в названиях своих заведений слово «русский» или включили в меню блюда русской кухни. В основном это проявлялось в виде мелких актов хулиганства – оскорбительные граффити на стенах и витринах, отрицательные отзывы на сайтах, анонимные звонки с угрозами.</a:t>
            </a:r>
          </a:p>
          <a:p>
            <a:endParaRPr lang="ru-RU" sz="1400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84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9DC651B-1879-F8AD-0D48-4181C7DAD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265" y="66417"/>
            <a:ext cx="11945470" cy="6515615"/>
          </a:xfrm>
        </p:spPr>
        <p:txBody>
          <a:bodyPr>
            <a:noAutofit/>
          </a:bodyPr>
          <a:lstStyle/>
          <a:p>
            <a:pPr marL="36900" indent="0">
              <a:buNone/>
            </a:pPr>
            <a:r>
              <a:rPr lang="ru-RU" sz="1400" b="0" i="0" dirty="0">
                <a:effectLst/>
                <a:latin typeface="Century Gothic" panose="020B0502020202020204" pitchFamily="34" charset="0"/>
              </a:rPr>
              <a:t>Серьёзная агрессия в адрес россиян и просто русскоговорящих исходит от проживающих в США представителей украинской общины. Из-за опасений нападений россияне стараются избегать разговоров на родном языке в общественных местах. </a:t>
            </a:r>
            <a:r>
              <a:rPr lang="ru-RU" sz="1400" b="0" i="0" dirty="0" err="1">
                <a:effectLst/>
                <a:latin typeface="Century Gothic" panose="020B0502020202020204" pitchFamily="34" charset="0"/>
              </a:rPr>
              <a:t>И.Кочин</a:t>
            </a:r>
            <a:r>
              <a:rPr lang="ru-RU" sz="1400" b="0" i="0" dirty="0">
                <a:effectLst/>
                <a:latin typeface="Century Gothic" panose="020B0502020202020204" pitchFamily="34" charset="0"/>
              </a:rPr>
              <a:t> отметил также в этой связи лояльное отношение американских полицейских к фактам дискриминации русскоговорящих. Соотечественники опасаются, что в наибольшей степени это скажется на организации мероприятий пророссийского характера. И раньше, когда проходили пророссийские акции, к их участникам часто приходили националистически настроенные люди, которые пытались препятствовать проведению мероприятий. У них даже возникали конфронтации с полицией. Однако сейчас, по оценке соотечественников, ожидать защиты от правоохранительных органов не приходится. Наличие хотя бы минимальной связи с Россией может стать причиной для физического насилия. Примером тому может служить нападение на американского блогера, жителя Бруклина, со стороны его соседа-украинца. Спровоцировано оно было тем, что мужчина имел неосторожность развернуть на улице флаг подразделения «Сомали» – полученный по почте подарок от своего подписчика из Донецкой народной республики. За это он получил удар по лицу, от чего у него сломался зуб. Нападавший преследовал его ещё несколько кварталов, выкрикивая расистские оскорбления. Ему уже предъявлены обвинения, в том числе в совершении преступления на почве ненависти, и вынесен судебный запрет на приближение к блогеру. При этом последний имеет и русские, и украинские корни.</a:t>
            </a:r>
          </a:p>
          <a:p>
            <a:pPr marL="36900" indent="0">
              <a:buNone/>
            </a:pPr>
            <a:r>
              <a:rPr lang="ru-RU" sz="1400" b="0" i="0" dirty="0">
                <a:effectLst/>
                <a:latin typeface="Century Gothic" panose="020B0502020202020204" pitchFamily="34" charset="0"/>
              </a:rPr>
              <a:t>Насаждение русофобии и её визуальных проявлений могут доходить до абсурда. После начала российской спецоперации в США стали распространёнными стикеры с украинским флагом на входе в магазины, кафе, поликлиники, химчистки и другие общественные места. При этом нередки случаи, когда работающие там специалисты поясняют своим русским клиентам, что таким образом они просто избавляются от ненужных разговоров.</a:t>
            </a:r>
          </a:p>
          <a:p>
            <a:pPr marL="36900" indent="0" algn="just" fontAlgn="base">
              <a:buNone/>
            </a:pPr>
            <a:r>
              <a:rPr lang="ru-RU" sz="1400" b="0" i="0" dirty="0">
                <a:effectLst/>
                <a:latin typeface="Century Gothic" panose="020B0502020202020204" pitchFamily="34" charset="0"/>
              </a:rPr>
              <a:t>Американские власти активно применяют тактику «борьбы чужими руками» против России и русских. Прежде всего, это выражается в направлении масштабной военной помощи киевскому режиму и оказании давления на союзников США по НАТО с тем, чтобы они принимали аналогичные меры. Помимо этого оказывается неприкрытое давление на суверенные государства в попытке сформировать соответствующий негативный фон вокруг нашей страны на международной арене.</a:t>
            </a:r>
          </a:p>
          <a:p>
            <a:pPr marL="36900" indent="0" algn="just" fontAlgn="base">
              <a:buNone/>
            </a:pPr>
            <a:r>
              <a:rPr lang="ru-RU" sz="1400" b="0" i="0" dirty="0">
                <a:effectLst/>
                <a:latin typeface="Century Gothic" panose="020B0502020202020204" pitchFamily="34" charset="0"/>
              </a:rPr>
              <a:t>Вашингтон активно задействует подконтрольные СМИ и IT-компании, которые всеми возможными способами препятствуют донесению до международного сообщества российских подходов и объективных точек зрения на события на Украине. В этих целях неприкрыто применяется цензура вплоть до полного исключения российской позиции из медийного пространства. В Интернете под репрессии попадают как российские СМИ, так и обычные граждане, которые публикуют контент, отражающий российские позиции.</a:t>
            </a:r>
          </a:p>
          <a:p>
            <a:pPr marL="36900" indent="0">
              <a:buNone/>
            </a:pPr>
            <a:endParaRPr lang="ru-RU" sz="1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0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ланецVTI">
  <a:themeElements>
    <a:clrScheme name="Coffee">
      <a:dk1>
        <a:sysClr val="windowText" lastClr="000000"/>
      </a:dk1>
      <a:lt1>
        <a:sysClr val="window" lastClr="FFFFFF"/>
      </a:lt1>
      <a:dk2>
        <a:srgbClr val="4E3B30"/>
      </a:dk2>
      <a:lt2>
        <a:srgbClr val="F4EEDC"/>
      </a:lt2>
      <a:accent1>
        <a:srgbClr val="CC830E"/>
      </a:accent1>
      <a:accent2>
        <a:srgbClr val="B54C2D"/>
      </a:accent2>
      <a:accent3>
        <a:srgbClr val="99570C"/>
      </a:accent3>
      <a:accent4>
        <a:srgbClr val="C17529"/>
      </a:accent4>
      <a:accent5>
        <a:srgbClr val="A19574"/>
      </a:accent5>
      <a:accent6>
        <a:srgbClr val="A49518"/>
      </a:accent6>
      <a:hlink>
        <a:srgbClr val="AD1F1F"/>
      </a:hlink>
      <a:folHlink>
        <a:srgbClr val="FFC42F"/>
      </a:folHlink>
    </a:clrScheme>
    <a:fontScheme name="Custom 4">
      <a:majorFont>
        <a:latin typeface="Goudy Old Style"/>
        <a:ea typeface=""/>
        <a:cs typeface=""/>
      </a:majorFont>
      <a:minorFont>
        <a:latin typeface="Goudy Old Style"/>
        <a:ea typeface=""/>
        <a:cs typeface="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9001_TF12214701" id="{56759B6B-9885-49D2-982D-9646159608C0}" vid="{37F740C0-197C-4D7E-9343-79430DBFAB7E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{DD53A614-2BC9-4938-8479-5EE3D903A528}tf12214701_win32</Template>
  <TotalTime>390</TotalTime>
  <Words>2735</Words>
  <Application>Microsoft Office PowerPoint</Application>
  <PresentationFormat>Широкоэкранный</PresentationFormat>
  <Paragraphs>49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Calibri</vt:lpstr>
      <vt:lpstr>Century Gothic</vt:lpstr>
      <vt:lpstr>Goudy Old Style</vt:lpstr>
      <vt:lpstr>PT Sans</vt:lpstr>
      <vt:lpstr>Times New Roman</vt:lpstr>
      <vt:lpstr>Wingdings 2</vt:lpstr>
      <vt:lpstr>СланецVTI</vt:lpstr>
      <vt:lpstr>Нарушение прав русскоязычного народа за границей Российской Федерации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Ситуация в США</vt:lpstr>
      <vt:lpstr>Презентация PowerPoint</vt:lpstr>
      <vt:lpstr>Презентация PowerPoint</vt:lpstr>
      <vt:lpstr>Презентация PowerPoint</vt:lpstr>
      <vt:lpstr>Заключение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Нарушение прав русскоязычного народа за границей Российской Федерации</dc:title>
  <dc:creator>Eldorado Eldorado</dc:creator>
  <cp:lastModifiedBy>Eldorado Eldorado</cp:lastModifiedBy>
  <cp:revision>7</cp:revision>
  <dcterms:created xsi:type="dcterms:W3CDTF">2023-05-11T19:53:58Z</dcterms:created>
  <dcterms:modified xsi:type="dcterms:W3CDTF">2023-05-21T12:08:22Z</dcterms:modified>
</cp:coreProperties>
</file>