
<file path=[Content_Types].xml><?xml version="1.0" encoding="utf-8"?>
<Types xmlns="http://schemas.openxmlformats.org/package/2006/content-types">
  <Default Extension="png" ContentType="image/png"/>
  <Default Extension="mpeg" ContentType="video/mpe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8" r:id="rId2"/>
    <p:sldId id="256" r:id="rId3"/>
    <p:sldId id="257" r:id="rId4"/>
    <p:sldId id="258" r:id="rId5"/>
    <p:sldId id="259" r:id="rId6"/>
    <p:sldId id="260" r:id="rId7"/>
    <p:sldId id="261" r:id="rId8"/>
    <p:sldId id="272" r:id="rId9"/>
    <p:sldId id="271" r:id="rId10"/>
    <p:sldId id="276" r:id="rId11"/>
    <p:sldId id="262" r:id="rId12"/>
    <p:sldId id="265" r:id="rId13"/>
    <p:sldId id="263" r:id="rId14"/>
    <p:sldId id="264" r:id="rId15"/>
    <p:sldId id="266" r:id="rId16"/>
    <p:sldId id="279" r:id="rId17"/>
    <p:sldId id="280" r:id="rId18"/>
    <p:sldId id="273" r:id="rId19"/>
    <p:sldId id="275" r:id="rId20"/>
    <p:sldId id="269" r:id="rId21"/>
    <p:sldId id="268" r:id="rId22"/>
    <p:sldId id="267" r:id="rId23"/>
    <p:sldId id="277" r:id="rId24"/>
    <p:sldId id="270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75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8090551181102364E-4"/>
          <c:y val="0"/>
          <c:w val="0.65533300524934379"/>
          <c:h val="0.9749999999999999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Pt>
            <c:idx val="0"/>
            <c:bubble3D val="0"/>
            <c:explosion val="8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 prstMaterial="matte"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solidFill>
                <a:srgbClr val="CC3300"/>
              </a:solidFill>
              <a:ln>
                <a:solidFill>
                  <a:schemeClr val="tx1"/>
                </a:solidFill>
              </a:ln>
            </c:spPr>
          </c:dPt>
          <c:dLbls>
            <c:dLbl>
              <c:idx val="0"/>
              <c:layout>
                <c:manualLayout>
                  <c:x val="-0.14868823818897639"/>
                  <c:y val="1.7020423228346456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/>
                      <a:t>15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8.5364583333333327E-2"/>
                  <c:y val="-0.11328444881889764"/>
                </c:manualLayout>
              </c:layout>
              <c:tx>
                <c:rich>
                  <a:bodyPr/>
                  <a:lstStyle/>
                  <a:p>
                    <a:r>
                      <a:rPr lang="en-US" b="1" dirty="0"/>
                      <a:t>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2940124671916008E-2"/>
                  <c:y val="0.16657037401574804"/>
                </c:manualLayout>
              </c:layout>
              <c:tx>
                <c:rich>
                  <a:bodyPr/>
                  <a:lstStyle/>
                  <a:p>
                    <a:r>
                      <a:rPr lang="en-US" b="1" dirty="0"/>
                      <a:t>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3"/>
                <c:pt idx="0">
                  <c:v>Всегда доедаю</c:v>
                </c:pt>
                <c:pt idx="1">
                  <c:v>Редко остаётся </c:v>
                </c:pt>
                <c:pt idx="2">
                  <c:v>Всегда остаётся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15</c:v>
                </c:pt>
                <c:pt idx="1">
                  <c:v>9</c:v>
                </c:pt>
                <c:pt idx="2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2000" b="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2000"/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2000"/>
            </a:pPr>
            <a:endParaRPr lang="ru-RU"/>
          </a:p>
        </c:txPr>
      </c:legendEntry>
      <c:layout>
        <c:manualLayout>
          <c:xMode val="edge"/>
          <c:yMode val="edge"/>
          <c:x val="0.66376298325129413"/>
          <c:y val="5.3749896035017342E-2"/>
          <c:w val="0.32723851706036744"/>
          <c:h val="0.88840253693900006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eg"/><Relationship Id="rId1" Type="http://schemas.microsoft.com/office/2007/relationships/media" Target="../media/media1.mpeg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hyperlink" Target="https://histrf.ru/lenta-vremeni/event/view/dorogha-zhizni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childpages.ru/knigi-o-blokade-leningrada-dlya-chteniya-detyam/" TargetMode="External"/><Relationship Id="rId7" Type="http://schemas.openxmlformats.org/officeDocument/2006/relationships/image" Target="../media/image41.png"/><Relationship Id="rId2" Type="http://schemas.openxmlformats.org/officeDocument/2006/relationships/hyperlink" Target="http://cgon.rospotrebnadzor.ru/content/33/3760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pb.kp.ru/daily/27044/4110014/" TargetMode="External"/><Relationship Id="rId5" Type="http://schemas.openxmlformats.org/officeDocument/2006/relationships/hyperlink" Target="https://yandex.ru/collections/search/boards" TargetMode="External"/><Relationship Id="rId4" Type="http://schemas.openxmlformats.org/officeDocument/2006/relationships/hyperlink" Target="https://histrf.ru/biblioteka/b/blokadnyi-khlieb-simvol-zhizni-i-nadiezhdy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i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Широко, а не море,</a:t>
            </a:r>
          </a:p>
          <a:p>
            <a:pPr marL="0" indent="0" algn="ctr">
              <a:buNone/>
            </a:pPr>
            <a:r>
              <a:rPr lang="ru-RU" i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Золото, а не деньги,</a:t>
            </a:r>
          </a:p>
          <a:p>
            <a:pPr marL="0" indent="0" algn="ctr">
              <a:buNone/>
            </a:pPr>
            <a:r>
              <a:rPr lang="ru-RU" i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Сегодня на земле,</a:t>
            </a:r>
          </a:p>
          <a:p>
            <a:pPr marL="0" indent="0" algn="ctr">
              <a:buNone/>
            </a:pPr>
            <a:r>
              <a:rPr lang="ru-RU" i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 завтра на столе.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2296395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 descr="C:\Users\user\Desktop\Снимок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7521" y="4005064"/>
            <a:ext cx="2631137" cy="2581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1132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Символы блокады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340768"/>
            <a:ext cx="2737774" cy="19442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C:\Users\user\Desktop\content_TASS_263280_cro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530" y="1485836"/>
            <a:ext cx="3175392" cy="2160229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content_koptilk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146" y="2888836"/>
            <a:ext cx="3041264" cy="2147317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er\Desktop\content_botva_4_crop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34463"/>
            <a:ext cx="1999109" cy="285206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user\Desktop\content_glu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993" y="4077072"/>
            <a:ext cx="3143250" cy="2219325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661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686800" cy="841248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делали блокадный хлеб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0130" y="1340768"/>
            <a:ext cx="79928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Стандартный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» состав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блокадного хлеба был следующим: ржаная мука (обойная или вообще любая из тех, что были под рукой) – до 75%, целлюлоза пищевая – до 10%, жмых – до 10%, остальное – это обойная пыль, выбойки из мешков или хвоя.</a:t>
            </a:r>
          </a:p>
        </p:txBody>
      </p:sp>
      <p:pic>
        <p:nvPicPr>
          <p:cNvPr id="5122" name="Picture 2" descr="http://www.kremlinrus.ru.opt-images.1c-bitrix-cdn.ru/upload/iblock/77c/1516981090_stk2xsnp9f_18cp557tpyy.jpg?15777884938483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429000"/>
            <a:ext cx="5530088" cy="28529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512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86800" cy="84124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Вкус блокадного хлеба 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58406" y="1093967"/>
            <a:ext cx="8568952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2400" i="1" dirty="0" smtClean="0"/>
              <a:t>         </a:t>
            </a:r>
            <a:r>
              <a:rPr lang="ru-RU" altLang="ru-RU" sz="2400" i="1" dirty="0" smtClean="0"/>
              <a:t>    </a:t>
            </a:r>
            <a:r>
              <a:rPr kumimoji="0" lang="ru-RU" alt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«До сих пор помню этот маленький, толщиной не более 3 см, черный, липкий кусочек. С удивительным запахом, от которого не оторваться и очень вкусный! Хотя знаю, муки в нем было мало, в основном разные примеси. Мне и сегодня не забыть тот волнующий запах».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8195" name="Picture 3" descr="http://www.vremyan.ru/_data/objects/0042/5680/icon.jpg?15801391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429000"/>
            <a:ext cx="4910336" cy="30410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102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88640"/>
            <a:ext cx="8686800" cy="841248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Дорога жизни </a:t>
            </a:r>
            <a:endParaRPr lang="ru-RU" sz="48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305341"/>
            <a:ext cx="79928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Первые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рейсы по </a:t>
            </a:r>
            <a:r>
              <a:rPr lang="ru-RU" sz="2000" u="sng" dirty="0">
                <a:latin typeface="Arial" pitchFamily="34" charset="0"/>
                <a:cs typeface="Arial" pitchFamily="34" charset="0"/>
                <a:hlinkClick r:id="rId4"/>
              </a:rPr>
              <a:t>Дороге жизни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 везли муку – такую нужную для блокадного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хлеба.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Несмотря на круглосуточную работу Дороги жизни, первая зима в Ленинграде стала самой суровой, в ее ходе блокадный хлеб сохранил жизнь сотням тысяч наших соотечественников, а ведь это были крохи по современным меркам.</a:t>
            </a:r>
          </a:p>
        </p:txBody>
      </p:sp>
      <p:pic>
        <p:nvPicPr>
          <p:cNvPr id="6148" name="Picture 4" descr="Первая партия муки пришедшая по «Дороге жизни»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19" y="3598040"/>
            <a:ext cx="5481429" cy="29386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Дорога жизни.mpe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5616" y="5055223"/>
            <a:ext cx="1472992" cy="120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873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Подвиг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даниила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кютинена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339208" cy="47244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3 февраля 1942 года, в самую суровую, голодную и холодную зиму, ленинградский пекарь Даниил Иванович </a:t>
            </a:r>
            <a:r>
              <a:rPr lang="ru-RU" dirty="0" err="1"/>
              <a:t>Кютенин</a:t>
            </a:r>
            <a:r>
              <a:rPr lang="ru-RU" dirty="0"/>
              <a:t> умер прямо на рабочем месте от истощения. Умер, но не взял ни крохи блокадного хлеба себе. Посмертно Д. </a:t>
            </a:r>
            <a:r>
              <a:rPr lang="ru-RU" dirty="0" err="1"/>
              <a:t>Кютинен</a:t>
            </a:r>
            <a:r>
              <a:rPr lang="ru-RU" dirty="0"/>
              <a:t> внесен в книгу памяти блокады Ленинграда.</a:t>
            </a:r>
          </a:p>
          <a:p>
            <a:endParaRPr lang="ru-RU" dirty="0"/>
          </a:p>
        </p:txBody>
      </p:sp>
      <p:pic>
        <p:nvPicPr>
          <p:cNvPr id="3074" name="Picture 2" descr="C:\Users\user\Desktop\Снимок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525238"/>
            <a:ext cx="4104456" cy="4703983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486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664"/>
            <a:ext cx="8686800" cy="84124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Из произведения Ольги 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Берггольц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«Ленинградская поэма»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917912"/>
            <a:ext cx="423307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Шестнадцать тысяч матерей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пайки получат на заре —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сто двадцать пять блокадных грамм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с огнем и кровью пополам.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...О, мы познали в декабре - 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не зря "священным даром" назван 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обычный хлеб. И тяжкий грех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-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хотя бы крошку бросить наземь: 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таким людским страданьем он, 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такой большой любовью братской 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для нас отныне освящен, 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наш хлеб насущный, ленинградский.</a:t>
            </a:r>
          </a:p>
        </p:txBody>
      </p:sp>
      <p:pic>
        <p:nvPicPr>
          <p:cNvPr id="9218" name="Picture 2" descr="Абрамян Виктор Ашотович (700x535, 111Kb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598" y="1268760"/>
            <a:ext cx="4331299" cy="5481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662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Произведения о блокаде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C:\Users\user\Desktop\Снимок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2845597" cy="4097660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ser\Desktop\Снимок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449123"/>
            <a:ext cx="2784158" cy="416966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user\Desktop\Снимок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268760"/>
            <a:ext cx="2857500" cy="4320480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2896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Произведения о блокаде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C:\Users\user\Desktop\Снимок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2448272" cy="3826910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user\Desktop\Снимок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772816"/>
            <a:ext cx="2664296" cy="3997225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user\Desktop\Снимок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9486" y="1988839"/>
            <a:ext cx="2818657" cy="4267791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194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Ленинград глазами художников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user\Desktop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78" y="1340767"/>
            <a:ext cx="2933854" cy="3320241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2501" y="4483968"/>
            <a:ext cx="3041347" cy="60121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Н.А. </a:t>
            </a:r>
            <a:r>
              <a:rPr lang="ru-RU" b="1" dirty="0" err="1" smtClean="0"/>
              <a:t>Рончевская</a:t>
            </a:r>
            <a:r>
              <a:rPr lang="ru-RU" b="1" dirty="0" smtClean="0"/>
              <a:t> «На улице. Ленинград в блокаде», 1941</a:t>
            </a:r>
            <a:endParaRPr lang="ru-RU" b="1" dirty="0"/>
          </a:p>
        </p:txBody>
      </p:sp>
      <p:pic>
        <p:nvPicPr>
          <p:cNvPr id="2051" name="Picture 3" descr="C:\Users\user\Desktop\0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941" y="2968820"/>
            <a:ext cx="2730609" cy="3384376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03237" y="2140727"/>
            <a:ext cx="2808311" cy="79996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Я.Н. Николаев «Ленинград. Зима 41/42 года. Очередь за хлебом»</a:t>
            </a:r>
            <a:endParaRPr lang="ru-RU" b="1" dirty="0"/>
          </a:p>
        </p:txBody>
      </p:sp>
      <p:pic>
        <p:nvPicPr>
          <p:cNvPr id="2052" name="Picture 4" descr="C:\Users\user\Desktop\03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340767"/>
            <a:ext cx="2698267" cy="3875857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233253" y="4936976"/>
            <a:ext cx="2847557" cy="60121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П.М. </a:t>
            </a:r>
            <a:r>
              <a:rPr lang="ru-RU" b="1" dirty="0"/>
              <a:t>К</a:t>
            </a:r>
            <a:r>
              <a:rPr lang="ru-RU" b="1" dirty="0" smtClean="0"/>
              <a:t>ондратьев               «В булочной», 1942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95951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«Блокадный хлеб» в искусстве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user\Desktop\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21" y="1340768"/>
            <a:ext cx="3196659" cy="342171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2501" y="4483968"/>
            <a:ext cx="3041347" cy="60121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Н. Репин « Блокадный хлеб»,</a:t>
            </a:r>
            <a:endParaRPr lang="ru-RU" b="1" dirty="0"/>
          </a:p>
        </p:txBody>
      </p:sp>
      <p:pic>
        <p:nvPicPr>
          <p:cNvPr id="1027" name="Picture 3" descr="C:\Users\user\Desktop\original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340768"/>
            <a:ext cx="4323184" cy="330414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966158" y="4644916"/>
            <a:ext cx="3041347" cy="60121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В. Абрамян « Память детства. Ленинград»,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5373216"/>
            <a:ext cx="6120680" cy="148478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/>
          </a:p>
          <a:p>
            <a:pPr algn="ctr"/>
            <a:endParaRPr lang="ru-RU" b="1" i="1" dirty="0" smtClean="0">
              <a:solidFill>
                <a:schemeClr val="tx1"/>
              </a:solidFill>
            </a:endParaRPr>
          </a:p>
          <a:p>
            <a:pPr algn="ctr"/>
            <a:r>
              <a:rPr lang="ru-RU" b="1" i="1" dirty="0" smtClean="0">
                <a:solidFill>
                  <a:schemeClr val="tx1"/>
                </a:solidFill>
              </a:rPr>
              <a:t>Хлеб </a:t>
            </a:r>
            <a:r>
              <a:rPr lang="ru-RU" b="1" i="1" dirty="0">
                <a:solidFill>
                  <a:schemeClr val="tx1"/>
                </a:solidFill>
              </a:rPr>
              <a:t>был с мякиною, макухой и ботвой,</a:t>
            </a:r>
          </a:p>
          <a:p>
            <a:pPr algn="ctr"/>
            <a:r>
              <a:rPr lang="ru-RU" b="1" i="1" dirty="0">
                <a:solidFill>
                  <a:schemeClr val="tx1"/>
                </a:solidFill>
              </a:rPr>
              <a:t>С корой. Колючий так, что режет десна.</a:t>
            </a:r>
          </a:p>
          <a:p>
            <a:pPr algn="ctr"/>
            <a:r>
              <a:rPr lang="ru-RU" b="1" i="1" dirty="0">
                <a:solidFill>
                  <a:schemeClr val="tx1"/>
                </a:solidFill>
              </a:rPr>
              <a:t>Тяжелый, горький - с хвоей, лебедой,</a:t>
            </a:r>
          </a:p>
          <a:p>
            <a:pPr algn="ctr"/>
            <a:r>
              <a:rPr lang="ru-RU" b="1" i="1" dirty="0">
                <a:solidFill>
                  <a:schemeClr val="tx1"/>
                </a:solidFill>
              </a:rPr>
              <a:t>На праздник, очень редко - чистый </a:t>
            </a:r>
            <a:r>
              <a:rPr lang="ru-RU" b="1" i="1" dirty="0" smtClean="0">
                <a:solidFill>
                  <a:schemeClr val="tx1"/>
                </a:solidFill>
              </a:rPr>
              <a:t>просто. </a:t>
            </a:r>
          </a:p>
          <a:p>
            <a:pPr algn="ctr"/>
            <a:r>
              <a:rPr lang="ru-RU" b="1" i="1" dirty="0" err="1" smtClean="0">
                <a:solidFill>
                  <a:schemeClr val="tx1"/>
                </a:solidFill>
              </a:rPr>
              <a:t>Л.Хямелянина</a:t>
            </a:r>
            <a:endParaRPr lang="ru-RU" b="1" i="1" dirty="0">
              <a:solidFill>
                <a:schemeClr val="tx1"/>
              </a:solidFill>
            </a:endParaRPr>
          </a:p>
          <a:p>
            <a:pPr algn="ctr"/>
            <a:r>
              <a:rPr lang="ru-RU" b="1" i="1" dirty="0">
                <a:solidFill>
                  <a:schemeClr val="tx1"/>
                </a:solidFill>
              </a:rPr>
              <a:t/>
            </a:r>
            <a:br>
              <a:rPr lang="ru-RU" b="1" i="1" dirty="0">
                <a:solidFill>
                  <a:schemeClr val="tx1"/>
                </a:solidFill>
              </a:rPr>
            </a:br>
            <a:endParaRPr lang="ru-RU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8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8964" y="4077072"/>
            <a:ext cx="8458200" cy="1222375"/>
          </a:xfrm>
        </p:spPr>
        <p:txBody>
          <a:bodyPr>
            <a:normAutofit fontScale="90000"/>
          </a:bodyPr>
          <a:lstStyle/>
          <a:p>
            <a:r>
              <a:rPr lang="ru-RU" sz="6600" dirty="0" smtClean="0">
                <a:latin typeface="Arial" pitchFamily="34" charset="0"/>
                <a:cs typeface="Arial" pitchFamily="34" charset="0"/>
              </a:rPr>
              <a:t>Блокадный хлеб</a:t>
            </a:r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5373216"/>
            <a:ext cx="8458200" cy="914400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Подготовила обучающиеся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а класса </a:t>
            </a:r>
          </a:p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МАОУ СОШ № 22, г. Тамбов</a:t>
            </a:r>
          </a:p>
          <a:p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Гречишникова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Екатерина,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Хорошун</a:t>
            </a:r>
            <a:r>
              <a:rPr lang="ru-RU" sz="1800" b="1" smtClean="0">
                <a:latin typeface="Arial" pitchFamily="34" charset="0"/>
                <a:cs typeface="Arial" pitchFamily="34" charset="0"/>
              </a:rPr>
              <a:t> Ксения</a:t>
            </a:r>
            <a:endParaRPr lang="ru-RU" sz="1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Руководитель: Волкова Татьяна Анатольевна 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1340984"/>
            <a:ext cx="4145639" cy="2761727"/>
          </a:xfrm>
          <a:prstGeom prst="rect">
            <a:avLst/>
          </a:prstGeom>
        </p:spPr>
      </p:pic>
      <p:sp>
        <p:nvSpPr>
          <p:cNvPr id="6" name="Блок-схема: перфолента 5"/>
          <p:cNvSpPr/>
          <p:nvPr/>
        </p:nvSpPr>
        <p:spPr>
          <a:xfrm>
            <a:off x="678964" y="260647"/>
            <a:ext cx="7637452" cy="1080337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Страницы энциклопедии</a:t>
            </a:r>
            <a:endParaRPr lang="ru-RU" sz="4800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71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521008" cy="64807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Симфония №7 Д.Д. Шостаковича 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Д.Шостакович_-_Симфония 7 Ленинградская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89.9093" end="22317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07704" y="5948104"/>
            <a:ext cx="465584" cy="465584"/>
          </a:xfrm>
          <a:prstGeom prst="rect">
            <a:avLst/>
          </a:prstGeom>
        </p:spPr>
      </p:pic>
      <p:pic>
        <p:nvPicPr>
          <p:cNvPr id="1026" name="Picture 2" descr="https://fsd.multiurok.ru/html/2017/04/04/s_58e39fba0b571/img3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99" r="23623"/>
          <a:stretch/>
        </p:blipFill>
        <p:spPr bwMode="auto">
          <a:xfrm rot="20751290">
            <a:off x="1182768" y="1398004"/>
            <a:ext cx="2381038" cy="326169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m0-tub-ru.yandex.net/i?id=f98357b4cf19d57893dcfb080557b061-l&amp;n=1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51" t="22898" r="22783"/>
          <a:stretch/>
        </p:blipFill>
        <p:spPr bwMode="auto">
          <a:xfrm>
            <a:off x="4958916" y="1102536"/>
            <a:ext cx="4022225" cy="3792448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71799" y="4894984"/>
            <a:ext cx="620934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17 сентября 1941 года по Ленинградскому радио выступил Д.Д. Шостакович: «Я говорю с вами из Ленинграда, в то время как у самых ворот его идут жестокие бои с врагом… Два часа назад я закончил две первые части музыкального произведения…»</a:t>
            </a:r>
          </a:p>
        </p:txBody>
      </p:sp>
    </p:spTree>
    <p:extLst>
      <p:ext uri="{BB962C8B-B14F-4D97-AF65-F5344CB8AC3E}">
        <p14:creationId xmlns:p14="http://schemas.microsoft.com/office/powerpoint/2010/main" val="3264943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86800" cy="841248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опросе участвовало 31 человек:</a:t>
            </a:r>
            <a:b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съедаешь ли ты весь хлеб, который берёшь?</a:t>
            </a:r>
            <a:endParaRPr lang="ru-RU" sz="24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264623356"/>
              </p:ext>
            </p:extLst>
          </p:nvPr>
        </p:nvGraphicFramePr>
        <p:xfrm>
          <a:off x="755576" y="1844824"/>
          <a:ext cx="7056784" cy="4136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5098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8686800" cy="84124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412776"/>
            <a:ext cx="882047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Изучили значение и значимость словосочетания «блокадный хлеб»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источники информации, в том числе сети Интернет, нашли примеры использования сочетания в различных сферах искусства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Провели и обработали социологический опрос среди сверстников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призываем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беречь хлеб, помнить, какой ценой он нам достался, знать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историю своих предков и помнить её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сохранения исторической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 ознаменование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75-летия Победы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Великой Отечественной войне 1941−1945 годов» 2020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 был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объявлен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Указом Президента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Годом памяти и славы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indent="-457200">
              <a:buFont typeface="Arial" pitchFamily="34" charset="0"/>
              <a:buChar char="•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im0-tub-ru.yandex.net/i?id=acf8b870eeb543d7e54217ab8c64c3ac-l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2399"/>
            <a:ext cx="1985291" cy="13235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875180"/>
            <a:ext cx="1440160" cy="862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649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Источники информации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1. Живая история: хлеб в блокадном Ленинграде. Ссылка на ресурс </a:t>
            </a:r>
            <a:r>
              <a:rPr lang="en-US" sz="2400" dirty="0" smtClean="0">
                <a:latin typeface="Arial" pitchFamily="34" charset="0"/>
                <a:cs typeface="Arial" pitchFamily="34" charset="0"/>
                <a:hlinkClick r:id="rId2"/>
              </a:rPr>
              <a:t>http</a:t>
            </a:r>
            <a:r>
              <a:rPr lang="en-US" sz="2400" dirty="0">
                <a:latin typeface="Arial" pitchFamily="34" charset="0"/>
                <a:cs typeface="Arial" pitchFamily="34" charset="0"/>
                <a:hlinkClick r:id="rId2"/>
              </a:rPr>
              <a:t>://cgon.rospotrebnadzor.ru/content/33/3760</a:t>
            </a:r>
            <a:r>
              <a:rPr lang="en-US" sz="2400" dirty="0" smtClean="0">
                <a:latin typeface="Arial" pitchFamily="34" charset="0"/>
                <a:cs typeface="Arial" pitchFamily="34" charset="0"/>
                <a:hlinkClick r:id="rId2"/>
              </a:rPr>
              <a:t>/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2. Детские страницы. Ссылка на ресурс </a:t>
            </a:r>
            <a:r>
              <a:rPr lang="en-US" sz="2400" dirty="0">
                <a:latin typeface="Arial" pitchFamily="34" charset="0"/>
                <a:cs typeface="Arial" pitchFamily="34" charset="0"/>
                <a:hlinkClick r:id="rId3"/>
              </a:rPr>
              <a:t>http://childpages.ru/knigi-o-blokade-leningrada-dlya-chteniya-detyam</a:t>
            </a:r>
            <a:r>
              <a:rPr lang="en-US" sz="2400" dirty="0" smtClean="0">
                <a:latin typeface="Arial" pitchFamily="34" charset="0"/>
                <a:cs typeface="Arial" pitchFamily="34" charset="0"/>
                <a:hlinkClick r:id="rId3"/>
              </a:rPr>
              <a:t>/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3. Блокадный хлеб: символ жизни и надежды. Ссылка на ресурс </a:t>
            </a:r>
            <a:r>
              <a:rPr lang="en-US" sz="2400" dirty="0" smtClean="0">
                <a:latin typeface="Arial" pitchFamily="34" charset="0"/>
                <a:cs typeface="Arial" pitchFamily="34" charset="0"/>
                <a:hlinkClick r:id="rId4"/>
              </a:rPr>
              <a:t>https</a:t>
            </a:r>
            <a:r>
              <a:rPr lang="en-US" sz="2400" dirty="0">
                <a:latin typeface="Arial" pitchFamily="34" charset="0"/>
                <a:cs typeface="Arial" pitchFamily="34" charset="0"/>
                <a:hlinkClick r:id="rId4"/>
              </a:rPr>
              <a:t>://</a:t>
            </a:r>
            <a:r>
              <a:rPr lang="en-US" sz="2400" dirty="0" smtClean="0">
                <a:latin typeface="Arial" pitchFamily="34" charset="0"/>
                <a:cs typeface="Arial" pitchFamily="34" charset="0"/>
                <a:hlinkClick r:id="rId4"/>
              </a:rPr>
              <a:t>histrf.ru/biblioteka/b/blokadnyi-khlieb-simvol-zhizni-i-nadiezhdy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4. Картинки по запросу. Ссылка на ресурс </a:t>
            </a:r>
            <a:r>
              <a:rPr lang="en-US" sz="2400" dirty="0" smtClean="0">
                <a:latin typeface="Arial" pitchFamily="34" charset="0"/>
                <a:cs typeface="Arial" pitchFamily="34" charset="0"/>
                <a:hlinkClick r:id="rId5"/>
              </a:rPr>
              <a:t>https</a:t>
            </a:r>
            <a:r>
              <a:rPr lang="en-US" sz="2400" dirty="0">
                <a:latin typeface="Arial" pitchFamily="34" charset="0"/>
                <a:cs typeface="Arial" pitchFamily="34" charset="0"/>
                <a:hlinkClick r:id="rId5"/>
              </a:rPr>
              <a:t>://</a:t>
            </a:r>
            <a:r>
              <a:rPr lang="en-US" sz="2400" dirty="0" smtClean="0">
                <a:latin typeface="Arial" pitchFamily="34" charset="0"/>
                <a:cs typeface="Arial" pitchFamily="34" charset="0"/>
                <a:hlinkClick r:id="rId5"/>
              </a:rPr>
              <a:t>yandex.ru/collections/search/boards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>
              <a:buNone/>
            </a:pPr>
            <a:r>
              <a:rPr lang="ru-RU" sz="2400" u="sng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hlinkClick r:id="rId6"/>
              </a:rPr>
              <a:t>5. Как в блокадном Ленинграде изобретали рецепт хлеба. </a:t>
            </a:r>
            <a:r>
              <a:rPr lang="en-US" sz="2400" dirty="0" smtClean="0">
                <a:latin typeface="Arial" pitchFamily="34" charset="0"/>
                <a:cs typeface="Arial" pitchFamily="34" charset="0"/>
                <a:hlinkClick r:id="rId6"/>
              </a:rPr>
              <a:t>https</a:t>
            </a:r>
            <a:r>
              <a:rPr lang="en-US" sz="2400" dirty="0">
                <a:latin typeface="Arial" pitchFamily="34" charset="0"/>
                <a:cs typeface="Arial" pitchFamily="34" charset="0"/>
                <a:hlinkClick r:id="rId6"/>
              </a:rPr>
              <a:t>://www.spb.kp.ru/daily/27044/4110014</a:t>
            </a:r>
            <a:r>
              <a:rPr lang="en-US" sz="2400" dirty="0" smtClean="0">
                <a:latin typeface="Arial" pitchFamily="34" charset="0"/>
                <a:cs typeface="Arial" pitchFamily="34" charset="0"/>
                <a:hlinkClick r:id="rId6"/>
              </a:rPr>
              <a:t>/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6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Ефремова Т.Ф. Новый словарь русского языка. Толково-образовательный.- М.: Рус. яз. 2000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86943"/>
            <a:ext cx="1134929" cy="125964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186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686800" cy="841248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odintsovo.info/img/gallery/2016/01/DSC015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19074"/>
            <a:ext cx="8576953" cy="48245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109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457200"/>
            <a:ext cx="6216752" cy="841248"/>
          </a:xfrm>
        </p:spPr>
        <p:txBody>
          <a:bodyPr/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Актуальность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6" name="Picture 2" descr="https://ugra-tv.ru/upload/iblock/bed/bed6dc7c25d4b3d7c564ce62a5bc8a0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581128"/>
            <a:ext cx="3744416" cy="21630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1556792"/>
            <a:ext cx="84969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itchFamily="34" charset="0"/>
                <a:cs typeface="Arial" pitchFamily="34" charset="0"/>
              </a:rPr>
              <a:t>Великая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Отечественная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война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закончилась почти 80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лет назад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 И наш долг – помнить о событиях страшного времени,    не допускать повторения трагедии, унёсшей жизни миллионов.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Победу принесло не только оружие, но и маленький кусочек хлеба, который отправляли из тыла на фронт. Люди военных лет знали цену хлебу. Они берегли каждую хлебную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крошку! Откуда появилось такое определение «блокадный хлеб»?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213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86800" cy="841248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Цель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089610"/>
            <a:ext cx="806489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/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Определение понятия «блокадный хлеб»,     его значимости для поколений прошлого          и настоящего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://i.mycdn.me/i?r=AzEPZsRbOZEKgBhR0XGMT1Rk0Rs185VYcBT5DxZZxFKuDaaKTM5SRkZCeTgDn6uOyic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80" t="20145" r="14109" b="23907"/>
          <a:stretch/>
        </p:blipFill>
        <p:spPr bwMode="auto">
          <a:xfrm>
            <a:off x="2627784" y="2905492"/>
            <a:ext cx="5440680" cy="36397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869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86800" cy="841248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ЗАДАЧИ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4664" y="1412776"/>
            <a:ext cx="8352928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Изучить историю происхождения словосочетания «блокадный хлеб»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Найти информацию об использовании сочетания в различных сферах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Провести социологический опрос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Напомнить сверстникам о блокаде, направленной на уничтожение голодом миллионов жителей Ленинграде,            и стойкости нашего народа                     в преодолении трудностей</a:t>
            </a:r>
            <a:r>
              <a:rPr lang="ru-RU" sz="3200" dirty="0">
                <a:latin typeface="+mj-lt"/>
              </a:rPr>
              <a:t/>
            </a:r>
            <a:br>
              <a:rPr lang="ru-RU" sz="3200" dirty="0">
                <a:latin typeface="+mj-lt"/>
              </a:rPr>
            </a:br>
            <a:r>
              <a:rPr lang="ru-RU" sz="3200" dirty="0" smtClean="0">
                <a:latin typeface="+mj-lt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+mj-lt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78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116632"/>
            <a:ext cx="8686800" cy="841248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методы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55679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685800" indent="-685800">
              <a:buFont typeface="Arial" pitchFamily="34" charset="0"/>
              <a:buChar char="•"/>
            </a:pPr>
            <a:r>
              <a:rPr lang="ru-RU" sz="4800" dirty="0" smtClean="0">
                <a:latin typeface="Arial" pitchFamily="34" charset="0"/>
                <a:cs typeface="Arial" pitchFamily="34" charset="0"/>
              </a:rPr>
              <a:t>изучение</a:t>
            </a:r>
            <a:endParaRPr lang="ru-RU" sz="4800" dirty="0">
              <a:latin typeface="Arial" pitchFamily="34" charset="0"/>
              <a:cs typeface="Arial" pitchFamily="34" charset="0"/>
            </a:endParaRPr>
          </a:p>
          <a:p>
            <a:pPr marL="685800" indent="-685800">
              <a:buFont typeface="Arial" pitchFamily="34" charset="0"/>
              <a:buChar char="•"/>
            </a:pPr>
            <a:r>
              <a:rPr lang="ru-RU" sz="4800" dirty="0" smtClean="0">
                <a:latin typeface="Arial" pitchFamily="34" charset="0"/>
                <a:cs typeface="Arial" pitchFamily="34" charset="0"/>
              </a:rPr>
              <a:t>наблюдение </a:t>
            </a:r>
            <a:endParaRPr lang="ru-RU" sz="4800" dirty="0">
              <a:latin typeface="Arial" pitchFamily="34" charset="0"/>
              <a:cs typeface="Arial" pitchFamily="34" charset="0"/>
            </a:endParaRPr>
          </a:p>
          <a:p>
            <a:pPr marL="685800" indent="-685800">
              <a:buFont typeface="Arial" pitchFamily="34" charset="0"/>
              <a:buChar char="•"/>
            </a:pPr>
            <a:r>
              <a:rPr lang="ru-RU" sz="4800" dirty="0" smtClean="0">
                <a:latin typeface="Arial" pitchFamily="34" charset="0"/>
                <a:cs typeface="Arial" pitchFamily="34" charset="0"/>
              </a:rPr>
              <a:t>анализ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https://avatars.mds.yandex.net/get-zen_doc/1077599/pub_5c3c84fa7cfae500aa85d223_5c3cccc4bf238900a9aa92d7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212976"/>
            <a:ext cx="5454330" cy="34594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648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686800" cy="841248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Ассоциации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война,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ленинград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голод, блокада, ужас, страх, смерть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Блокадный хле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157726"/>
            <a:ext cx="6235452" cy="33595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054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Блокада Ленинграда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15868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Блокада Ленинграда </a:t>
            </a:r>
            <a:r>
              <a:rPr lang="ru-RU" sz="2000" dirty="0"/>
              <a:t>—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одна из самых трагических страниц в истории Великой Отечественной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Войны.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Блокада длилась 872 дня, начиная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              с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8 сентября 1941 года по 27 января 1944 года. Бомбёжки и голод унесли жизни от 600 тысяч до 1,5 миллиона человек. </a:t>
            </a:r>
          </a:p>
        </p:txBody>
      </p:sp>
      <p:pic>
        <p:nvPicPr>
          <p:cNvPr id="2050" name="Picture 2" descr="C:\Users\user\Desktop\cb8bac2028ada993b5bdf9e9fe9090e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145025"/>
            <a:ext cx="4248472" cy="3429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3284984"/>
            <a:ext cx="410445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Блокада (по словарю                 Т.Ф. Ефремовой)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- окружение города, крепости, армии и т.п. войсками противника с целью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не дать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возможности оказать помощь окруженным извне и тем самым принудить их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 сдаче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или прекращению военных действий.</a:t>
            </a:r>
          </a:p>
        </p:txBody>
      </p:sp>
      <p:pic>
        <p:nvPicPr>
          <p:cNvPr id="2051" name="Picture 3" descr="C:\Users\user\Desktop\Снимок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258" y="5229200"/>
            <a:ext cx="1094754" cy="1570021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044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Музее обороны Ленинграда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(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ныне Санкт- Петербург)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860032" y="3068960"/>
            <a:ext cx="4131568" cy="32556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200" b="1" i="1" dirty="0">
                <a:latin typeface="Arial" pitchFamily="34" charset="0"/>
                <a:cs typeface="Arial" pitchFamily="34" charset="0"/>
              </a:rPr>
              <a:t>Я вспоминаю хлеб блокадных лет</a:t>
            </a:r>
            <a:r>
              <a:rPr lang="ru-RU" sz="2200" b="1" i="1" dirty="0" smtClean="0">
                <a:latin typeface="Arial" pitchFamily="34" charset="0"/>
                <a:cs typeface="Arial" pitchFamily="34" charset="0"/>
              </a:rPr>
              <a:t>,</a:t>
            </a:r>
            <a:endParaRPr lang="ru-RU" sz="2200" b="1" i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200" b="1" i="1" dirty="0">
                <a:latin typeface="Arial" pitchFamily="34" charset="0"/>
                <a:cs typeface="Arial" pitchFamily="34" charset="0"/>
              </a:rPr>
              <a:t>Который в детском доме нам давали</a:t>
            </a:r>
            <a:r>
              <a:rPr lang="ru-RU" sz="2200" b="1" i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200" b="1" i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200" b="1" i="1" dirty="0">
                <a:latin typeface="Arial" pitchFamily="34" charset="0"/>
                <a:cs typeface="Arial" pitchFamily="34" charset="0"/>
              </a:rPr>
              <a:t>Не из муки он был – из наших бед</a:t>
            </a:r>
            <a:r>
              <a:rPr lang="ru-RU" sz="2200" b="1" i="1" dirty="0" smtClean="0">
                <a:latin typeface="Arial" pitchFamily="34" charset="0"/>
                <a:cs typeface="Arial" pitchFamily="34" charset="0"/>
              </a:rPr>
              <a:t>,</a:t>
            </a:r>
            <a:endParaRPr lang="ru-RU" sz="2200" b="1" i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200" b="1" i="1" dirty="0">
                <a:latin typeface="Arial" pitchFamily="34" charset="0"/>
                <a:cs typeface="Arial" pitchFamily="34" charset="0"/>
              </a:rPr>
              <a:t>И что в него тогда только не клали</a:t>
            </a:r>
            <a:r>
              <a:rPr lang="ru-RU" sz="2200" b="1" i="1" dirty="0" smtClean="0">
                <a:latin typeface="Arial" pitchFamily="34" charset="0"/>
                <a:cs typeface="Arial" pitchFamily="34" charset="0"/>
              </a:rPr>
              <a:t>! </a:t>
            </a:r>
          </a:p>
          <a:p>
            <a:pPr marL="0" indent="0" algn="r">
              <a:buNone/>
            </a:pPr>
            <a:r>
              <a:rPr lang="ru-RU" sz="2200" b="1" i="1" dirty="0" smtClean="0">
                <a:latin typeface="Arial" pitchFamily="34" charset="0"/>
                <a:cs typeface="Arial" pitchFamily="34" charset="0"/>
              </a:rPr>
              <a:t>Л. </a:t>
            </a:r>
            <a:r>
              <a:rPr lang="ru-RU" sz="2200" b="1" i="1" dirty="0" err="1" smtClean="0">
                <a:latin typeface="Arial" pitchFamily="34" charset="0"/>
                <a:cs typeface="Arial" pitchFamily="34" charset="0"/>
              </a:rPr>
              <a:t>Хямелянина</a:t>
            </a:r>
            <a:endParaRPr lang="ru-RU" sz="22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Блок-схема: процесс 2"/>
          <p:cNvSpPr/>
          <p:nvPr/>
        </p:nvSpPr>
        <p:spPr>
          <a:xfrm>
            <a:off x="1259632" y="4098701"/>
            <a:ext cx="2736304" cy="2376264"/>
          </a:xfrm>
          <a:prstGeom prst="flowChartProcess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лежит под стеклом крохотный кусочек хлеба – блокадная норма рабочего, 125 граммов в сутки. 80% жмыха, травы, древесной стружки, немного отрубей и лишь 20% муки – вот каким был ленинградский блокадный </a:t>
            </a: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  <a:t>хлеб</a:t>
            </a:r>
          </a:p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2292" y="5805264"/>
            <a:ext cx="1427287" cy="907731"/>
          </a:xfrm>
          <a:prstGeom prst="rect">
            <a:avLst/>
          </a:prstGeom>
        </p:spPr>
      </p:pic>
      <p:pic>
        <p:nvPicPr>
          <p:cNvPr id="1026" name="Picture 2" descr="C:\Users\user\Desktop\3c099bbb1ac74d113158e81f6dce0fe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54" y="1412776"/>
            <a:ext cx="3966906" cy="2684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user\Desktop\Снимок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489736"/>
            <a:ext cx="2733675" cy="188595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362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687</TotalTime>
  <Words>902</Words>
  <Application>Microsoft Office PowerPoint</Application>
  <PresentationFormat>Экран (4:3)</PresentationFormat>
  <Paragraphs>97</Paragraphs>
  <Slides>24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Franklin Gothic Book</vt:lpstr>
      <vt:lpstr>Franklin Gothic Medium</vt:lpstr>
      <vt:lpstr>Times New Roman</vt:lpstr>
      <vt:lpstr>Wingdings 2</vt:lpstr>
      <vt:lpstr>Трек</vt:lpstr>
      <vt:lpstr>Презентация PowerPoint</vt:lpstr>
      <vt:lpstr>Блокадный хлеб </vt:lpstr>
      <vt:lpstr>Актуальность </vt:lpstr>
      <vt:lpstr>Цель</vt:lpstr>
      <vt:lpstr>ЗАДАЧИ</vt:lpstr>
      <vt:lpstr>методы</vt:lpstr>
      <vt:lpstr>Ассоциации  война, ленинград, голод, блокада, ужас, страх, смерть</vt:lpstr>
      <vt:lpstr>Блокада Ленинграда</vt:lpstr>
      <vt:lpstr>В Музее обороны Ленинграда              (ныне Санкт- Петербург)</vt:lpstr>
      <vt:lpstr>Символы блокады</vt:lpstr>
      <vt:lpstr>КАК делали блокадный хлеб</vt:lpstr>
      <vt:lpstr>Вкус блокадного хлеба </vt:lpstr>
      <vt:lpstr>Дорога жизни </vt:lpstr>
      <vt:lpstr>Подвиг даниила кютинена</vt:lpstr>
      <vt:lpstr>Из произведения Ольги Берггольц «Ленинградская поэма»</vt:lpstr>
      <vt:lpstr>Произведения о блокаде</vt:lpstr>
      <vt:lpstr>Произведения о блокаде</vt:lpstr>
      <vt:lpstr>Ленинград глазами художников</vt:lpstr>
      <vt:lpstr>«Блокадный хлеб» в искусстве</vt:lpstr>
      <vt:lpstr>Симфония №7 Д.Д. Шостаковича </vt:lpstr>
      <vt:lpstr>В опросе участвовало 31 человек: съедаешь ли ты весь хлеб, который берёшь?</vt:lpstr>
      <vt:lpstr>Выводы</vt:lpstr>
      <vt:lpstr>Источники информации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Блокадный хлеб</dc:title>
  <dc:creator>N@M</dc:creator>
  <cp:lastModifiedBy>Учетная запись Майкрософт</cp:lastModifiedBy>
  <cp:revision>56</cp:revision>
  <dcterms:created xsi:type="dcterms:W3CDTF">2020-01-28T11:45:45Z</dcterms:created>
  <dcterms:modified xsi:type="dcterms:W3CDTF">2024-08-13T21:47:43Z</dcterms:modified>
</cp:coreProperties>
</file>