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60" r:id="rId4"/>
    <p:sldId id="259" r:id="rId5"/>
    <p:sldId id="271" r:id="rId6"/>
    <p:sldId id="258" r:id="rId7"/>
    <p:sldId id="257" r:id="rId8"/>
    <p:sldId id="284" r:id="rId9"/>
    <p:sldId id="261" r:id="rId10"/>
    <p:sldId id="262" r:id="rId11"/>
    <p:sldId id="263" r:id="rId12"/>
    <p:sldId id="266" r:id="rId13"/>
    <p:sldId id="264" r:id="rId14"/>
    <p:sldId id="265" r:id="rId15"/>
    <p:sldId id="267" r:id="rId16"/>
    <p:sldId id="268" r:id="rId17"/>
    <p:sldId id="280" r:id="rId18"/>
    <p:sldId id="281" r:id="rId19"/>
    <p:sldId id="282" r:id="rId20"/>
    <p:sldId id="269" r:id="rId21"/>
    <p:sldId id="272" r:id="rId22"/>
    <p:sldId id="273" r:id="rId23"/>
    <p:sldId id="274" r:id="rId24"/>
    <p:sldId id="275" r:id="rId25"/>
    <p:sldId id="278" r:id="rId26"/>
    <p:sldId id="279" r:id="rId27"/>
    <p:sldId id="276" r:id="rId28"/>
    <p:sldId id="277" r:id="rId29"/>
    <p:sldId id="285"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8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14.03.2023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14.03.2023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14.03.2023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l="-22000" r="-2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347864" y="2153927"/>
            <a:ext cx="1004322" cy="1470025"/>
          </a:xfrm>
        </p:spPr>
        <p:txBody>
          <a:bodyPr/>
          <a:lstStyle/>
          <a:p>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1161787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4900" b="1" dirty="0">
                <a:latin typeface="Times New Roman" pitchFamily="18" charset="0"/>
                <a:cs typeface="Times New Roman" pitchFamily="18" charset="0"/>
              </a:rPr>
              <a:t>Условные знаки</a:t>
            </a:r>
            <a:r>
              <a:rPr lang="ru-RU" dirty="0"/>
              <a:t/>
            </a:r>
            <a:br>
              <a:rPr lang="ru-RU" dirty="0"/>
            </a:br>
            <a:endParaRPr lang="ru-RU" dirty="0"/>
          </a:p>
        </p:txBody>
      </p:sp>
      <p:sp>
        <p:nvSpPr>
          <p:cNvPr id="3" name="Объект 2"/>
          <p:cNvSpPr>
            <a:spLocks noGrp="1"/>
          </p:cNvSpPr>
          <p:nvPr>
            <p:ph idx="1"/>
          </p:nvPr>
        </p:nvSpPr>
        <p:spPr/>
        <p:txBody>
          <a:bodyPr>
            <a:normAutofit fontScale="70000" lnSpcReduction="20000"/>
          </a:bodyPr>
          <a:lstStyle/>
          <a:p>
            <a:pPr marL="0" indent="0" algn="just">
              <a:lnSpc>
                <a:spcPct val="120000"/>
              </a:lnSpc>
              <a:buNone/>
            </a:pPr>
            <a:r>
              <a:rPr lang="ru-RU" dirty="0">
                <a:latin typeface="Times New Roman" pitchFamily="18" charset="0"/>
                <a:cs typeface="Times New Roman" pitchFamily="18" charset="0"/>
              </a:rPr>
              <a:t>Жил на Руси богатырь славный Алеша Попович, и умел он только на печи лежать, да с </a:t>
            </a:r>
            <a:r>
              <a:rPr lang="ru-RU" dirty="0" err="1">
                <a:latin typeface="Times New Roman" pitchFamily="18" charset="0"/>
                <a:cs typeface="Times New Roman" pitchFamily="18" charset="0"/>
              </a:rPr>
              <a:t>Тугариным</a:t>
            </a:r>
            <a:r>
              <a:rPr lang="ru-RU" dirty="0">
                <a:latin typeface="Times New Roman" pitchFamily="18" charset="0"/>
                <a:cs typeface="Times New Roman" pitchFamily="18" charset="0"/>
              </a:rPr>
              <a:t> Змеем воевать. Отправился он однажды золото народное из лап </a:t>
            </a:r>
            <a:r>
              <a:rPr lang="ru-RU" dirty="0" err="1">
                <a:latin typeface="Times New Roman" pitchFamily="18" charset="0"/>
                <a:cs typeface="Times New Roman" pitchFamily="18" charset="0"/>
              </a:rPr>
              <a:t>тугаринских</a:t>
            </a:r>
            <a:r>
              <a:rPr lang="ru-RU" dirty="0">
                <a:latin typeface="Times New Roman" pitchFamily="18" charset="0"/>
                <a:cs typeface="Times New Roman" pitchFamily="18" charset="0"/>
              </a:rPr>
              <a:t> высвобождать.  Путь его лежал через </a:t>
            </a:r>
            <a:r>
              <a:rPr lang="ru-RU" u="sng" dirty="0">
                <a:latin typeface="Times New Roman" pitchFamily="18" charset="0"/>
                <a:cs typeface="Times New Roman" pitchFamily="18" charset="0"/>
              </a:rPr>
              <a:t>берёзовый лес</a:t>
            </a:r>
            <a:r>
              <a:rPr lang="ru-RU" dirty="0">
                <a:latin typeface="Times New Roman" pitchFamily="18" charset="0"/>
                <a:cs typeface="Times New Roman" pitchFamily="18" charset="0"/>
              </a:rPr>
              <a:t>, мимо гнилого   болота, через которое </a:t>
            </a:r>
            <a:r>
              <a:rPr lang="ru-RU" u="sng" dirty="0">
                <a:latin typeface="Times New Roman" pitchFamily="18" charset="0"/>
                <a:cs typeface="Times New Roman" pitchFamily="18" charset="0"/>
              </a:rPr>
              <a:t>лесная дорога</a:t>
            </a:r>
            <a:r>
              <a:rPr lang="ru-RU" dirty="0">
                <a:latin typeface="Times New Roman" pitchFamily="18" charset="0"/>
                <a:cs typeface="Times New Roman" pitchFamily="18" charset="0"/>
              </a:rPr>
              <a:t> была. Зашел Алеша в самую чащу  леса и видит живописное </a:t>
            </a:r>
            <a:r>
              <a:rPr lang="ru-RU" u="sng" dirty="0">
                <a:latin typeface="Times New Roman" pitchFamily="18" charset="0"/>
                <a:cs typeface="Times New Roman" pitchFamily="18" charset="0"/>
              </a:rPr>
              <a:t>озеро</a:t>
            </a:r>
            <a:r>
              <a:rPr lang="ru-RU" dirty="0">
                <a:latin typeface="Times New Roman" pitchFamily="18" charset="0"/>
                <a:cs typeface="Times New Roman" pitchFamily="18" charset="0"/>
              </a:rPr>
              <a:t>, а возле него дом лесника. Спрашивает он лесника, как попасть ему к </a:t>
            </a:r>
            <a:r>
              <a:rPr lang="ru-RU" u="sng" dirty="0">
                <a:latin typeface="Times New Roman" pitchFamily="18" charset="0"/>
                <a:cs typeface="Times New Roman" pitchFamily="18" charset="0"/>
              </a:rPr>
              <a:t>реке</a:t>
            </a:r>
            <a:r>
              <a:rPr lang="ru-RU" dirty="0">
                <a:latin typeface="Times New Roman" pitchFamily="18" charset="0"/>
                <a:cs typeface="Times New Roman" pitchFamily="18" charset="0"/>
              </a:rPr>
              <a:t>, где  </a:t>
            </a:r>
            <a:r>
              <a:rPr lang="ru-RU" dirty="0" err="1">
                <a:latin typeface="Times New Roman" pitchFamily="18" charset="0"/>
                <a:cs typeface="Times New Roman" pitchFamily="18" charset="0"/>
              </a:rPr>
              <a:t>тугаринское</a:t>
            </a:r>
            <a:r>
              <a:rPr lang="ru-RU" dirty="0">
                <a:latin typeface="Times New Roman" pitchFamily="18" charset="0"/>
                <a:cs typeface="Times New Roman" pitchFamily="18" charset="0"/>
              </a:rPr>
              <a:t> войско расположилось. А старик ему отвечает, путь далекий тебе предстоит. Сначала пойдешь по грунтовой дороге, свернешь в  сосновый  лес. Там увидишь колодец, смело от него ступай к </a:t>
            </a:r>
            <a:r>
              <a:rPr lang="ru-RU" u="sng" dirty="0">
                <a:latin typeface="Times New Roman" pitchFamily="18" charset="0"/>
                <a:cs typeface="Times New Roman" pitchFamily="18" charset="0"/>
              </a:rPr>
              <a:t>роднику</a:t>
            </a:r>
            <a:r>
              <a:rPr lang="ru-RU" dirty="0">
                <a:latin typeface="Times New Roman" pitchFamily="18" charset="0"/>
                <a:cs typeface="Times New Roman" pitchFamily="18" charset="0"/>
              </a:rPr>
              <a:t>, у родника  есть глубокий овраг, перейдешь его и увидишь </a:t>
            </a:r>
            <a:r>
              <a:rPr lang="ru-RU" u="sng" dirty="0">
                <a:latin typeface="Times New Roman" pitchFamily="18" charset="0"/>
                <a:cs typeface="Times New Roman" pitchFamily="18" charset="0"/>
              </a:rPr>
              <a:t>луг</a:t>
            </a:r>
            <a:r>
              <a:rPr lang="ru-RU" dirty="0">
                <a:latin typeface="Times New Roman" pitchFamily="18" charset="0"/>
                <a:cs typeface="Times New Roman" pitchFamily="18" charset="0"/>
              </a:rPr>
              <a:t>,  на том лугу стоит одинокое дерево. Подойдешь к нему,  </a:t>
            </a:r>
            <a:r>
              <a:rPr lang="ru-RU" dirty="0" err="1">
                <a:latin typeface="Times New Roman" pitchFamily="18" charset="0"/>
                <a:cs typeface="Times New Roman" pitchFamily="18" charset="0"/>
              </a:rPr>
              <a:t>Тугарин</a:t>
            </a:r>
            <a:r>
              <a:rPr lang="ru-RU" dirty="0">
                <a:latin typeface="Times New Roman" pitchFamily="18" charset="0"/>
                <a:cs typeface="Times New Roman" pitchFamily="18" charset="0"/>
              </a:rPr>
              <a:t>  сам и  появится.</a:t>
            </a:r>
          </a:p>
          <a:p>
            <a:endParaRPr lang="ru-RU" dirty="0"/>
          </a:p>
        </p:txBody>
      </p:sp>
    </p:spTree>
    <p:extLst>
      <p:ext uri="{BB962C8B-B14F-4D97-AF65-F5344CB8AC3E}">
        <p14:creationId xmlns:p14="http://schemas.microsoft.com/office/powerpoint/2010/main" val="3620655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900" b="1" dirty="0">
                <a:latin typeface="Times New Roman" pitchFamily="18" charset="0"/>
                <a:cs typeface="Times New Roman" pitchFamily="18" charset="0"/>
              </a:rPr>
              <a:t>Условные знаки</a:t>
            </a:r>
            <a:r>
              <a:rPr lang="ru-RU" dirty="0"/>
              <a:t/>
            </a:r>
            <a:br>
              <a:rPr lang="ru-RU" dirty="0"/>
            </a:br>
            <a:endParaRPr lang="ru-RU" dirty="0"/>
          </a:p>
        </p:txBody>
      </p:sp>
      <p:sp>
        <p:nvSpPr>
          <p:cNvPr id="3" name="Объект 2"/>
          <p:cNvSpPr>
            <a:spLocks noGrp="1"/>
          </p:cNvSpPr>
          <p:nvPr>
            <p:ph idx="1"/>
          </p:nvPr>
        </p:nvSpPr>
        <p:spPr/>
        <p:txBody>
          <a:bodyPr/>
          <a:lstStyle/>
          <a:p>
            <a:pPr marL="0" indent="0">
              <a:buNone/>
            </a:pPr>
            <a:r>
              <a:rPr lang="ru-RU" b="1" dirty="0" smtClean="0">
                <a:latin typeface="Times New Roman" pitchFamily="18" charset="0"/>
                <a:cs typeface="Times New Roman" pitchFamily="18" charset="0"/>
              </a:rPr>
              <a:t>1.  </a:t>
            </a:r>
          </a:p>
          <a:p>
            <a:pPr marL="0" indent="0">
              <a:buNone/>
            </a:pPr>
            <a:endParaRPr lang="ru-RU" b="1" dirty="0" smtClean="0">
              <a:latin typeface="Times New Roman" pitchFamily="18" charset="0"/>
              <a:cs typeface="Times New Roman" pitchFamily="18" charset="0"/>
            </a:endParaRPr>
          </a:p>
          <a:p>
            <a:pPr marL="0" indent="0">
              <a:buNone/>
            </a:pPr>
            <a:endParaRPr lang="ru-RU" b="1" dirty="0">
              <a:latin typeface="Times New Roman" pitchFamily="18" charset="0"/>
              <a:cs typeface="Times New Roman" pitchFamily="18" charset="0"/>
            </a:endParaRPr>
          </a:p>
          <a:p>
            <a:pPr marL="0" indent="0">
              <a:buNone/>
            </a:pPr>
            <a:r>
              <a:rPr lang="ru-RU" b="1" dirty="0" smtClean="0">
                <a:latin typeface="Times New Roman" pitchFamily="18" charset="0"/>
                <a:cs typeface="Times New Roman" pitchFamily="18" charset="0"/>
              </a:rPr>
              <a:t>2.</a:t>
            </a:r>
          </a:p>
          <a:p>
            <a:pPr marL="0" indent="0">
              <a:buNone/>
            </a:pPr>
            <a:endParaRPr lang="ru-RU" b="1" dirty="0">
              <a:latin typeface="Times New Roman" pitchFamily="18" charset="0"/>
              <a:cs typeface="Times New Roman" pitchFamily="18" charset="0"/>
            </a:endParaRPr>
          </a:p>
          <a:p>
            <a:pPr marL="0" indent="0">
              <a:buNone/>
            </a:pPr>
            <a:endParaRPr lang="ru-RU" b="1" dirty="0" smtClean="0">
              <a:latin typeface="Times New Roman" pitchFamily="18" charset="0"/>
              <a:cs typeface="Times New Roman" pitchFamily="18" charset="0"/>
            </a:endParaRPr>
          </a:p>
          <a:p>
            <a:pPr marL="0" indent="0">
              <a:buNone/>
            </a:pPr>
            <a:r>
              <a:rPr lang="ru-RU" b="1" dirty="0" smtClean="0">
                <a:latin typeface="Times New Roman" pitchFamily="18" charset="0"/>
                <a:cs typeface="Times New Roman" pitchFamily="18" charset="0"/>
              </a:rPr>
              <a:t>3.</a:t>
            </a:r>
            <a:endParaRPr lang="ru-RU" b="1" dirty="0">
              <a:latin typeface="Times New Roman" pitchFamily="18" charset="0"/>
              <a:cs typeface="Times New Roman" pitchFamily="18" charset="0"/>
            </a:endParaRPr>
          </a:p>
        </p:txBody>
      </p:sp>
      <p:pic>
        <p:nvPicPr>
          <p:cNvPr id="5122" name="Picture 2" descr="F:\план и карта\лес.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700808"/>
            <a:ext cx="5832648" cy="129614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F:\план и карта\лесная дорога.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176959"/>
            <a:ext cx="5688632" cy="118623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план и карта\озеро.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0163" y="5229200"/>
            <a:ext cx="5889226"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624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900" b="1" dirty="0">
                <a:latin typeface="Times New Roman" pitchFamily="18" charset="0"/>
                <a:cs typeface="Times New Roman" pitchFamily="18" charset="0"/>
              </a:rPr>
              <a:t>Условные знаки</a:t>
            </a:r>
            <a:r>
              <a:rPr lang="ru-RU" dirty="0"/>
              <a:t/>
            </a:r>
            <a:br>
              <a:rPr lang="ru-RU" dirty="0"/>
            </a:br>
            <a:endParaRPr lang="ru-RU" dirty="0"/>
          </a:p>
        </p:txBody>
      </p:sp>
      <p:sp>
        <p:nvSpPr>
          <p:cNvPr id="3" name="Объект 2"/>
          <p:cNvSpPr>
            <a:spLocks noGrp="1"/>
          </p:cNvSpPr>
          <p:nvPr>
            <p:ph idx="1"/>
          </p:nvPr>
        </p:nvSpPr>
        <p:spPr/>
        <p:txBody>
          <a:bodyPr/>
          <a:lstStyle/>
          <a:p>
            <a:pPr marL="0" indent="0">
              <a:buNone/>
            </a:pPr>
            <a:r>
              <a:rPr lang="ru-RU" b="1" dirty="0">
                <a:latin typeface="Times New Roman" pitchFamily="18" charset="0"/>
                <a:cs typeface="Times New Roman" pitchFamily="18" charset="0"/>
              </a:rPr>
              <a:t>4</a:t>
            </a:r>
            <a:r>
              <a:rPr lang="ru-RU" b="1" dirty="0" smtClean="0">
                <a:latin typeface="Times New Roman" pitchFamily="18" charset="0"/>
                <a:cs typeface="Times New Roman" pitchFamily="18" charset="0"/>
              </a:rPr>
              <a:t>.  </a:t>
            </a:r>
          </a:p>
          <a:p>
            <a:pPr marL="0" indent="0">
              <a:buNone/>
            </a:pPr>
            <a:endParaRPr lang="ru-RU" b="1" dirty="0" smtClean="0">
              <a:latin typeface="Times New Roman" pitchFamily="18" charset="0"/>
              <a:cs typeface="Times New Roman" pitchFamily="18" charset="0"/>
            </a:endParaRPr>
          </a:p>
          <a:p>
            <a:pPr marL="0" indent="0">
              <a:buNone/>
            </a:pPr>
            <a:endParaRPr lang="ru-RU" b="1" dirty="0">
              <a:latin typeface="Times New Roman" pitchFamily="18" charset="0"/>
              <a:cs typeface="Times New Roman" pitchFamily="18" charset="0"/>
            </a:endParaRPr>
          </a:p>
          <a:p>
            <a:pPr marL="0" indent="0">
              <a:buNone/>
            </a:pPr>
            <a:r>
              <a:rPr lang="ru-RU" b="1" dirty="0">
                <a:latin typeface="Times New Roman" pitchFamily="18" charset="0"/>
                <a:cs typeface="Times New Roman" pitchFamily="18" charset="0"/>
              </a:rPr>
              <a:t>5</a:t>
            </a:r>
            <a:r>
              <a:rPr lang="ru-RU" b="1" dirty="0" smtClean="0">
                <a:latin typeface="Times New Roman" pitchFamily="18" charset="0"/>
                <a:cs typeface="Times New Roman" pitchFamily="18" charset="0"/>
              </a:rPr>
              <a:t>.</a:t>
            </a:r>
          </a:p>
          <a:p>
            <a:pPr marL="0" indent="0">
              <a:buNone/>
            </a:pPr>
            <a:endParaRPr lang="ru-RU" b="1" dirty="0">
              <a:latin typeface="Times New Roman" pitchFamily="18" charset="0"/>
              <a:cs typeface="Times New Roman" pitchFamily="18" charset="0"/>
            </a:endParaRPr>
          </a:p>
          <a:p>
            <a:pPr marL="0" indent="0">
              <a:buNone/>
            </a:pPr>
            <a:endParaRPr lang="ru-RU" b="1" dirty="0" smtClean="0">
              <a:latin typeface="Times New Roman" pitchFamily="18" charset="0"/>
              <a:cs typeface="Times New Roman" pitchFamily="18" charset="0"/>
            </a:endParaRPr>
          </a:p>
          <a:p>
            <a:pPr marL="0" indent="0">
              <a:buNone/>
            </a:pPr>
            <a:r>
              <a:rPr lang="ru-RU" b="1" dirty="0">
                <a:latin typeface="Times New Roman" pitchFamily="18" charset="0"/>
                <a:cs typeface="Times New Roman" pitchFamily="18" charset="0"/>
              </a:rPr>
              <a:t>6</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pic>
        <p:nvPicPr>
          <p:cNvPr id="6146" name="Picture 2" descr="F:\план и карта\река.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7" y="1556792"/>
            <a:ext cx="6295075" cy="108012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F:\план и карта\родник.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7" y="3235432"/>
            <a:ext cx="5694028" cy="123671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план и карта\луг.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7" y="5085184"/>
            <a:ext cx="4248473" cy="1246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28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latin typeface="Times New Roman" pitchFamily="18" charset="0"/>
              <a:cs typeface="Times New Roman" pitchFamily="18" charset="0"/>
            </a:endParaRPr>
          </a:p>
        </p:txBody>
      </p:sp>
      <p:pic>
        <p:nvPicPr>
          <p:cNvPr id="7170" name="Picture 2" descr="F:\план и карта\план местности.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1316838"/>
            <a:ext cx="6212019" cy="4992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717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p>
        </p:txBody>
      </p:sp>
      <p:sp>
        <p:nvSpPr>
          <p:cNvPr id="3" name="Объект 2"/>
          <p:cNvSpPr>
            <a:spLocks noGrp="1"/>
          </p:cNvSpPr>
          <p:nvPr>
            <p:ph idx="1"/>
          </p:nvPr>
        </p:nvSpPr>
        <p:spPr/>
        <p:txBody>
          <a:bodyPr/>
          <a:lstStyle/>
          <a:p>
            <a:pPr marL="0" indent="0">
              <a:buNone/>
            </a:pPr>
            <a:r>
              <a:rPr lang="ru-RU" dirty="0">
                <a:latin typeface="Times New Roman" pitchFamily="18" charset="0"/>
                <a:cs typeface="Times New Roman" pitchFamily="18" charset="0"/>
              </a:rPr>
              <a:t>Определите расстояние от родника</a:t>
            </a:r>
            <a:r>
              <a:rPr lang="ru-RU" dirty="0" smtClean="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до точки А </a:t>
            </a:r>
          </a:p>
          <a:p>
            <a:pPr marL="0" indent="0">
              <a:buNone/>
            </a:pPr>
            <a:r>
              <a:rPr lang="ru-RU" dirty="0">
                <a:latin typeface="Times New Roman" pitchFamily="18" charset="0"/>
                <a:cs typeface="Times New Roman" pitchFamily="18" charset="0"/>
              </a:rPr>
              <a:t> </a:t>
            </a:r>
          </a:p>
          <a:p>
            <a:pPr lvl="0"/>
            <a:r>
              <a:rPr lang="ru-RU" dirty="0">
                <a:latin typeface="Times New Roman" pitchFamily="18" charset="0"/>
                <a:cs typeface="Times New Roman" pitchFamily="18" charset="0"/>
              </a:rPr>
              <a:t>до башни</a:t>
            </a:r>
          </a:p>
          <a:p>
            <a:endParaRPr lang="ru-RU" dirty="0"/>
          </a:p>
        </p:txBody>
      </p:sp>
    </p:spTree>
    <p:extLst>
      <p:ext uri="{BB962C8B-B14F-4D97-AF65-F5344CB8AC3E}">
        <p14:creationId xmlns:p14="http://schemas.microsoft.com/office/powerpoint/2010/main" val="980769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p>
        </p:txBody>
      </p:sp>
      <p:sp>
        <p:nvSpPr>
          <p:cNvPr id="3" name="Объект 2"/>
          <p:cNvSpPr>
            <a:spLocks noGrp="1"/>
          </p:cNvSpPr>
          <p:nvPr>
            <p:ph idx="1"/>
          </p:nvPr>
        </p:nvSpPr>
        <p:spPr/>
        <p:txBody>
          <a:bodyPr/>
          <a:lstStyle/>
          <a:p>
            <a:pPr marL="0" indent="0" algn="just">
              <a:buNone/>
            </a:pPr>
            <a:r>
              <a:rPr lang="ru-RU" dirty="0">
                <a:latin typeface="Times New Roman" pitchFamily="18" charset="0"/>
                <a:cs typeface="Times New Roman" pitchFamily="18" charset="0"/>
              </a:rPr>
              <a:t>Какой из объектов может быть сооружён на участке, по которому проходит маршрут А–В</a:t>
            </a:r>
            <a:r>
              <a:rPr lang="ru-RU" dirty="0" smtClean="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футбольное поле</a:t>
            </a:r>
          </a:p>
          <a:p>
            <a:pPr lvl="0"/>
            <a:r>
              <a:rPr lang="ru-RU" dirty="0">
                <a:latin typeface="Times New Roman" pitchFamily="18" charset="0"/>
                <a:cs typeface="Times New Roman" pitchFamily="18" charset="0"/>
              </a:rPr>
              <a:t>санный спуск</a:t>
            </a:r>
          </a:p>
          <a:p>
            <a:pPr lvl="0"/>
            <a:r>
              <a:rPr lang="ru-RU" dirty="0" smtClean="0">
                <a:latin typeface="Times New Roman" pitchFamily="18" charset="0"/>
                <a:cs typeface="Times New Roman" pitchFamily="18" charset="0"/>
              </a:rPr>
              <a:t>пляж</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67103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p>
        </p:txBody>
      </p:sp>
      <p:sp>
        <p:nvSpPr>
          <p:cNvPr id="3" name="Объект 2"/>
          <p:cNvSpPr>
            <a:spLocks noGrp="1"/>
          </p:cNvSpPr>
          <p:nvPr>
            <p:ph idx="1"/>
          </p:nvPr>
        </p:nvSpPr>
        <p:spPr/>
        <p:txBody>
          <a:bodyPr>
            <a:normAutofit/>
          </a:bodyPr>
          <a:lstStyle/>
          <a:p>
            <a:pPr marL="0" indent="0" algn="just">
              <a:buNone/>
            </a:pPr>
            <a:r>
              <a:rPr lang="ru-RU" dirty="0">
                <a:latin typeface="Times New Roman" pitchFamily="18" charset="0"/>
                <a:cs typeface="Times New Roman" pitchFamily="18" charset="0"/>
              </a:rPr>
              <a:t>Какая особенность участка, по которому проходит маршрут А–В, определила Ваш выбор</a:t>
            </a:r>
            <a:r>
              <a:rPr lang="ru-RU" dirty="0" smtClean="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1)  близость к </a:t>
            </a:r>
            <a:r>
              <a:rPr lang="ru-RU" dirty="0" smtClean="0">
                <a:latin typeface="Times New Roman" pitchFamily="18" charset="0"/>
                <a:cs typeface="Times New Roman" pitchFamily="18" charset="0"/>
              </a:rPr>
              <a:t>реке</a:t>
            </a:r>
          </a:p>
          <a:p>
            <a:pPr marL="0" indent="0">
              <a:buNone/>
            </a:pPr>
            <a:r>
              <a:rPr lang="ru-RU" dirty="0">
                <a:latin typeface="Times New Roman" pitchFamily="18" charset="0"/>
                <a:cs typeface="Times New Roman" pitchFamily="18" charset="0"/>
              </a:rPr>
              <a:t>2)  ровная поверхность</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3)  </a:t>
            </a:r>
            <a:r>
              <a:rPr lang="ru-RU" sz="3500" dirty="0">
                <a:latin typeface="Times New Roman" pitchFamily="18" charset="0"/>
                <a:cs typeface="Times New Roman" pitchFamily="18" charset="0"/>
              </a:rPr>
              <a:t>достаточный уклон</a:t>
            </a:r>
          </a:p>
          <a:p>
            <a:pPr marL="0" indent="0">
              <a:buNone/>
            </a:pPr>
            <a:r>
              <a:rPr lang="ru-RU" dirty="0" smtClean="0">
                <a:latin typeface="Times New Roman" pitchFamily="18" charset="0"/>
                <a:cs typeface="Times New Roman" pitchFamily="18" charset="0"/>
              </a:rPr>
              <a:t>4</a:t>
            </a:r>
            <a:r>
              <a:rPr lang="ru-RU" dirty="0">
                <a:latin typeface="Times New Roman" pitchFamily="18" charset="0"/>
                <a:cs typeface="Times New Roman" pitchFamily="18" charset="0"/>
              </a:rPr>
              <a:t>)  отдалённость от населённого пункта</a:t>
            </a:r>
          </a:p>
          <a:p>
            <a:pPr marL="0" indent="0">
              <a:buNone/>
            </a:pPr>
            <a:endParaRPr lang="ru-RU" dirty="0"/>
          </a:p>
        </p:txBody>
      </p:sp>
    </p:spTree>
    <p:extLst>
      <p:ext uri="{BB962C8B-B14F-4D97-AF65-F5344CB8AC3E}">
        <p14:creationId xmlns:p14="http://schemas.microsoft.com/office/powerpoint/2010/main" val="3295780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a:latin typeface="Times New Roman" pitchFamily="18" charset="0"/>
                <a:cs typeface="Times New Roman" pitchFamily="18" charset="0"/>
              </a:rPr>
              <a:t>Определите расстояние от родника</a:t>
            </a:r>
            <a:r>
              <a:rPr lang="ru-RU" dirty="0" smtClean="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до точки А </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380 м</a:t>
            </a:r>
            <a:endParaRPr lang="ru-RU" b="1"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 </a:t>
            </a:r>
          </a:p>
          <a:p>
            <a:pPr lvl="0"/>
            <a:r>
              <a:rPr lang="ru-RU" dirty="0">
                <a:latin typeface="Times New Roman" pitchFamily="18" charset="0"/>
                <a:cs typeface="Times New Roman" pitchFamily="18" charset="0"/>
              </a:rPr>
              <a:t>до </a:t>
            </a:r>
            <a:r>
              <a:rPr lang="ru-RU" dirty="0" smtClean="0">
                <a:latin typeface="Times New Roman" pitchFamily="18" charset="0"/>
                <a:cs typeface="Times New Roman" pitchFamily="18" charset="0"/>
              </a:rPr>
              <a:t>башни            </a:t>
            </a:r>
            <a:r>
              <a:rPr lang="ru-RU" b="1" dirty="0" smtClean="0">
                <a:latin typeface="Times New Roman" pitchFamily="18" charset="0"/>
                <a:cs typeface="Times New Roman" pitchFamily="18" charset="0"/>
              </a:rPr>
              <a:t>450 м</a:t>
            </a:r>
            <a:endParaRPr lang="ru-RU" b="1" dirty="0" smtClean="0">
              <a:latin typeface="Times New Roman" pitchFamily="18" charset="0"/>
              <a:cs typeface="Times New Roman" pitchFamily="18" charset="0"/>
            </a:endParaRPr>
          </a:p>
          <a:p>
            <a:pPr lvl="0"/>
            <a:endParaRPr lang="ru-RU" dirty="0">
              <a:latin typeface="Times New Roman" pitchFamily="18" charset="0"/>
              <a:cs typeface="Times New Roman" pitchFamily="18" charset="0"/>
            </a:endParaRPr>
          </a:p>
          <a:p>
            <a:pPr lvl="0"/>
            <a:endParaRPr lang="ru-RU" dirty="0" smtClean="0">
              <a:latin typeface="Times New Roman" pitchFamily="18" charset="0"/>
              <a:cs typeface="Times New Roman" pitchFamily="18" charset="0"/>
            </a:endParaRPr>
          </a:p>
          <a:p>
            <a:pPr marL="0" lvl="0" indent="0" algn="r">
              <a:buNone/>
            </a:pPr>
            <a:r>
              <a:rPr lang="ru-RU" dirty="0">
                <a:latin typeface="Times New Roman" pitchFamily="18" charset="0"/>
                <a:cs typeface="Times New Roman" pitchFamily="18" charset="0"/>
              </a:rPr>
              <a:t> </a:t>
            </a:r>
            <a:r>
              <a:rPr lang="ru-RU" b="1" dirty="0" smtClean="0">
                <a:latin typeface="Times New Roman" pitchFamily="18" charset="0"/>
                <a:cs typeface="Times New Roman" pitchFamily="18" charset="0"/>
              </a:rPr>
              <a:t>по 1 баллу</a:t>
            </a:r>
            <a:endParaRPr lang="ru-RU" b="1"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4891640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p>
        </p:txBody>
      </p:sp>
      <p:sp>
        <p:nvSpPr>
          <p:cNvPr id="3" name="Объект 2"/>
          <p:cNvSpPr>
            <a:spLocks noGrp="1"/>
          </p:cNvSpPr>
          <p:nvPr>
            <p:ph idx="1"/>
          </p:nvPr>
        </p:nvSpPr>
        <p:spPr/>
        <p:txBody>
          <a:bodyPr/>
          <a:lstStyle/>
          <a:p>
            <a:pPr marL="0" indent="0" algn="just">
              <a:buNone/>
            </a:pPr>
            <a:r>
              <a:rPr lang="ru-RU" dirty="0">
                <a:latin typeface="Times New Roman" pitchFamily="18" charset="0"/>
                <a:cs typeface="Times New Roman" pitchFamily="18" charset="0"/>
              </a:rPr>
              <a:t>Какой из объектов может быть сооружён на участке, по которому проходит маршрут А–В</a:t>
            </a:r>
            <a:r>
              <a:rPr lang="ru-RU" dirty="0" smtClean="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lvl="0"/>
            <a:r>
              <a:rPr lang="ru-RU" dirty="0">
                <a:latin typeface="Times New Roman" pitchFamily="18" charset="0"/>
                <a:cs typeface="Times New Roman" pitchFamily="18" charset="0"/>
              </a:rPr>
              <a:t>футбольное поле</a:t>
            </a:r>
          </a:p>
          <a:p>
            <a:pPr lvl="0"/>
            <a:r>
              <a:rPr lang="ru-RU" sz="4800" b="1" dirty="0">
                <a:latin typeface="Times New Roman" pitchFamily="18" charset="0"/>
                <a:cs typeface="Times New Roman" pitchFamily="18" charset="0"/>
              </a:rPr>
              <a:t>санный спуск</a:t>
            </a:r>
          </a:p>
          <a:p>
            <a:pPr lvl="0"/>
            <a:r>
              <a:rPr lang="ru-RU" dirty="0">
                <a:latin typeface="Times New Roman" pitchFamily="18" charset="0"/>
                <a:cs typeface="Times New Roman" pitchFamily="18" charset="0"/>
              </a:rPr>
              <a:t>пляж</a:t>
            </a:r>
          </a:p>
          <a:p>
            <a:pPr marL="0" indent="0">
              <a:buNone/>
            </a:pPr>
            <a:r>
              <a:rPr lang="ru-RU" dirty="0" smtClean="0"/>
              <a:t>                                                                       </a:t>
            </a:r>
            <a:r>
              <a:rPr lang="ru-RU" b="1" dirty="0" smtClean="0">
                <a:latin typeface="Times New Roman" pitchFamily="18" charset="0"/>
                <a:cs typeface="Times New Roman" pitchFamily="18" charset="0"/>
              </a:rPr>
              <a:t>1 балл</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482902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Работа с планом местности</a:t>
            </a:r>
            <a:endParaRPr lang="ru-RU" dirty="0"/>
          </a:p>
        </p:txBody>
      </p:sp>
      <p:sp>
        <p:nvSpPr>
          <p:cNvPr id="3" name="Объект 2"/>
          <p:cNvSpPr>
            <a:spLocks noGrp="1"/>
          </p:cNvSpPr>
          <p:nvPr>
            <p:ph idx="1"/>
          </p:nvPr>
        </p:nvSpPr>
        <p:spPr/>
        <p:txBody>
          <a:bodyPr>
            <a:normAutofit fontScale="92500"/>
          </a:bodyPr>
          <a:lstStyle/>
          <a:p>
            <a:pPr marL="0" indent="0" algn="just">
              <a:buNone/>
            </a:pPr>
            <a:r>
              <a:rPr lang="ru-RU" dirty="0">
                <a:latin typeface="Times New Roman" pitchFamily="18" charset="0"/>
                <a:cs typeface="Times New Roman" pitchFamily="18" charset="0"/>
              </a:rPr>
              <a:t>Какая особенность участка, по которому проходит маршрут А–В, определила Ваш выбор</a:t>
            </a:r>
            <a:r>
              <a:rPr lang="ru-RU" dirty="0" smtClean="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1)  близость к </a:t>
            </a:r>
            <a:r>
              <a:rPr lang="ru-RU" dirty="0" smtClean="0">
                <a:latin typeface="Times New Roman" pitchFamily="18" charset="0"/>
                <a:cs typeface="Times New Roman" pitchFamily="18" charset="0"/>
              </a:rPr>
              <a:t>реке</a:t>
            </a:r>
          </a:p>
          <a:p>
            <a:pPr marL="0" indent="0">
              <a:buNone/>
            </a:pPr>
            <a:r>
              <a:rPr lang="ru-RU" dirty="0">
                <a:latin typeface="Times New Roman" pitchFamily="18" charset="0"/>
                <a:cs typeface="Times New Roman" pitchFamily="18" charset="0"/>
              </a:rPr>
              <a:t>2)  ровная поверхность</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3)  </a:t>
            </a:r>
            <a:r>
              <a:rPr lang="ru-RU" sz="4000" b="1" dirty="0">
                <a:latin typeface="Times New Roman" pitchFamily="18" charset="0"/>
                <a:cs typeface="Times New Roman" pitchFamily="18" charset="0"/>
              </a:rPr>
              <a:t>достаточный уклон</a:t>
            </a:r>
          </a:p>
          <a:p>
            <a:pPr marL="0" indent="0">
              <a:buNone/>
            </a:pPr>
            <a:r>
              <a:rPr lang="ru-RU" dirty="0" smtClean="0">
                <a:latin typeface="Times New Roman" pitchFamily="18" charset="0"/>
                <a:cs typeface="Times New Roman" pitchFamily="18" charset="0"/>
              </a:rPr>
              <a:t>4</a:t>
            </a:r>
            <a:r>
              <a:rPr lang="ru-RU" dirty="0">
                <a:latin typeface="Times New Roman" pitchFamily="18" charset="0"/>
                <a:cs typeface="Times New Roman" pitchFamily="18" charset="0"/>
              </a:rPr>
              <a:t>)  отдалённость от населённого пункта</a:t>
            </a:r>
          </a:p>
          <a:p>
            <a:pPr marL="0" indent="0" algn="r">
              <a:buNone/>
            </a:pPr>
            <a:r>
              <a:rPr lang="ru-RU" b="1" dirty="0">
                <a:latin typeface="Times New Roman" pitchFamily="18" charset="0"/>
                <a:cs typeface="Times New Roman" pitchFamily="18" charset="0"/>
              </a:rPr>
              <a:t>1 балл</a:t>
            </a:r>
          </a:p>
          <a:p>
            <a:pPr marL="0" indent="0">
              <a:buNone/>
            </a:pPr>
            <a:endParaRPr lang="ru-RU" dirty="0"/>
          </a:p>
        </p:txBody>
      </p:sp>
    </p:spTree>
    <p:extLst>
      <p:ext uri="{BB962C8B-B14F-4D97-AF65-F5344CB8AC3E}">
        <p14:creationId xmlns:p14="http://schemas.microsoft.com/office/powerpoint/2010/main" val="1318752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347864" y="2153927"/>
            <a:ext cx="1004322" cy="1470025"/>
          </a:xfrm>
        </p:spPr>
        <p:txBody>
          <a:bodyPr/>
          <a:lstStyle/>
          <a:p>
            <a:r>
              <a:rPr lang="ru-RU" b="1" dirty="0" smtClean="0">
                <a:latin typeface="Times New Roman" pitchFamily="18" charset="0"/>
                <a:cs typeface="Times New Roman" pitchFamily="18" charset="0"/>
              </a:rPr>
              <a:t>И</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610" y="1484784"/>
            <a:ext cx="2956118"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435" y="1732037"/>
            <a:ext cx="4627612" cy="2313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1465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rmAutofit fontScale="90000"/>
          </a:bodyPr>
          <a:lstStyle/>
          <a:p>
            <a:pPr lvl="0"/>
            <a:r>
              <a:rPr lang="ru-RU" sz="4000" b="1" dirty="0">
                <a:latin typeface="Times New Roman" pitchFamily="18" charset="0"/>
                <a:cs typeface="Times New Roman" pitchFamily="18" charset="0"/>
              </a:rPr>
              <a:t>Работа с Физической картой полушарий</a:t>
            </a:r>
            <a:r>
              <a:rPr lang="ru-RU" dirty="0"/>
              <a:t/>
            </a:r>
            <a:br>
              <a:rPr lang="ru-RU" dirty="0"/>
            </a:br>
            <a:endParaRPr lang="ru-RU" dirty="0"/>
          </a:p>
        </p:txBody>
      </p:sp>
      <p:sp>
        <p:nvSpPr>
          <p:cNvPr id="3" name="Объект 2"/>
          <p:cNvSpPr>
            <a:spLocks noGrp="1"/>
          </p:cNvSpPr>
          <p:nvPr>
            <p:ph idx="1"/>
          </p:nvPr>
        </p:nvSpPr>
        <p:spPr>
          <a:xfrm>
            <a:off x="251520" y="1600200"/>
            <a:ext cx="8712968" cy="4525963"/>
          </a:xfrm>
        </p:spPr>
        <p:txBody>
          <a:bodyPr/>
          <a:lstStyle/>
          <a:p>
            <a:pPr marL="0" indent="0" algn="ctr">
              <a:buNone/>
            </a:pPr>
            <a:r>
              <a:rPr lang="ru-RU" sz="3600" b="1" dirty="0">
                <a:latin typeface="Times New Roman" pitchFamily="18" charset="0"/>
                <a:cs typeface="Times New Roman" pitchFamily="18" charset="0"/>
              </a:rPr>
              <a:t>Определите какой вулкан выше? (правильный ответ обвести</a:t>
            </a:r>
            <a:r>
              <a:rPr lang="ru-RU" sz="3600" b="1" dirty="0" smtClean="0">
                <a:latin typeface="Times New Roman" pitchFamily="18" charset="0"/>
                <a:cs typeface="Times New Roman" pitchFamily="18" charset="0"/>
              </a:rPr>
              <a:t>)</a:t>
            </a:r>
          </a:p>
          <a:p>
            <a:pPr marL="0" indent="0" algn="ctr">
              <a:buNone/>
            </a:pPr>
            <a:endParaRPr lang="ru-RU" sz="3600" b="1" dirty="0" smtClean="0">
              <a:latin typeface="Times New Roman" pitchFamily="18" charset="0"/>
              <a:cs typeface="Times New Roman" pitchFamily="18" charset="0"/>
            </a:endParaRPr>
          </a:p>
          <a:p>
            <a:pPr marL="0" indent="0" algn="ctr">
              <a:buNone/>
            </a:pPr>
            <a:r>
              <a:rPr lang="ru-RU" sz="3600" b="1" dirty="0" smtClean="0">
                <a:latin typeface="Times New Roman" pitchFamily="18" charset="0"/>
                <a:cs typeface="Times New Roman" pitchFamily="18" charset="0"/>
              </a:rPr>
              <a:t>2</a:t>
            </a:r>
            <a:r>
              <a:rPr lang="ru-RU" sz="3600" b="1" baseline="30000" dirty="0" smtClean="0">
                <a:latin typeface="Times New Roman" pitchFamily="18" charset="0"/>
                <a:cs typeface="Times New Roman" pitchFamily="18" charset="0"/>
              </a:rPr>
              <a:t>0 </a:t>
            </a:r>
            <a:r>
              <a:rPr lang="ru-RU" sz="3600" b="1" dirty="0" err="1">
                <a:latin typeface="Times New Roman" pitchFamily="18" charset="0"/>
                <a:cs typeface="Times New Roman" pitchFamily="18" charset="0"/>
              </a:rPr>
              <a:t>ю.ш</a:t>
            </a:r>
            <a:r>
              <a:rPr lang="ru-RU" sz="3600" b="1" dirty="0">
                <a:latin typeface="Times New Roman" pitchFamily="18" charset="0"/>
                <a:cs typeface="Times New Roman" pitchFamily="18" charset="0"/>
              </a:rPr>
              <a:t>. 79</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з.д</a:t>
            </a:r>
            <a:r>
              <a:rPr lang="ru-RU" sz="3600" b="1" dirty="0">
                <a:latin typeface="Times New Roman" pitchFamily="18" charset="0"/>
                <a:cs typeface="Times New Roman" pitchFamily="18" charset="0"/>
              </a:rPr>
              <a:t>.     или    4</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с.ш</a:t>
            </a:r>
            <a:r>
              <a:rPr lang="ru-RU" sz="3600" b="1" dirty="0">
                <a:latin typeface="Times New Roman" pitchFamily="18" charset="0"/>
                <a:cs typeface="Times New Roman" pitchFamily="18" charset="0"/>
              </a:rPr>
              <a:t>. 9</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в.д</a:t>
            </a:r>
            <a:r>
              <a:rPr lang="ru-RU" sz="3600" b="1" dirty="0" smtClean="0">
                <a:latin typeface="Times New Roman" pitchFamily="18" charset="0"/>
                <a:cs typeface="Times New Roman" pitchFamily="18" charset="0"/>
              </a:rPr>
              <a:t>.</a:t>
            </a:r>
          </a:p>
          <a:p>
            <a:pPr marL="0" indent="0" algn="ctr">
              <a:buNone/>
            </a:pPr>
            <a:endParaRPr lang="ru-RU" sz="3600" b="1" dirty="0">
              <a:latin typeface="Times New Roman" pitchFamily="18" charset="0"/>
              <a:cs typeface="Times New Roman" pitchFamily="18" charset="0"/>
            </a:endParaRPr>
          </a:p>
          <a:p>
            <a:pPr marL="0" indent="0" algn="ctr">
              <a:buNone/>
            </a:pPr>
            <a:r>
              <a:rPr lang="ru-RU" sz="3600" b="1" dirty="0">
                <a:latin typeface="Times New Roman" pitchFamily="18" charset="0"/>
                <a:cs typeface="Times New Roman" pitchFamily="18" charset="0"/>
              </a:rPr>
              <a:t>7</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ю.ш</a:t>
            </a:r>
            <a:r>
              <a:rPr lang="ru-RU" sz="3600" b="1" dirty="0">
                <a:latin typeface="Times New Roman" pitchFamily="18" charset="0"/>
                <a:cs typeface="Times New Roman" pitchFamily="18" charset="0"/>
              </a:rPr>
              <a:t>. 106</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в.д</a:t>
            </a:r>
            <a:r>
              <a:rPr lang="ru-RU" sz="3600" b="1" dirty="0">
                <a:latin typeface="Times New Roman" pitchFamily="18" charset="0"/>
                <a:cs typeface="Times New Roman" pitchFamily="18" charset="0"/>
              </a:rPr>
              <a:t>.     или    41</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с.ш</a:t>
            </a:r>
            <a:r>
              <a:rPr lang="ru-RU" sz="3600" b="1" dirty="0">
                <a:latin typeface="Times New Roman" pitchFamily="18" charset="0"/>
                <a:cs typeface="Times New Roman" pitchFamily="18" charset="0"/>
              </a:rPr>
              <a:t>. 16</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в.д</a:t>
            </a:r>
            <a:r>
              <a:rPr lang="ru-RU" sz="3600" b="1" dirty="0">
                <a:latin typeface="Times New Roman" pitchFamily="18" charset="0"/>
                <a:cs typeface="Times New Roman" pitchFamily="18" charset="0"/>
              </a:rPr>
              <a:t>.</a:t>
            </a:r>
          </a:p>
          <a:p>
            <a:pPr marL="0" indent="0">
              <a:buNone/>
            </a:pPr>
            <a:endParaRPr lang="ru-RU" sz="4000" b="1" dirty="0" smtClean="0">
              <a:latin typeface="Times New Roman" pitchFamily="18" charset="0"/>
              <a:cs typeface="Times New Roman" pitchFamily="18" charset="0"/>
            </a:endParaRPr>
          </a:p>
          <a:p>
            <a:pPr marL="0" indent="0">
              <a:buNone/>
            </a:pPr>
            <a:endParaRPr lang="ru-RU" sz="4000" b="1" dirty="0">
              <a:latin typeface="Times New Roman" pitchFamily="18" charset="0"/>
              <a:cs typeface="Times New Roman" pitchFamily="18" charset="0"/>
            </a:endParaRPr>
          </a:p>
          <a:p>
            <a:pPr marL="0" indent="0">
              <a:buNone/>
            </a:pPr>
            <a:endParaRPr lang="ru-RU" sz="4000" b="1"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a:p>
            <a:pPr marL="0" indent="0">
              <a:buNone/>
            </a:pPr>
            <a:endParaRPr lang="ru-RU" dirty="0" smtClean="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2342039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rmAutofit fontScale="90000"/>
          </a:bodyPr>
          <a:lstStyle/>
          <a:p>
            <a:pPr lvl="0"/>
            <a:r>
              <a:rPr lang="ru-RU" sz="4000" b="1" dirty="0">
                <a:latin typeface="Times New Roman" pitchFamily="18" charset="0"/>
                <a:cs typeface="Times New Roman" pitchFamily="18" charset="0"/>
              </a:rPr>
              <a:t>Работа с Физической картой полушарий</a:t>
            </a:r>
            <a:r>
              <a:rPr lang="ru-RU" dirty="0"/>
              <a:t/>
            </a:r>
            <a:br>
              <a:rPr lang="ru-RU" dirty="0"/>
            </a:br>
            <a:endParaRPr lang="ru-RU" dirty="0"/>
          </a:p>
        </p:txBody>
      </p:sp>
      <p:sp>
        <p:nvSpPr>
          <p:cNvPr id="3" name="Объект 2"/>
          <p:cNvSpPr>
            <a:spLocks noGrp="1"/>
          </p:cNvSpPr>
          <p:nvPr>
            <p:ph idx="1"/>
          </p:nvPr>
        </p:nvSpPr>
        <p:spPr/>
        <p:txBody>
          <a:bodyPr/>
          <a:lstStyle/>
          <a:p>
            <a:pPr marL="0" indent="0">
              <a:buNone/>
            </a:pPr>
            <a:endParaRPr lang="ru-RU" sz="4000" b="1" dirty="0" smtClean="0">
              <a:latin typeface="Times New Roman" pitchFamily="18" charset="0"/>
              <a:cs typeface="Times New Roman" pitchFamily="18" charset="0"/>
            </a:endParaRPr>
          </a:p>
          <a:p>
            <a:pPr marL="0" indent="0">
              <a:buNone/>
            </a:pPr>
            <a:r>
              <a:rPr lang="ru-RU" sz="4000" b="1" dirty="0" smtClean="0">
                <a:solidFill>
                  <a:srgbClr val="FF0000"/>
                </a:solidFill>
                <a:latin typeface="Times New Roman" pitchFamily="18" charset="0"/>
                <a:cs typeface="Times New Roman" pitchFamily="18" charset="0"/>
              </a:rPr>
              <a:t>2</a:t>
            </a:r>
            <a:r>
              <a:rPr lang="ru-RU" sz="4000" b="1" baseline="30000" dirty="0" smtClean="0">
                <a:solidFill>
                  <a:srgbClr val="FF0000"/>
                </a:solidFill>
                <a:latin typeface="Times New Roman" pitchFamily="18" charset="0"/>
                <a:cs typeface="Times New Roman" pitchFamily="18" charset="0"/>
              </a:rPr>
              <a:t>0 </a:t>
            </a:r>
            <a:r>
              <a:rPr lang="ru-RU" sz="4000" b="1" dirty="0" err="1">
                <a:solidFill>
                  <a:srgbClr val="FF0000"/>
                </a:solidFill>
                <a:latin typeface="Times New Roman" pitchFamily="18" charset="0"/>
                <a:cs typeface="Times New Roman" pitchFamily="18" charset="0"/>
              </a:rPr>
              <a:t>ю.ш</a:t>
            </a:r>
            <a:r>
              <a:rPr lang="ru-RU" sz="4000" b="1" dirty="0">
                <a:solidFill>
                  <a:srgbClr val="FF0000"/>
                </a:solidFill>
                <a:latin typeface="Times New Roman" pitchFamily="18" charset="0"/>
                <a:cs typeface="Times New Roman" pitchFamily="18" charset="0"/>
              </a:rPr>
              <a:t>. 79</a:t>
            </a:r>
            <a:r>
              <a:rPr lang="ru-RU" sz="4000" b="1" baseline="30000" dirty="0">
                <a:solidFill>
                  <a:srgbClr val="FF0000"/>
                </a:solidFill>
                <a:latin typeface="Times New Roman" pitchFamily="18" charset="0"/>
                <a:cs typeface="Times New Roman" pitchFamily="18" charset="0"/>
              </a:rPr>
              <a:t>0 </a:t>
            </a:r>
            <a:r>
              <a:rPr lang="ru-RU" sz="4000" b="1" dirty="0" err="1">
                <a:solidFill>
                  <a:srgbClr val="FF0000"/>
                </a:solidFill>
                <a:latin typeface="Times New Roman" pitchFamily="18" charset="0"/>
                <a:cs typeface="Times New Roman" pitchFamily="18" charset="0"/>
              </a:rPr>
              <a:t>з.д</a:t>
            </a:r>
            <a:r>
              <a:rPr lang="ru-RU" sz="4000" b="1" dirty="0">
                <a:solidFill>
                  <a:srgbClr val="FF0000"/>
                </a:solidFill>
                <a:latin typeface="Times New Roman" pitchFamily="18" charset="0"/>
                <a:cs typeface="Times New Roman" pitchFamily="18" charset="0"/>
              </a:rPr>
              <a:t>.     </a:t>
            </a:r>
            <a:r>
              <a:rPr lang="ru-RU" sz="4000" b="1" dirty="0">
                <a:latin typeface="Times New Roman" pitchFamily="18" charset="0"/>
                <a:cs typeface="Times New Roman" pitchFamily="18" charset="0"/>
              </a:rPr>
              <a:t>или    4</a:t>
            </a:r>
            <a:r>
              <a:rPr lang="ru-RU" sz="4000" b="1" baseline="30000" dirty="0">
                <a:latin typeface="Times New Roman" pitchFamily="18" charset="0"/>
                <a:cs typeface="Times New Roman" pitchFamily="18" charset="0"/>
              </a:rPr>
              <a:t>0 </a:t>
            </a:r>
            <a:r>
              <a:rPr lang="ru-RU" sz="4000" b="1" dirty="0" err="1">
                <a:latin typeface="Times New Roman" pitchFamily="18" charset="0"/>
                <a:cs typeface="Times New Roman" pitchFamily="18" charset="0"/>
              </a:rPr>
              <a:t>с.ш</a:t>
            </a:r>
            <a:r>
              <a:rPr lang="ru-RU" sz="4000" b="1" dirty="0">
                <a:latin typeface="Times New Roman" pitchFamily="18" charset="0"/>
                <a:cs typeface="Times New Roman" pitchFamily="18" charset="0"/>
              </a:rPr>
              <a:t>. 9</a:t>
            </a:r>
            <a:r>
              <a:rPr lang="ru-RU" sz="4000" b="1" baseline="30000" dirty="0">
                <a:latin typeface="Times New Roman" pitchFamily="18" charset="0"/>
                <a:cs typeface="Times New Roman" pitchFamily="18" charset="0"/>
              </a:rPr>
              <a:t>0 </a:t>
            </a:r>
            <a:r>
              <a:rPr lang="ru-RU" sz="4000" b="1" dirty="0" err="1">
                <a:latin typeface="Times New Roman" pitchFamily="18" charset="0"/>
                <a:cs typeface="Times New Roman" pitchFamily="18" charset="0"/>
              </a:rPr>
              <a:t>в.д</a:t>
            </a:r>
            <a:r>
              <a:rPr lang="ru-RU" sz="4000" b="1" dirty="0">
                <a:latin typeface="Times New Roman" pitchFamily="18" charset="0"/>
                <a:cs typeface="Times New Roman" pitchFamily="18" charset="0"/>
              </a:rPr>
              <a:t>.</a:t>
            </a:r>
          </a:p>
          <a:p>
            <a:pPr marL="0" indent="0">
              <a:buNone/>
            </a:pPr>
            <a:r>
              <a:rPr lang="ru-RU" dirty="0" smtClean="0">
                <a:latin typeface="Times New Roman" pitchFamily="18" charset="0"/>
                <a:cs typeface="Times New Roman" pitchFamily="18" charset="0"/>
              </a:rPr>
              <a:t>     Котопахи                                  Камерун</a:t>
            </a:r>
          </a:p>
          <a:p>
            <a:pPr marL="0" indent="0">
              <a:buNone/>
            </a:pPr>
            <a:r>
              <a:rPr lang="ru-RU" dirty="0" smtClean="0">
                <a:latin typeface="Times New Roman" pitchFamily="18" charset="0"/>
                <a:cs typeface="Times New Roman" pitchFamily="18" charset="0"/>
              </a:rPr>
              <a:t>        5897 м                                       4040 м    </a:t>
            </a:r>
          </a:p>
          <a:p>
            <a:pPr marL="0" indent="0">
              <a:buNone/>
            </a:pPr>
            <a:endParaRPr lang="ru-RU" dirty="0">
              <a:latin typeface="Times New Roman" pitchFamily="18" charset="0"/>
              <a:cs typeface="Times New Roman" pitchFamily="18" charset="0"/>
            </a:endParaRPr>
          </a:p>
          <a:p>
            <a:pPr marL="0" indent="0">
              <a:buNone/>
            </a:pPr>
            <a:endParaRPr lang="ru-RU" dirty="0" smtClean="0">
              <a:latin typeface="Times New Roman" pitchFamily="18" charset="0"/>
              <a:cs typeface="Times New Roman" pitchFamily="18" charset="0"/>
            </a:endParaRPr>
          </a:p>
          <a:p>
            <a:pPr marL="0" indent="0" algn="r">
              <a:buNone/>
            </a:pPr>
            <a:r>
              <a:rPr lang="ru-RU" b="1" dirty="0">
                <a:latin typeface="Times New Roman" pitchFamily="18" charset="0"/>
                <a:cs typeface="Times New Roman" pitchFamily="18" charset="0"/>
              </a:rPr>
              <a:t>1 балл</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0663223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354162"/>
          </a:xfrm>
        </p:spPr>
        <p:txBody>
          <a:bodyPr>
            <a:normAutofit fontScale="90000"/>
          </a:bodyPr>
          <a:lstStyle/>
          <a:p>
            <a:pPr lvl="0"/>
            <a:r>
              <a:rPr lang="ru-RU" sz="4000" b="1" dirty="0">
                <a:latin typeface="Times New Roman" pitchFamily="18" charset="0"/>
                <a:cs typeface="Times New Roman" pitchFamily="18" charset="0"/>
              </a:rPr>
              <a:t>Работа с Физической картой полушарий</a:t>
            </a:r>
            <a:r>
              <a:rPr lang="ru-RU" dirty="0"/>
              <a:t/>
            </a:r>
            <a:br>
              <a:rPr lang="ru-RU" dirty="0"/>
            </a:br>
            <a:endParaRPr lang="ru-RU" dirty="0"/>
          </a:p>
        </p:txBody>
      </p:sp>
      <p:sp>
        <p:nvSpPr>
          <p:cNvPr id="3" name="Объект 2"/>
          <p:cNvSpPr>
            <a:spLocks noGrp="1"/>
          </p:cNvSpPr>
          <p:nvPr>
            <p:ph idx="1"/>
          </p:nvPr>
        </p:nvSpPr>
        <p:spPr>
          <a:xfrm>
            <a:off x="467544" y="1556792"/>
            <a:ext cx="8229600" cy="4525963"/>
          </a:xfrm>
        </p:spPr>
        <p:txBody>
          <a:bodyPr/>
          <a:lstStyle/>
          <a:p>
            <a:pPr marL="0" indent="0">
              <a:buNone/>
            </a:pPr>
            <a:endParaRPr lang="ru-RU" sz="4000" b="1" dirty="0" smtClean="0">
              <a:latin typeface="Times New Roman" pitchFamily="18" charset="0"/>
              <a:cs typeface="Times New Roman" pitchFamily="18" charset="0"/>
            </a:endParaRPr>
          </a:p>
          <a:p>
            <a:pPr marL="0" indent="0">
              <a:buNone/>
            </a:pPr>
            <a:r>
              <a:rPr lang="ru-RU" sz="3600" b="1" dirty="0">
                <a:latin typeface="Times New Roman" pitchFamily="18" charset="0"/>
                <a:cs typeface="Times New Roman" pitchFamily="18" charset="0"/>
              </a:rPr>
              <a:t>7</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ю.ш</a:t>
            </a:r>
            <a:r>
              <a:rPr lang="ru-RU" sz="3600" b="1" dirty="0">
                <a:latin typeface="Times New Roman" pitchFamily="18" charset="0"/>
                <a:cs typeface="Times New Roman" pitchFamily="18" charset="0"/>
              </a:rPr>
              <a:t>. 106</a:t>
            </a:r>
            <a:r>
              <a:rPr lang="ru-RU" sz="3600" b="1" baseline="30000" dirty="0">
                <a:latin typeface="Times New Roman" pitchFamily="18" charset="0"/>
                <a:cs typeface="Times New Roman" pitchFamily="18" charset="0"/>
              </a:rPr>
              <a:t>0 </a:t>
            </a:r>
            <a:r>
              <a:rPr lang="ru-RU" sz="3600" b="1" dirty="0" err="1">
                <a:latin typeface="Times New Roman" pitchFamily="18" charset="0"/>
                <a:cs typeface="Times New Roman" pitchFamily="18" charset="0"/>
              </a:rPr>
              <a:t>в.д</a:t>
            </a:r>
            <a:r>
              <a:rPr lang="ru-RU" sz="3600" b="1" dirty="0">
                <a:latin typeface="Times New Roman" pitchFamily="18" charset="0"/>
                <a:cs typeface="Times New Roman" pitchFamily="18" charset="0"/>
              </a:rPr>
              <a:t>.     или    </a:t>
            </a:r>
            <a:r>
              <a:rPr lang="ru-RU" sz="3600" b="1" dirty="0">
                <a:solidFill>
                  <a:srgbClr val="FF0000"/>
                </a:solidFill>
                <a:latin typeface="Times New Roman" pitchFamily="18" charset="0"/>
                <a:cs typeface="Times New Roman" pitchFamily="18" charset="0"/>
              </a:rPr>
              <a:t>41</a:t>
            </a:r>
            <a:r>
              <a:rPr lang="ru-RU" sz="3600" b="1" baseline="30000" dirty="0">
                <a:solidFill>
                  <a:srgbClr val="FF0000"/>
                </a:solidFill>
                <a:latin typeface="Times New Roman" pitchFamily="18" charset="0"/>
                <a:cs typeface="Times New Roman" pitchFamily="18" charset="0"/>
              </a:rPr>
              <a:t>0 </a:t>
            </a:r>
            <a:r>
              <a:rPr lang="ru-RU" sz="3600" b="1" dirty="0" err="1">
                <a:solidFill>
                  <a:srgbClr val="FF0000"/>
                </a:solidFill>
                <a:latin typeface="Times New Roman" pitchFamily="18" charset="0"/>
                <a:cs typeface="Times New Roman" pitchFamily="18" charset="0"/>
              </a:rPr>
              <a:t>с.ш</a:t>
            </a:r>
            <a:r>
              <a:rPr lang="ru-RU" sz="3600" b="1" dirty="0">
                <a:solidFill>
                  <a:srgbClr val="FF0000"/>
                </a:solidFill>
                <a:latin typeface="Times New Roman" pitchFamily="18" charset="0"/>
                <a:cs typeface="Times New Roman" pitchFamily="18" charset="0"/>
              </a:rPr>
              <a:t>. 16</a:t>
            </a:r>
            <a:r>
              <a:rPr lang="ru-RU" sz="3600" b="1" baseline="30000" dirty="0">
                <a:solidFill>
                  <a:srgbClr val="FF0000"/>
                </a:solidFill>
                <a:latin typeface="Times New Roman" pitchFamily="18" charset="0"/>
                <a:cs typeface="Times New Roman" pitchFamily="18" charset="0"/>
              </a:rPr>
              <a:t>0 </a:t>
            </a:r>
            <a:r>
              <a:rPr lang="ru-RU" sz="3600" b="1" dirty="0" err="1">
                <a:solidFill>
                  <a:srgbClr val="FF0000"/>
                </a:solidFill>
                <a:latin typeface="Times New Roman" pitchFamily="18" charset="0"/>
                <a:cs typeface="Times New Roman" pitchFamily="18" charset="0"/>
              </a:rPr>
              <a:t>в.д</a:t>
            </a:r>
            <a:r>
              <a:rPr lang="ru-RU" sz="3600" b="1" dirty="0">
                <a:solidFill>
                  <a:srgbClr val="FF0000"/>
                </a:solidFill>
                <a:latin typeface="Times New Roman" pitchFamily="18" charset="0"/>
                <a:cs typeface="Times New Roman" pitchFamily="18" charset="0"/>
              </a:rPr>
              <a:t>.</a:t>
            </a:r>
          </a:p>
          <a:p>
            <a:pPr marL="0" indent="0">
              <a:buNone/>
            </a:pPr>
            <a:r>
              <a:rPr lang="ru-RU" dirty="0" smtClean="0">
                <a:latin typeface="Times New Roman" pitchFamily="18" charset="0"/>
                <a:cs typeface="Times New Roman" pitchFamily="18" charset="0"/>
              </a:rPr>
              <a:t>       Кракатау                                  Везувий</a:t>
            </a:r>
          </a:p>
          <a:p>
            <a:pPr marL="0" indent="0">
              <a:buNone/>
            </a:pPr>
            <a:r>
              <a:rPr lang="ru-RU" dirty="0" smtClean="0">
                <a:latin typeface="Times New Roman" pitchFamily="18" charset="0"/>
                <a:cs typeface="Times New Roman" pitchFamily="18" charset="0"/>
              </a:rPr>
              <a:t>        813 м                                       1281 м</a:t>
            </a:r>
          </a:p>
          <a:p>
            <a:pPr marL="0" indent="0">
              <a:buNone/>
            </a:pPr>
            <a:endParaRPr lang="ru-RU" dirty="0">
              <a:latin typeface="Times New Roman" pitchFamily="18" charset="0"/>
              <a:cs typeface="Times New Roman" pitchFamily="18" charset="0"/>
            </a:endParaRPr>
          </a:p>
          <a:p>
            <a:pPr marL="0" indent="0">
              <a:buNone/>
            </a:pPr>
            <a:endParaRPr lang="ru-RU" dirty="0" smtClean="0">
              <a:latin typeface="Times New Roman" pitchFamily="18" charset="0"/>
              <a:cs typeface="Times New Roman" pitchFamily="18" charset="0"/>
            </a:endParaRPr>
          </a:p>
          <a:p>
            <a:pPr marL="0" indent="0" algn="r">
              <a:buNone/>
            </a:pPr>
            <a:r>
              <a:rPr lang="ru-RU" b="1" dirty="0">
                <a:latin typeface="Times New Roman" pitchFamily="18" charset="0"/>
                <a:cs typeface="Times New Roman" pitchFamily="18" charset="0"/>
              </a:rPr>
              <a:t>1 балл</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2656610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4000" b="1" dirty="0">
                <a:latin typeface="Times New Roman" pitchFamily="18" charset="0"/>
                <a:cs typeface="Times New Roman" pitchFamily="18" charset="0"/>
              </a:rPr>
              <a:t>Работа с Физической картой России</a:t>
            </a:r>
            <a:r>
              <a:rPr lang="ru-RU" dirty="0"/>
              <a:t/>
            </a:r>
            <a:br>
              <a:rPr lang="ru-RU" dirty="0"/>
            </a:br>
            <a:endParaRPr lang="ru-RU" dirty="0"/>
          </a:p>
        </p:txBody>
      </p:sp>
      <p:sp>
        <p:nvSpPr>
          <p:cNvPr id="3" name="Объект 2"/>
          <p:cNvSpPr>
            <a:spLocks noGrp="1"/>
          </p:cNvSpPr>
          <p:nvPr>
            <p:ph idx="1"/>
          </p:nvPr>
        </p:nvSpPr>
        <p:spPr/>
        <p:txBody>
          <a:bodyPr/>
          <a:lstStyle/>
          <a:p>
            <a:pPr marL="0" indent="0" algn="ctr">
              <a:buNone/>
            </a:pPr>
            <a:r>
              <a:rPr lang="ru-RU" b="1" dirty="0">
                <a:latin typeface="Times New Roman" pitchFamily="18" charset="0"/>
                <a:cs typeface="Times New Roman" pitchFamily="18" charset="0"/>
              </a:rPr>
              <a:t>Определите какое море глубже? </a:t>
            </a:r>
            <a:endParaRPr lang="ru-RU" b="1" dirty="0" smtClean="0">
              <a:latin typeface="Times New Roman" pitchFamily="18" charset="0"/>
              <a:cs typeface="Times New Roman" pitchFamily="18" charset="0"/>
            </a:endParaRPr>
          </a:p>
          <a:p>
            <a:pPr marL="0" indent="0" algn="ctr">
              <a:buNone/>
            </a:pPr>
            <a:r>
              <a:rPr lang="ru-RU" b="1" dirty="0" smtClean="0">
                <a:latin typeface="Times New Roman" pitchFamily="18" charset="0"/>
                <a:cs typeface="Times New Roman" pitchFamily="18" charset="0"/>
              </a:rPr>
              <a:t>(</a:t>
            </a:r>
            <a:r>
              <a:rPr lang="ru-RU" b="1" dirty="0">
                <a:latin typeface="Times New Roman" pitchFamily="18" charset="0"/>
                <a:cs typeface="Times New Roman" pitchFamily="18" charset="0"/>
              </a:rPr>
              <a:t>правильный ответ обвести)</a:t>
            </a:r>
          </a:p>
          <a:p>
            <a:pPr marL="0" indent="0" algn="ctr">
              <a:lnSpc>
                <a:spcPct val="200000"/>
              </a:lnSpc>
              <a:buNone/>
            </a:pPr>
            <a:r>
              <a:rPr lang="ru-RU" dirty="0">
                <a:latin typeface="Times New Roman" pitchFamily="18" charset="0"/>
                <a:cs typeface="Times New Roman" pitchFamily="18" charset="0"/>
              </a:rPr>
              <a:t>Белое море   или   Охотское  </a:t>
            </a:r>
            <a:r>
              <a:rPr lang="ru-RU" dirty="0" smtClean="0">
                <a:latin typeface="Times New Roman" pitchFamily="18" charset="0"/>
                <a:cs typeface="Times New Roman" pitchFamily="18" charset="0"/>
              </a:rPr>
              <a:t>море</a:t>
            </a:r>
          </a:p>
          <a:p>
            <a:pPr marL="0" indent="0" algn="ctr">
              <a:lnSpc>
                <a:spcPct val="200000"/>
              </a:lnSpc>
              <a:buNone/>
            </a:pPr>
            <a:r>
              <a:rPr lang="ru-RU" dirty="0" smtClean="0">
                <a:latin typeface="Times New Roman" pitchFamily="18" charset="0"/>
                <a:cs typeface="Times New Roman" pitchFamily="18" charset="0"/>
              </a:rPr>
              <a:t>Черное </a:t>
            </a:r>
            <a:r>
              <a:rPr lang="ru-RU" dirty="0">
                <a:latin typeface="Times New Roman" pitchFamily="18" charset="0"/>
                <a:cs typeface="Times New Roman" pitchFamily="18" charset="0"/>
              </a:rPr>
              <a:t>море  или   Восточно-Сибирское море</a:t>
            </a:r>
          </a:p>
          <a:p>
            <a:pPr marL="0" indent="0">
              <a:buNone/>
            </a:pPr>
            <a:endParaRPr lang="ru-RU" dirty="0"/>
          </a:p>
        </p:txBody>
      </p:sp>
    </p:spTree>
    <p:extLst>
      <p:ext uri="{BB962C8B-B14F-4D97-AF65-F5344CB8AC3E}">
        <p14:creationId xmlns:p14="http://schemas.microsoft.com/office/powerpoint/2010/main" val="26045776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a:latin typeface="Times New Roman" pitchFamily="18" charset="0"/>
                <a:cs typeface="Times New Roman" pitchFamily="18" charset="0"/>
              </a:rPr>
              <a:t>Работа с Физической картой России</a:t>
            </a:r>
            <a:r>
              <a:rPr lang="ru-RU" dirty="0"/>
              <a:t/>
            </a:r>
            <a:br>
              <a:rPr lang="ru-RU" dirty="0"/>
            </a:br>
            <a:endParaRPr lang="ru-RU" dirty="0"/>
          </a:p>
        </p:txBody>
      </p:sp>
      <p:sp>
        <p:nvSpPr>
          <p:cNvPr id="3" name="Объект 2"/>
          <p:cNvSpPr>
            <a:spLocks noGrp="1"/>
          </p:cNvSpPr>
          <p:nvPr>
            <p:ph idx="1"/>
          </p:nvPr>
        </p:nvSpPr>
        <p:spPr/>
        <p:txBody>
          <a:bodyPr/>
          <a:lstStyle/>
          <a:p>
            <a:pPr marL="0" indent="0" algn="ctr">
              <a:buNone/>
            </a:pPr>
            <a:r>
              <a:rPr lang="ru-RU" b="1" dirty="0">
                <a:latin typeface="Times New Roman" pitchFamily="18" charset="0"/>
                <a:cs typeface="Times New Roman" pitchFamily="18" charset="0"/>
              </a:rPr>
              <a:t>Определите расстояние между городами:</a:t>
            </a:r>
          </a:p>
          <a:p>
            <a:pPr marL="0" indent="0" algn="ctr">
              <a:buNone/>
            </a:pPr>
            <a:endParaRPr lang="ru-RU" dirty="0" smtClean="0">
              <a:latin typeface="Times New Roman" pitchFamily="18" charset="0"/>
              <a:cs typeface="Times New Roman" pitchFamily="18" charset="0"/>
            </a:endParaRPr>
          </a:p>
          <a:p>
            <a:pPr marL="0" indent="0" algn="ctr">
              <a:buNone/>
            </a:pPr>
            <a:r>
              <a:rPr lang="ru-RU" dirty="0" smtClean="0">
                <a:latin typeface="Times New Roman" pitchFamily="18" charset="0"/>
                <a:cs typeface="Times New Roman" pitchFamily="18" charset="0"/>
              </a:rPr>
              <a:t>Архангельск </a:t>
            </a:r>
            <a:r>
              <a:rPr lang="ru-RU" dirty="0">
                <a:latin typeface="Times New Roman" pitchFamily="18" charset="0"/>
                <a:cs typeface="Times New Roman" pitchFamily="18" charset="0"/>
              </a:rPr>
              <a:t>– Москва   </a:t>
            </a:r>
            <a:endParaRPr lang="ru-RU" dirty="0" smtClean="0">
              <a:latin typeface="Times New Roman" pitchFamily="18" charset="0"/>
              <a:cs typeface="Times New Roman" pitchFamily="18" charset="0"/>
            </a:endParaRPr>
          </a:p>
          <a:p>
            <a:pPr marL="0" indent="0" algn="ctr">
              <a:buNone/>
            </a:pPr>
            <a:endParaRPr lang="ru-RU" dirty="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              Архангельск </a:t>
            </a:r>
            <a:r>
              <a:rPr lang="ru-RU" dirty="0">
                <a:latin typeface="Times New Roman" pitchFamily="18" charset="0"/>
                <a:cs typeface="Times New Roman" pitchFamily="18" charset="0"/>
              </a:rPr>
              <a:t>– Санкт-Петербург</a:t>
            </a:r>
          </a:p>
          <a:p>
            <a:endParaRPr lang="ru-RU" dirty="0"/>
          </a:p>
        </p:txBody>
      </p:sp>
    </p:spTree>
    <p:extLst>
      <p:ext uri="{BB962C8B-B14F-4D97-AF65-F5344CB8AC3E}">
        <p14:creationId xmlns:p14="http://schemas.microsoft.com/office/powerpoint/2010/main" val="3945063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4000" b="1" dirty="0">
                <a:latin typeface="Times New Roman" pitchFamily="18" charset="0"/>
                <a:cs typeface="Times New Roman" pitchFamily="18" charset="0"/>
              </a:rPr>
              <a:t>Работа с Физической картой России</a:t>
            </a:r>
            <a:r>
              <a:rPr lang="ru-RU" dirty="0"/>
              <a:t/>
            </a:r>
            <a:br>
              <a:rPr lang="ru-RU" dirty="0"/>
            </a:br>
            <a:endParaRPr lang="ru-RU" dirty="0"/>
          </a:p>
        </p:txBody>
      </p:sp>
      <p:sp>
        <p:nvSpPr>
          <p:cNvPr id="3" name="Объект 2"/>
          <p:cNvSpPr>
            <a:spLocks noGrp="1"/>
          </p:cNvSpPr>
          <p:nvPr>
            <p:ph idx="1"/>
          </p:nvPr>
        </p:nvSpPr>
        <p:spPr>
          <a:xfrm>
            <a:off x="457200" y="1600200"/>
            <a:ext cx="8363272" cy="4525963"/>
          </a:xfrm>
        </p:spPr>
        <p:txBody>
          <a:bodyPr/>
          <a:lstStyle/>
          <a:p>
            <a:pPr marL="0" indent="0" algn="ctr">
              <a:buNone/>
            </a:pPr>
            <a:r>
              <a:rPr lang="ru-RU" b="1" dirty="0">
                <a:latin typeface="Times New Roman" pitchFamily="18" charset="0"/>
                <a:cs typeface="Times New Roman" pitchFamily="18" charset="0"/>
              </a:rPr>
              <a:t>Определите какое море глубже? </a:t>
            </a:r>
            <a:endParaRPr lang="ru-RU" b="1" dirty="0" smtClean="0">
              <a:latin typeface="Times New Roman" pitchFamily="18" charset="0"/>
              <a:cs typeface="Times New Roman" pitchFamily="18" charset="0"/>
            </a:endParaRPr>
          </a:p>
          <a:p>
            <a:pPr marL="0" indent="0" algn="ctr">
              <a:buNone/>
            </a:pPr>
            <a:r>
              <a:rPr lang="ru-RU" b="1" dirty="0" smtClean="0">
                <a:latin typeface="Times New Roman" pitchFamily="18" charset="0"/>
                <a:cs typeface="Times New Roman" pitchFamily="18" charset="0"/>
              </a:rPr>
              <a:t>(</a:t>
            </a:r>
            <a:r>
              <a:rPr lang="ru-RU" b="1" dirty="0">
                <a:latin typeface="Times New Roman" pitchFamily="18" charset="0"/>
                <a:cs typeface="Times New Roman" pitchFamily="18" charset="0"/>
              </a:rPr>
              <a:t>правильный ответ обвести)</a:t>
            </a:r>
          </a:p>
          <a:p>
            <a:pPr marL="0" indent="0" algn="ctr">
              <a:lnSpc>
                <a:spcPct val="200000"/>
              </a:lnSpc>
              <a:buNone/>
            </a:pPr>
            <a:r>
              <a:rPr lang="ru-RU" dirty="0">
                <a:latin typeface="Times New Roman" pitchFamily="18" charset="0"/>
                <a:cs typeface="Times New Roman" pitchFamily="18" charset="0"/>
              </a:rPr>
              <a:t>Белое море   или   </a:t>
            </a:r>
            <a:r>
              <a:rPr lang="ru-RU" b="1" dirty="0">
                <a:solidFill>
                  <a:srgbClr val="FF0000"/>
                </a:solidFill>
                <a:latin typeface="Times New Roman" pitchFamily="18" charset="0"/>
                <a:cs typeface="Times New Roman" pitchFamily="18" charset="0"/>
              </a:rPr>
              <a:t>Охотское  </a:t>
            </a:r>
            <a:r>
              <a:rPr lang="ru-RU" b="1" dirty="0" smtClean="0">
                <a:solidFill>
                  <a:srgbClr val="FF0000"/>
                </a:solidFill>
                <a:latin typeface="Times New Roman" pitchFamily="18" charset="0"/>
                <a:cs typeface="Times New Roman" pitchFamily="18" charset="0"/>
              </a:rPr>
              <a:t>море</a:t>
            </a:r>
          </a:p>
          <a:p>
            <a:pPr marL="0" indent="0" algn="ctr">
              <a:lnSpc>
                <a:spcPct val="200000"/>
              </a:lnSpc>
              <a:buNone/>
            </a:pPr>
            <a:r>
              <a:rPr lang="ru-RU" b="1" dirty="0" smtClean="0">
                <a:solidFill>
                  <a:srgbClr val="FF0000"/>
                </a:solidFill>
                <a:latin typeface="Times New Roman" pitchFamily="18" charset="0"/>
                <a:cs typeface="Times New Roman" pitchFamily="18" charset="0"/>
              </a:rPr>
              <a:t>Черное </a:t>
            </a:r>
            <a:r>
              <a:rPr lang="ru-RU" b="1" dirty="0">
                <a:solidFill>
                  <a:srgbClr val="FF0000"/>
                </a:solidFill>
                <a:latin typeface="Times New Roman" pitchFamily="18" charset="0"/>
                <a:cs typeface="Times New Roman" pitchFamily="18" charset="0"/>
              </a:rPr>
              <a:t>море  </a:t>
            </a:r>
            <a:r>
              <a:rPr lang="ru-RU" dirty="0">
                <a:latin typeface="Times New Roman" pitchFamily="18" charset="0"/>
                <a:cs typeface="Times New Roman" pitchFamily="18" charset="0"/>
              </a:rPr>
              <a:t>или   Восточно-Сибирское море</a:t>
            </a:r>
          </a:p>
          <a:p>
            <a:pPr marL="0" indent="0">
              <a:buNone/>
            </a:pPr>
            <a:endParaRPr lang="ru-RU" dirty="0" smtClean="0"/>
          </a:p>
          <a:p>
            <a:pPr marL="0" indent="0" algn="r">
              <a:buNone/>
            </a:pPr>
            <a:r>
              <a:rPr lang="ru-RU" dirty="0"/>
              <a:t> </a:t>
            </a:r>
            <a:r>
              <a:rPr lang="ru-RU" b="1" dirty="0">
                <a:latin typeface="Times New Roman" pitchFamily="18" charset="0"/>
                <a:cs typeface="Times New Roman" pitchFamily="18" charset="0"/>
              </a:rPr>
              <a:t>по 1 баллу</a:t>
            </a:r>
          </a:p>
          <a:p>
            <a:pPr marL="0" indent="0">
              <a:buNone/>
            </a:pPr>
            <a:endParaRPr lang="ru-RU" dirty="0"/>
          </a:p>
        </p:txBody>
      </p:sp>
    </p:spTree>
    <p:extLst>
      <p:ext uri="{BB962C8B-B14F-4D97-AF65-F5344CB8AC3E}">
        <p14:creationId xmlns:p14="http://schemas.microsoft.com/office/powerpoint/2010/main" val="2665028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a:latin typeface="Times New Roman" pitchFamily="18" charset="0"/>
                <a:cs typeface="Times New Roman" pitchFamily="18" charset="0"/>
              </a:rPr>
              <a:t>Работа с Физической картой России</a:t>
            </a:r>
            <a:r>
              <a:rPr lang="ru-RU" dirty="0"/>
              <a:t/>
            </a:r>
            <a:br>
              <a:rPr lang="ru-RU" dirty="0"/>
            </a:br>
            <a:endParaRPr lang="ru-RU" dirty="0"/>
          </a:p>
        </p:txBody>
      </p:sp>
      <p:sp>
        <p:nvSpPr>
          <p:cNvPr id="3" name="Объект 2"/>
          <p:cNvSpPr>
            <a:spLocks noGrp="1"/>
          </p:cNvSpPr>
          <p:nvPr>
            <p:ph idx="1"/>
          </p:nvPr>
        </p:nvSpPr>
        <p:spPr/>
        <p:txBody>
          <a:bodyPr>
            <a:normAutofit lnSpcReduction="10000"/>
          </a:bodyPr>
          <a:lstStyle/>
          <a:p>
            <a:pPr marL="0" indent="0" algn="ctr">
              <a:buNone/>
            </a:pPr>
            <a:r>
              <a:rPr lang="ru-RU" b="1" dirty="0">
                <a:latin typeface="Times New Roman" pitchFamily="18" charset="0"/>
                <a:cs typeface="Times New Roman" pitchFamily="18" charset="0"/>
              </a:rPr>
              <a:t>Определите расстояние между городами:</a:t>
            </a:r>
          </a:p>
          <a:p>
            <a:pPr marL="0" indent="0" algn="ctr">
              <a:buNone/>
            </a:pPr>
            <a:endParaRPr lang="ru-RU" dirty="0" smtClean="0">
              <a:latin typeface="Times New Roman" pitchFamily="18" charset="0"/>
              <a:cs typeface="Times New Roman" pitchFamily="18" charset="0"/>
            </a:endParaRPr>
          </a:p>
          <a:p>
            <a:pPr marL="0" indent="0" algn="ctr">
              <a:buNone/>
            </a:pPr>
            <a:r>
              <a:rPr lang="ru-RU" dirty="0" smtClean="0">
                <a:latin typeface="Times New Roman" pitchFamily="18" charset="0"/>
                <a:cs typeface="Times New Roman" pitchFamily="18" charset="0"/>
              </a:rPr>
              <a:t>Архангельск </a:t>
            </a:r>
            <a:r>
              <a:rPr lang="ru-RU" dirty="0">
                <a:latin typeface="Times New Roman" pitchFamily="18" charset="0"/>
                <a:cs typeface="Times New Roman" pitchFamily="18" charset="0"/>
              </a:rPr>
              <a:t>– Москва   </a:t>
            </a:r>
            <a:r>
              <a:rPr lang="ru-RU" b="1" dirty="0" smtClean="0">
                <a:latin typeface="Times New Roman" pitchFamily="18" charset="0"/>
                <a:cs typeface="Times New Roman" pitchFamily="18" charset="0"/>
              </a:rPr>
              <a:t>940 км</a:t>
            </a:r>
            <a:endParaRPr lang="ru-RU" b="1" dirty="0" smtClean="0">
              <a:latin typeface="Times New Roman" pitchFamily="18" charset="0"/>
              <a:cs typeface="Times New Roman" pitchFamily="18" charset="0"/>
            </a:endParaRPr>
          </a:p>
          <a:p>
            <a:pPr marL="0" indent="0" algn="ctr">
              <a:buNone/>
            </a:pPr>
            <a:endParaRPr lang="ru-RU" dirty="0">
              <a:latin typeface="Times New Roman" pitchFamily="18" charset="0"/>
              <a:cs typeface="Times New Roman" pitchFamily="18" charset="0"/>
            </a:endParaRPr>
          </a:p>
          <a:p>
            <a:pPr marL="0" indent="0">
              <a:buNone/>
            </a:pPr>
            <a:r>
              <a:rPr lang="ru-RU" dirty="0" smtClean="0">
                <a:latin typeface="Times New Roman" pitchFamily="18" charset="0"/>
                <a:cs typeface="Times New Roman" pitchFamily="18" charset="0"/>
              </a:rPr>
              <a:t>          Архангельск </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Санкт-Петербург  </a:t>
            </a:r>
            <a:r>
              <a:rPr lang="ru-RU" b="1" dirty="0" smtClean="0">
                <a:latin typeface="Times New Roman" pitchFamily="18" charset="0"/>
                <a:cs typeface="Times New Roman" pitchFamily="18" charset="0"/>
              </a:rPr>
              <a:t>720 км</a:t>
            </a:r>
            <a:endParaRPr lang="ru-RU" b="1" dirty="0">
              <a:latin typeface="Times New Roman" pitchFamily="18" charset="0"/>
              <a:cs typeface="Times New Roman" pitchFamily="18" charset="0"/>
            </a:endParaRPr>
          </a:p>
          <a:p>
            <a:endParaRPr lang="ru-RU" dirty="0" smtClean="0"/>
          </a:p>
          <a:p>
            <a:endParaRPr lang="ru-RU" dirty="0"/>
          </a:p>
          <a:p>
            <a:pPr marL="0" lvl="0" indent="0" algn="r">
              <a:buNone/>
            </a:pP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по 1 баллу</a:t>
            </a:r>
          </a:p>
          <a:p>
            <a:pPr marL="0" indent="0">
              <a:buNone/>
            </a:pPr>
            <a:endParaRPr lang="ru-RU" dirty="0"/>
          </a:p>
        </p:txBody>
      </p:sp>
    </p:spTree>
    <p:extLst>
      <p:ext uri="{BB962C8B-B14F-4D97-AF65-F5344CB8AC3E}">
        <p14:creationId xmlns:p14="http://schemas.microsoft.com/office/powerpoint/2010/main" val="14825710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latin typeface="Times New Roman" pitchFamily="18" charset="0"/>
                <a:cs typeface="Times New Roman" pitchFamily="18" charset="0"/>
              </a:rPr>
              <a:t>Рефлексивная таблица</a:t>
            </a:r>
            <a:r>
              <a:rPr lang="ru-RU" dirty="0"/>
              <a:t/>
            </a:r>
            <a:br>
              <a:rPr lang="ru-RU" dirty="0"/>
            </a:br>
            <a:endParaRPr lang="ru-RU"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2536" y="2420888"/>
            <a:ext cx="991888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0779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Критерии оценки:</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lgn="ctr">
              <a:buNone/>
            </a:pPr>
            <a:r>
              <a:rPr lang="ru-RU" dirty="0" smtClean="0"/>
              <a:t>  </a:t>
            </a:r>
            <a:r>
              <a:rPr lang="ru-RU" sz="6000" b="1" dirty="0">
                <a:latin typeface="Times New Roman" pitchFamily="18" charset="0"/>
                <a:cs typeface="Times New Roman" pitchFamily="18" charset="0"/>
              </a:rPr>
              <a:t>26 – </a:t>
            </a:r>
            <a:r>
              <a:rPr lang="ru-RU" sz="6000" b="1" dirty="0" smtClean="0">
                <a:latin typeface="Times New Roman" pitchFamily="18" charset="0"/>
                <a:cs typeface="Times New Roman" pitchFamily="18" charset="0"/>
              </a:rPr>
              <a:t>23 – « 5 »</a:t>
            </a:r>
          </a:p>
          <a:p>
            <a:pPr marL="0" indent="0" algn="ctr">
              <a:buNone/>
            </a:pPr>
            <a:r>
              <a:rPr lang="ru-RU" sz="6000" b="1" dirty="0">
                <a:latin typeface="Times New Roman" pitchFamily="18" charset="0"/>
                <a:cs typeface="Times New Roman" pitchFamily="18" charset="0"/>
              </a:rPr>
              <a:t> </a:t>
            </a:r>
            <a:r>
              <a:rPr lang="ru-RU" sz="6000" b="1" dirty="0" smtClean="0">
                <a:latin typeface="Times New Roman" pitchFamily="18" charset="0"/>
                <a:cs typeface="Times New Roman" pitchFamily="18" charset="0"/>
              </a:rPr>
              <a:t> 22 – 18 – « 4 »</a:t>
            </a:r>
          </a:p>
          <a:p>
            <a:pPr marL="0" indent="0" algn="ctr">
              <a:buNone/>
            </a:pPr>
            <a:r>
              <a:rPr lang="ru-RU" sz="6000" b="1">
                <a:latin typeface="Times New Roman" pitchFamily="18" charset="0"/>
                <a:cs typeface="Times New Roman" pitchFamily="18" charset="0"/>
              </a:rPr>
              <a:t> </a:t>
            </a:r>
            <a:r>
              <a:rPr lang="ru-RU" sz="6000" b="1" smtClean="0">
                <a:latin typeface="Times New Roman" pitchFamily="18" charset="0"/>
                <a:cs typeface="Times New Roman" pitchFamily="18" charset="0"/>
              </a:rPr>
              <a:t>17 </a:t>
            </a:r>
            <a:r>
              <a:rPr lang="ru-RU" sz="6000" b="1" dirty="0" smtClean="0">
                <a:latin typeface="Times New Roman" pitchFamily="18" charset="0"/>
                <a:cs typeface="Times New Roman" pitchFamily="18" charset="0"/>
              </a:rPr>
              <a:t>– 13 – « 3 »</a:t>
            </a:r>
            <a:endParaRPr lang="ru-RU" sz="6000" b="1" dirty="0">
              <a:latin typeface="Times New Roman" pitchFamily="18" charset="0"/>
              <a:cs typeface="Times New Roman" pitchFamily="18" charset="0"/>
            </a:endParaRPr>
          </a:p>
        </p:txBody>
      </p:sp>
    </p:spTree>
    <p:extLst>
      <p:ext uri="{BB962C8B-B14F-4D97-AF65-F5344CB8AC3E}">
        <p14:creationId xmlns:p14="http://schemas.microsoft.com/office/powerpoint/2010/main" val="21983061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Times New Roman" pitchFamily="18" charset="0"/>
                <a:cs typeface="Times New Roman" pitchFamily="18" charset="0"/>
              </a:rPr>
              <a:t>Рекордсмены России</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buNone/>
            </a:pPr>
            <a:endParaRPr lang="ru-RU" dirty="0" smtClean="0"/>
          </a:p>
          <a:p>
            <a:pPr marL="0" indent="0">
              <a:buNone/>
            </a:pPr>
            <a:r>
              <a:rPr lang="ru-RU" dirty="0" smtClean="0">
                <a:latin typeface="Times New Roman" pitchFamily="18" charset="0"/>
                <a:cs typeface="Times New Roman" pitchFamily="18" charset="0"/>
              </a:rPr>
              <a:t>Горная система </a:t>
            </a:r>
            <a:r>
              <a:rPr lang="ru-RU" sz="3600" b="1" dirty="0" smtClean="0">
                <a:latin typeface="Times New Roman" pitchFamily="18" charset="0"/>
                <a:cs typeface="Times New Roman" pitchFamily="18" charset="0"/>
              </a:rPr>
              <a:t>      </a:t>
            </a:r>
            <a:r>
              <a:rPr lang="ru-RU" sz="3600" b="1" dirty="0" smtClean="0">
                <a:solidFill>
                  <a:prstClr val="black"/>
                </a:solidFill>
                <a:latin typeface="Times New Roman" pitchFamily="18" charset="0"/>
                <a:cs typeface="Times New Roman" pitchFamily="18" charset="0"/>
              </a:rPr>
              <a:t>43</a:t>
            </a:r>
            <a:r>
              <a:rPr lang="ru-RU" sz="3600" b="1" baseline="30000" dirty="0" smtClean="0">
                <a:solidFill>
                  <a:prstClr val="black"/>
                </a:solidFill>
                <a:latin typeface="Times New Roman" pitchFamily="18" charset="0"/>
                <a:cs typeface="Times New Roman" pitchFamily="18" charset="0"/>
              </a:rPr>
              <a:t>0 </a:t>
            </a:r>
            <a:r>
              <a:rPr lang="ru-RU" sz="3600" b="1" dirty="0" err="1" smtClean="0">
                <a:solidFill>
                  <a:prstClr val="black"/>
                </a:solidFill>
                <a:latin typeface="Times New Roman" pitchFamily="18" charset="0"/>
                <a:cs typeface="Times New Roman" pitchFamily="18" charset="0"/>
              </a:rPr>
              <a:t>с.ш</a:t>
            </a:r>
            <a:r>
              <a:rPr lang="ru-RU" sz="3600" b="1" dirty="0">
                <a:solidFill>
                  <a:prstClr val="black"/>
                </a:solidFill>
                <a:latin typeface="Times New Roman" pitchFamily="18" charset="0"/>
                <a:cs typeface="Times New Roman" pitchFamily="18" charset="0"/>
              </a:rPr>
              <a:t>. </a:t>
            </a:r>
            <a:r>
              <a:rPr lang="ru-RU" sz="3600" b="1" dirty="0" smtClean="0">
                <a:solidFill>
                  <a:prstClr val="black"/>
                </a:solidFill>
                <a:latin typeface="Times New Roman" pitchFamily="18" charset="0"/>
                <a:cs typeface="Times New Roman" pitchFamily="18" charset="0"/>
              </a:rPr>
              <a:t>45</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в.д</a:t>
            </a:r>
            <a:r>
              <a:rPr lang="ru-RU" sz="3600" b="1" dirty="0">
                <a:solidFill>
                  <a:prstClr val="black"/>
                </a:solidFill>
                <a:latin typeface="Times New Roman" pitchFamily="18" charset="0"/>
                <a:cs typeface="Times New Roman" pitchFamily="18" charset="0"/>
              </a:rPr>
              <a:t>. </a:t>
            </a:r>
          </a:p>
          <a:p>
            <a:pPr marL="0" indent="0">
              <a:buNone/>
            </a:pPr>
            <a:r>
              <a:rPr lang="ru-RU" sz="3600" dirty="0" smtClean="0">
                <a:latin typeface="Times New Roman" pitchFamily="18" charset="0"/>
                <a:cs typeface="Times New Roman" pitchFamily="18" charset="0"/>
              </a:rPr>
              <a:t>Вулкан </a:t>
            </a:r>
            <a:r>
              <a:rPr lang="ru-RU" sz="3600" dirty="0" smtClean="0">
                <a:solidFill>
                  <a:prstClr val="black"/>
                </a:solidFill>
                <a:latin typeface="Times New Roman" pitchFamily="18" charset="0"/>
                <a:cs typeface="Times New Roman" pitchFamily="18" charset="0"/>
              </a:rPr>
              <a:t>                 </a:t>
            </a:r>
            <a:r>
              <a:rPr lang="ru-RU" sz="3600" b="1" dirty="0" smtClean="0">
                <a:solidFill>
                  <a:prstClr val="black"/>
                </a:solidFill>
                <a:latin typeface="Times New Roman" pitchFamily="18" charset="0"/>
                <a:cs typeface="Times New Roman" pitchFamily="18" charset="0"/>
              </a:rPr>
              <a:t>56</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с.ш</a:t>
            </a:r>
            <a:r>
              <a:rPr lang="ru-RU" sz="3600" b="1" dirty="0">
                <a:solidFill>
                  <a:prstClr val="black"/>
                </a:solidFill>
                <a:latin typeface="Times New Roman" pitchFamily="18" charset="0"/>
                <a:cs typeface="Times New Roman" pitchFamily="18" charset="0"/>
              </a:rPr>
              <a:t>. </a:t>
            </a:r>
            <a:r>
              <a:rPr lang="ru-RU" sz="3600" b="1" dirty="0" smtClean="0">
                <a:solidFill>
                  <a:prstClr val="black"/>
                </a:solidFill>
                <a:latin typeface="Times New Roman" pitchFamily="18" charset="0"/>
                <a:cs typeface="Times New Roman" pitchFamily="18" charset="0"/>
              </a:rPr>
              <a:t>161</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в.д</a:t>
            </a:r>
            <a:r>
              <a:rPr lang="ru-RU" sz="3600" b="1" dirty="0">
                <a:solidFill>
                  <a:prstClr val="black"/>
                </a:solidFill>
                <a:latin typeface="Times New Roman" pitchFamily="18" charset="0"/>
                <a:cs typeface="Times New Roman" pitchFamily="18" charset="0"/>
              </a:rPr>
              <a:t>.</a:t>
            </a:r>
            <a:r>
              <a:rPr lang="ru-RU" sz="3600" dirty="0" smtClean="0">
                <a:solidFill>
                  <a:prstClr val="black"/>
                </a:solidFill>
                <a:latin typeface="Times New Roman" pitchFamily="18" charset="0"/>
                <a:cs typeface="Times New Roman" pitchFamily="18" charset="0"/>
              </a:rPr>
              <a:t>    </a:t>
            </a:r>
            <a:endParaRPr lang="ru-RU" sz="3600" dirty="0">
              <a:solidFill>
                <a:prstClr val="black"/>
              </a:solidFill>
              <a:latin typeface="Times New Roman" pitchFamily="18" charset="0"/>
              <a:cs typeface="Times New Roman" pitchFamily="18" charset="0"/>
            </a:endParaRPr>
          </a:p>
          <a:p>
            <a:pPr marL="0" indent="0">
              <a:buNone/>
            </a:pPr>
            <a:r>
              <a:rPr lang="ru-RU" sz="3600" dirty="0" smtClean="0">
                <a:solidFill>
                  <a:prstClr val="black"/>
                </a:solidFill>
                <a:latin typeface="Times New Roman" pitchFamily="18" charset="0"/>
                <a:cs typeface="Times New Roman" pitchFamily="18" charset="0"/>
              </a:rPr>
              <a:t> Полуостров         </a:t>
            </a:r>
            <a:r>
              <a:rPr lang="ru-RU" sz="3600" b="1" dirty="0" smtClean="0">
                <a:solidFill>
                  <a:prstClr val="black"/>
                </a:solidFill>
                <a:latin typeface="Times New Roman" pitchFamily="18" charset="0"/>
                <a:cs typeface="Times New Roman" pitchFamily="18" charset="0"/>
              </a:rPr>
              <a:t>75</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с.ш</a:t>
            </a:r>
            <a:r>
              <a:rPr lang="ru-RU" sz="3600" b="1" dirty="0">
                <a:solidFill>
                  <a:prstClr val="black"/>
                </a:solidFill>
                <a:latin typeface="Times New Roman" pitchFamily="18" charset="0"/>
                <a:cs typeface="Times New Roman" pitchFamily="18" charset="0"/>
              </a:rPr>
              <a:t>. </a:t>
            </a:r>
            <a:r>
              <a:rPr lang="ru-RU" sz="3600" b="1" dirty="0" smtClean="0">
                <a:solidFill>
                  <a:prstClr val="black"/>
                </a:solidFill>
                <a:latin typeface="Times New Roman" pitchFamily="18" charset="0"/>
                <a:cs typeface="Times New Roman" pitchFamily="18" charset="0"/>
              </a:rPr>
              <a:t>100</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в.д</a:t>
            </a:r>
            <a:r>
              <a:rPr lang="ru-RU" sz="3600" b="1" dirty="0">
                <a:solidFill>
                  <a:prstClr val="black"/>
                </a:solidFill>
                <a:latin typeface="Times New Roman" pitchFamily="18" charset="0"/>
                <a:cs typeface="Times New Roman" pitchFamily="18" charset="0"/>
              </a:rPr>
              <a:t>.</a:t>
            </a:r>
            <a:r>
              <a:rPr lang="ru-RU" sz="3600" dirty="0">
                <a:solidFill>
                  <a:prstClr val="black"/>
                </a:solidFill>
                <a:latin typeface="Times New Roman" pitchFamily="18" charset="0"/>
                <a:cs typeface="Times New Roman" pitchFamily="18" charset="0"/>
              </a:rPr>
              <a:t> </a:t>
            </a:r>
            <a:endParaRPr lang="ru-RU" sz="3600" dirty="0" smtClean="0">
              <a:solidFill>
                <a:prstClr val="black"/>
              </a:solidFill>
              <a:latin typeface="Times New Roman" pitchFamily="18" charset="0"/>
              <a:cs typeface="Times New Roman" pitchFamily="18" charset="0"/>
            </a:endParaRPr>
          </a:p>
          <a:p>
            <a:pPr marL="0" indent="0">
              <a:buNone/>
            </a:pPr>
            <a:r>
              <a:rPr lang="ru-RU" sz="3600" dirty="0" smtClean="0">
                <a:solidFill>
                  <a:prstClr val="black"/>
                </a:solidFill>
                <a:latin typeface="Times New Roman" pitchFamily="18" charset="0"/>
                <a:cs typeface="Times New Roman" pitchFamily="18" charset="0"/>
              </a:rPr>
              <a:t>Озеро                     </a:t>
            </a:r>
            <a:r>
              <a:rPr lang="ru-RU" sz="3600" b="1" dirty="0" smtClean="0">
                <a:solidFill>
                  <a:prstClr val="black"/>
                </a:solidFill>
                <a:latin typeface="Times New Roman" pitchFamily="18" charset="0"/>
                <a:cs typeface="Times New Roman" pitchFamily="18" charset="0"/>
              </a:rPr>
              <a:t>53</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с.ш</a:t>
            </a:r>
            <a:r>
              <a:rPr lang="ru-RU" sz="3600" b="1" dirty="0">
                <a:solidFill>
                  <a:prstClr val="black"/>
                </a:solidFill>
                <a:latin typeface="Times New Roman" pitchFamily="18" charset="0"/>
                <a:cs typeface="Times New Roman" pitchFamily="18" charset="0"/>
              </a:rPr>
              <a:t>. </a:t>
            </a:r>
            <a:r>
              <a:rPr lang="ru-RU" sz="3600" b="1" dirty="0" smtClean="0">
                <a:solidFill>
                  <a:prstClr val="black"/>
                </a:solidFill>
                <a:latin typeface="Times New Roman" pitchFamily="18" charset="0"/>
                <a:cs typeface="Times New Roman" pitchFamily="18" charset="0"/>
              </a:rPr>
              <a:t>108</a:t>
            </a:r>
            <a:r>
              <a:rPr lang="ru-RU" sz="3600" b="1" baseline="30000" dirty="0" smtClean="0">
                <a:solidFill>
                  <a:prstClr val="black"/>
                </a:solidFill>
                <a:latin typeface="Times New Roman" pitchFamily="18" charset="0"/>
                <a:cs typeface="Times New Roman" pitchFamily="18" charset="0"/>
              </a:rPr>
              <a:t>0 </a:t>
            </a:r>
            <a:r>
              <a:rPr lang="ru-RU" sz="3600" b="1" dirty="0" err="1">
                <a:solidFill>
                  <a:prstClr val="black"/>
                </a:solidFill>
                <a:latin typeface="Times New Roman" pitchFamily="18" charset="0"/>
                <a:cs typeface="Times New Roman" pitchFamily="18" charset="0"/>
              </a:rPr>
              <a:t>в.д</a:t>
            </a:r>
            <a:r>
              <a:rPr lang="ru-RU" sz="3600" b="1" dirty="0">
                <a:solidFill>
                  <a:prstClr val="black"/>
                </a:solidFill>
                <a:latin typeface="Times New Roman" pitchFamily="18" charset="0"/>
                <a:cs typeface="Times New Roman" pitchFamily="18" charset="0"/>
              </a:rPr>
              <a:t>.</a:t>
            </a:r>
            <a:r>
              <a:rPr lang="ru-RU" sz="3600" dirty="0" smtClean="0">
                <a:solidFill>
                  <a:prstClr val="black"/>
                </a:solidFill>
                <a:latin typeface="Times New Roman" pitchFamily="18" charset="0"/>
                <a:cs typeface="Times New Roman" pitchFamily="18" charset="0"/>
              </a:rPr>
              <a:t>            </a:t>
            </a:r>
            <a:endParaRPr lang="ru-RU" dirty="0"/>
          </a:p>
        </p:txBody>
      </p:sp>
    </p:spTree>
    <p:extLst>
      <p:ext uri="{BB962C8B-B14F-4D97-AF65-F5344CB8AC3E}">
        <p14:creationId xmlns:p14="http://schemas.microsoft.com/office/powerpoint/2010/main" val="325085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latin typeface="Times New Roman" pitchFamily="18" charset="0"/>
                <a:cs typeface="Times New Roman" pitchFamily="18" charset="0"/>
              </a:rPr>
              <a:t>ЦЕЛЬ:</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pPr>
              <a:lnSpc>
                <a:spcPct val="150000"/>
              </a:lnSpc>
            </a:pPr>
            <a:r>
              <a:rPr lang="ru-RU" b="1" dirty="0">
                <a:latin typeface="Times New Roman" pitchFamily="18" charset="0"/>
                <a:cs typeface="Times New Roman" pitchFamily="18" charset="0"/>
              </a:rPr>
              <a:t>проверить уровень знаний </a:t>
            </a:r>
            <a:r>
              <a:rPr lang="ru-RU" b="1" dirty="0" smtClean="0">
                <a:latin typeface="Times New Roman" pitchFamily="18" charset="0"/>
                <a:cs typeface="Times New Roman" pitchFamily="18" charset="0"/>
              </a:rPr>
              <a:t>по теме</a:t>
            </a:r>
          </a:p>
          <a:p>
            <a:pPr>
              <a:lnSpc>
                <a:spcPct val="150000"/>
              </a:lnSpc>
            </a:pPr>
            <a:r>
              <a:rPr lang="ru-RU" b="1" dirty="0" smtClean="0">
                <a:latin typeface="Times New Roman" pitchFamily="18" charset="0"/>
                <a:cs typeface="Times New Roman" pitchFamily="18" charset="0"/>
              </a:rPr>
              <a:t>закрепить </a:t>
            </a:r>
            <a:r>
              <a:rPr lang="ru-RU" b="1" dirty="0">
                <a:latin typeface="Times New Roman" pitchFamily="18" charset="0"/>
                <a:cs typeface="Times New Roman" pitchFamily="18" charset="0"/>
              </a:rPr>
              <a:t>навыки работы с картами </a:t>
            </a:r>
            <a:r>
              <a:rPr lang="ru-RU" b="1" dirty="0" smtClean="0">
                <a:latin typeface="Times New Roman" pitchFamily="18" charset="0"/>
                <a:cs typeface="Times New Roman" pitchFamily="18" charset="0"/>
              </a:rPr>
              <a:t>атласа и планом</a:t>
            </a:r>
          </a:p>
          <a:p>
            <a:pPr>
              <a:lnSpc>
                <a:spcPct val="150000"/>
              </a:lnSpc>
            </a:pPr>
            <a:r>
              <a:rPr lang="ru-RU" b="1" dirty="0">
                <a:latin typeface="Times New Roman" pitchFamily="18" charset="0"/>
                <a:cs typeface="Times New Roman" pitchFamily="18" charset="0"/>
              </a:rPr>
              <a:t>н</a:t>
            </a:r>
            <a:r>
              <a:rPr lang="ru-RU" b="1" dirty="0" smtClean="0">
                <a:latin typeface="Times New Roman" pitchFamily="18" charset="0"/>
                <a:cs typeface="Times New Roman" pitchFamily="18" charset="0"/>
              </a:rPr>
              <a:t>аучиться работать с картами атласа и планом</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91145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latin typeface="Times New Roman" pitchFamily="18" charset="0"/>
                <a:cs typeface="Times New Roman" pitchFamily="18" charset="0"/>
              </a:rPr>
              <a:t>Ф</a:t>
            </a:r>
            <a:r>
              <a:rPr lang="ru-RU" b="1" dirty="0" err="1" smtClean="0">
                <a:latin typeface="Times New Roman" pitchFamily="18" charset="0"/>
                <a:cs typeface="Times New Roman" pitchFamily="18" charset="0"/>
              </a:rPr>
              <a:t>илворд</a:t>
            </a:r>
            <a:endParaRPr lang="ru-RU" b="1" dirty="0">
              <a:latin typeface="Times New Roman" pitchFamily="18" charset="0"/>
              <a:cs typeface="Times New Roman" pitchFamily="18" charset="0"/>
            </a:endParaRPr>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755576"/>
            <a:ext cx="14904641" cy="7804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6158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latin typeface="Times New Roman" pitchFamily="18" charset="0"/>
                <a:cs typeface="Times New Roman" pitchFamily="18" charset="0"/>
              </a:rPr>
              <a:t>Ф</a:t>
            </a:r>
            <a:r>
              <a:rPr lang="ru-RU" b="1" dirty="0" err="1" smtClean="0">
                <a:latin typeface="Times New Roman" pitchFamily="18" charset="0"/>
                <a:cs typeface="Times New Roman" pitchFamily="18" charset="0"/>
              </a:rPr>
              <a:t>илворд</a:t>
            </a:r>
            <a:endParaRPr lang="ru-RU" b="1" dirty="0">
              <a:latin typeface="Times New Roman" pitchFamily="18" charset="0"/>
              <a:cs typeface="Times New Roman" pitchFamily="18" charset="0"/>
            </a:endParaRPr>
          </a:p>
        </p:txBody>
      </p:sp>
      <p:pic>
        <p:nvPicPr>
          <p:cNvPr id="2049"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628800"/>
            <a:ext cx="14826484"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2791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latin typeface="Times New Roman" pitchFamily="18" charset="0"/>
                <a:cs typeface="Times New Roman" pitchFamily="18" charset="0"/>
              </a:rPr>
              <a:t>Филворд</a:t>
            </a:r>
            <a:endParaRPr lang="ru-RU" b="1" dirty="0"/>
          </a:p>
        </p:txBody>
      </p:sp>
      <p:pic>
        <p:nvPicPr>
          <p:cNvPr id="1028"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556792"/>
            <a:ext cx="15581617" cy="5145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0537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4900" b="1" dirty="0">
                <a:latin typeface="Times New Roman" pitchFamily="18" charset="0"/>
                <a:cs typeface="Times New Roman" pitchFamily="18" charset="0"/>
              </a:rPr>
              <a:t>Графический диктант</a:t>
            </a:r>
            <a:r>
              <a:rPr lang="ru-RU" dirty="0"/>
              <a:t/>
            </a:r>
            <a:br>
              <a:rPr lang="ru-RU" dirty="0"/>
            </a:br>
            <a:endParaRPr lang="ru-RU" dirty="0"/>
          </a:p>
        </p:txBody>
      </p:sp>
      <p:sp>
        <p:nvSpPr>
          <p:cNvPr id="3" name="Объект 2"/>
          <p:cNvSpPr>
            <a:spLocks noGrp="1"/>
          </p:cNvSpPr>
          <p:nvPr>
            <p:ph idx="1"/>
          </p:nvPr>
        </p:nvSpPr>
        <p:spPr/>
        <p:txBody>
          <a:bodyPr/>
          <a:lstStyle/>
          <a:p>
            <a:pPr marL="0" indent="0" algn="just">
              <a:lnSpc>
                <a:spcPct val="150000"/>
              </a:lnSpc>
              <a:buNone/>
            </a:pPr>
            <a:endParaRPr lang="ru-RU" b="1" dirty="0">
              <a:latin typeface="Times New Roman" pitchFamily="18" charset="0"/>
              <a:cs typeface="Times New Roman" pitchFamily="18" charset="0"/>
            </a:endParaRPr>
          </a:p>
        </p:txBody>
      </p:sp>
      <p:pic>
        <p:nvPicPr>
          <p:cNvPr id="1026" name="Picture 2" descr="F:\план и карта\b110f037b55beece8876efd86c4f20fd-800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257" y="1325207"/>
            <a:ext cx="8101951" cy="4552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5882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4900" b="1" dirty="0">
                <a:latin typeface="Times New Roman" pitchFamily="18" charset="0"/>
                <a:cs typeface="Times New Roman" pitchFamily="18" charset="0"/>
              </a:rPr>
              <a:t>Графический диктант</a:t>
            </a:r>
            <a:r>
              <a:rPr lang="ru-RU" dirty="0"/>
              <a:t/>
            </a:r>
            <a:br>
              <a:rPr lang="ru-RU" dirty="0"/>
            </a:br>
            <a:endParaRPr lang="ru-RU" dirty="0"/>
          </a:p>
        </p:txBody>
      </p:sp>
      <p:sp>
        <p:nvSpPr>
          <p:cNvPr id="3" name="Объект 2"/>
          <p:cNvSpPr>
            <a:spLocks noGrp="1"/>
          </p:cNvSpPr>
          <p:nvPr>
            <p:ph idx="1"/>
          </p:nvPr>
        </p:nvSpPr>
        <p:spPr/>
        <p:txBody>
          <a:bodyPr/>
          <a:lstStyle/>
          <a:p>
            <a:pPr marL="0" indent="0" algn="just">
              <a:lnSpc>
                <a:spcPct val="150000"/>
              </a:lnSpc>
              <a:buNone/>
            </a:pPr>
            <a:r>
              <a:rPr lang="ru-RU" b="1" dirty="0">
                <a:latin typeface="Times New Roman" pitchFamily="18" charset="0"/>
                <a:cs typeface="Times New Roman" pitchFamily="18" charset="0"/>
              </a:rPr>
              <a:t>3юв   2св   2юв   3с   2св  1з  2юв  1в  2св  1з   2юв   3ю    2св  2юв   3св   5ю   2юз   3сз   2юз   1юв   2ю   1юз   1юв   2ю   1юз   2сз   3з    2юз   1сз   2с   1св   1сз  2с   1св    2сз   3юз    2сз   5с </a:t>
            </a:r>
          </a:p>
        </p:txBody>
      </p:sp>
    </p:spTree>
    <p:extLst>
      <p:ext uri="{BB962C8B-B14F-4D97-AF65-F5344CB8AC3E}">
        <p14:creationId xmlns:p14="http://schemas.microsoft.com/office/powerpoint/2010/main" val="37680758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4900" b="1" dirty="0">
                <a:latin typeface="Times New Roman" pitchFamily="18" charset="0"/>
                <a:cs typeface="Times New Roman" pitchFamily="18" charset="0"/>
              </a:rPr>
              <a:t>Графический диктант</a:t>
            </a:r>
            <a:r>
              <a:rPr lang="ru-RU" dirty="0"/>
              <a:t/>
            </a:r>
            <a:br>
              <a:rPr lang="ru-RU" dirty="0"/>
            </a:br>
            <a:endParaRPr lang="ru-RU" dirty="0"/>
          </a:p>
        </p:txBody>
      </p:sp>
      <p:pic>
        <p:nvPicPr>
          <p:cNvPr id="4099" name="Picture 3" descr="F:\план и карта\tlKy8fp1k8Y - копия.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124744"/>
            <a:ext cx="5688632" cy="5197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81034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TotalTime>
  <Words>605</Words>
  <Application>Microsoft Office PowerPoint</Application>
  <PresentationFormat>Экран (4:3)</PresentationFormat>
  <Paragraphs>137</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 </vt:lpstr>
      <vt:lpstr>И </vt:lpstr>
      <vt:lpstr>ЦЕЛЬ:</vt:lpstr>
      <vt:lpstr>Филворд</vt:lpstr>
      <vt:lpstr>Филворд</vt:lpstr>
      <vt:lpstr>Филворд</vt:lpstr>
      <vt:lpstr>Графический диктант </vt:lpstr>
      <vt:lpstr>Графический диктант </vt:lpstr>
      <vt:lpstr>Графический диктант </vt:lpstr>
      <vt:lpstr>Условные знаки </vt:lpstr>
      <vt:lpstr>Условные знаки </vt:lpstr>
      <vt:lpstr>Условные знаки </vt:lpstr>
      <vt:lpstr>Работа с планом местности</vt:lpstr>
      <vt:lpstr>Работа с планом местности</vt:lpstr>
      <vt:lpstr>Работа с планом местности</vt:lpstr>
      <vt:lpstr>Работа с планом местности</vt:lpstr>
      <vt:lpstr>Работа с планом местности</vt:lpstr>
      <vt:lpstr>Работа с планом местности</vt:lpstr>
      <vt:lpstr>Работа с планом местности</vt:lpstr>
      <vt:lpstr>Работа с Физической картой полушарий </vt:lpstr>
      <vt:lpstr>Работа с Физической картой полушарий </vt:lpstr>
      <vt:lpstr>Работа с Физической картой полушарий </vt:lpstr>
      <vt:lpstr>Работа с Физической картой России </vt:lpstr>
      <vt:lpstr>Работа с Физической картой России </vt:lpstr>
      <vt:lpstr>Работа с Физической картой России </vt:lpstr>
      <vt:lpstr>Работа с Физической картой России </vt:lpstr>
      <vt:lpstr>Рефлексивная таблица </vt:lpstr>
      <vt:lpstr>Критерии оценки:</vt:lpstr>
      <vt:lpstr>Рекордсмены России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21</cp:revision>
  <dcterms:created xsi:type="dcterms:W3CDTF">2023-03-12T18:46:40Z</dcterms:created>
  <dcterms:modified xsi:type="dcterms:W3CDTF">2023-03-14T20:08:31Z</dcterms:modified>
</cp:coreProperties>
</file>