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7" autoAdjust="0"/>
    <p:restoredTop sz="93080" autoAdjust="0"/>
  </p:normalViewPr>
  <p:slideViewPr>
    <p:cSldViewPr snapToGrid="0">
      <p:cViewPr varScale="1">
        <p:scale>
          <a:sx n="157" d="100"/>
          <a:sy n="157" d="100"/>
        </p:scale>
        <p:origin x="82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7974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8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00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00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75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59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08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70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39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38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19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11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54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48376"/>
            <a:ext cx="8520600" cy="876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 dirty="0" smtClean="0">
                <a:solidFill>
                  <a:srgbClr val="1155CC"/>
                </a:solidFill>
              </a:rPr>
              <a:t>Почему </a:t>
            </a:r>
            <a:r>
              <a:rPr lang="ru" sz="3600" b="1" dirty="0">
                <a:solidFill>
                  <a:srgbClr val="1155CC"/>
                </a:solidFill>
              </a:rPr>
              <a:t>извергаются вулканы</a:t>
            </a:r>
            <a:r>
              <a:rPr lang="ru" sz="3600" b="1" dirty="0" smtClean="0">
                <a:solidFill>
                  <a:srgbClr val="1155CC"/>
                </a:solidFill>
              </a:rPr>
              <a:t>?</a:t>
            </a:r>
            <a:endParaRPr lang="ru" sz="3600" b="1" dirty="0">
              <a:solidFill>
                <a:srgbClr val="1155CC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016856" y="2545601"/>
            <a:ext cx="5041800" cy="12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1800" dirty="0" smtClean="0">
                <a:solidFill>
                  <a:srgbClr val="000000"/>
                </a:solidFill>
              </a:rPr>
              <a:t>Выполнила ученица 4 «Е» класса </a:t>
            </a:r>
            <a:r>
              <a:rPr lang="ru" sz="2400" dirty="0" smtClean="0">
                <a:solidFill>
                  <a:srgbClr val="000000"/>
                </a:solidFill>
              </a:rPr>
              <a:t>Долгушина Анастасия</a:t>
            </a:r>
            <a:endParaRPr lang="ru" sz="2400" dirty="0">
              <a:solidFill>
                <a:srgbClr val="000000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endParaRPr lang="ru" sz="2400" dirty="0">
              <a:solidFill>
                <a:srgbClr val="000000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0" y="115150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 smtClean="0"/>
              <a:t>МАОУ «СОШ </a:t>
            </a:r>
            <a:r>
              <a:rPr lang="ru" sz="1800" dirty="0"/>
              <a:t>№</a:t>
            </a:r>
            <a:r>
              <a:rPr lang="ru" sz="1800" dirty="0" smtClean="0"/>
              <a:t>79»</a:t>
            </a:r>
            <a:endParaRPr lang="ru" sz="1800" dirty="0"/>
          </a:p>
        </p:txBody>
      </p:sp>
      <p:pic>
        <p:nvPicPr>
          <p:cNvPr id="59" name="Shape 59" descr="big_vulkan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5" y="2290225"/>
            <a:ext cx="3697700" cy="27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187952" y="3889248"/>
            <a:ext cx="4815840" cy="950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Куратор проекта: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Ершова Светлана Витальевна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У</a:t>
            </a:r>
            <a:r>
              <a:rPr lang="ru" dirty="0" smtClean="0"/>
              <a:t>читель высшей категории</a:t>
            </a:r>
            <a:endParaRPr lang="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0" y="-140750"/>
            <a:ext cx="9144000" cy="86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>
                <a:solidFill>
                  <a:srgbClr val="1155CC"/>
                </a:solidFill>
              </a:rPr>
              <a:t>Опыт “Создание макета действующего вулкана в домашних условиях”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5" y="2741400"/>
            <a:ext cx="9144000" cy="138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dirty="0">
                <a:solidFill>
                  <a:srgbClr val="000000"/>
                </a:solidFill>
              </a:rPr>
              <a:t>Сделали из картона конус. Обклеили его </a:t>
            </a:r>
            <a:r>
              <a:rPr lang="ru" dirty="0" smtClean="0">
                <a:solidFill>
                  <a:srgbClr val="000000"/>
                </a:solidFill>
              </a:rPr>
              <a:t>пластилином,придав </a:t>
            </a:r>
            <a:r>
              <a:rPr lang="ru" dirty="0">
                <a:solidFill>
                  <a:srgbClr val="000000"/>
                </a:solidFill>
              </a:rPr>
              <a:t>окраску вулкану;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Поместили внутрь конуса бутылочку;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Наполнили бутылочку “лавой”- смесь соды</a:t>
            </a:r>
            <a:r>
              <a:rPr lang="ru" dirty="0" smtClean="0">
                <a:solidFill>
                  <a:srgbClr val="000000"/>
                </a:solidFill>
              </a:rPr>
              <a:t>, жидкого </a:t>
            </a:r>
            <a:r>
              <a:rPr lang="ru" dirty="0">
                <a:solidFill>
                  <a:srgbClr val="000000"/>
                </a:solidFill>
              </a:rPr>
              <a:t>мыла и красной гуаши;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Залили вулкан уксусом и получили извержение.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155" name="Shape 155" descr="vulkan_03.jpg"/>
          <p:cNvPicPr preferRelativeResize="0"/>
          <p:nvPr/>
        </p:nvPicPr>
        <p:blipFill rotWithShape="1">
          <a:blip r:embed="rId3">
            <a:alphaModFix/>
          </a:blip>
          <a:srcRect b="11142"/>
          <a:stretch/>
        </p:blipFill>
        <p:spPr>
          <a:xfrm>
            <a:off x="1231392" y="793152"/>
            <a:ext cx="2123925" cy="206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kawah-ijen-vulkan-s-goluboy-lavoy_8.jpg"/>
          <p:cNvPicPr preferRelativeResize="0"/>
          <p:nvPr/>
        </p:nvPicPr>
        <p:blipFill rotWithShape="1">
          <a:blip r:embed="rId4">
            <a:alphaModFix/>
          </a:blip>
          <a:srcRect l="16446" r="8798"/>
          <a:stretch/>
        </p:blipFill>
        <p:spPr>
          <a:xfrm>
            <a:off x="4855298" y="793152"/>
            <a:ext cx="2477850" cy="2060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91886" y="4536574"/>
            <a:ext cx="45719" cy="3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b="1" dirty="0" smtClean="0">
                <a:solidFill>
                  <a:srgbClr val="1155CC"/>
                </a:solidFill>
              </a:rPr>
              <a:t>                             Вывод: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856" y="883920"/>
            <a:ext cx="8460444" cy="1751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ru" b="1" dirty="0" smtClean="0">
                <a:solidFill>
                  <a:srgbClr val="1155CC"/>
                </a:solidFill>
              </a:rPr>
              <a:t>    </a:t>
            </a:r>
            <a:endParaRPr lang="ru" sz="2800" b="1" dirty="0" smtClean="0">
              <a:solidFill>
                <a:srgbClr val="1155CC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ru" b="1" dirty="0" smtClean="0">
              <a:solidFill>
                <a:srgbClr val="1155CC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ru" sz="2400" b="1" dirty="0">
                <a:solidFill>
                  <a:srgbClr val="000000"/>
                </a:solidFill>
              </a:rPr>
              <a:t>Г</a:t>
            </a:r>
            <a:r>
              <a:rPr lang="ru" sz="2400" b="1" dirty="0" smtClean="0">
                <a:solidFill>
                  <a:srgbClr val="000000"/>
                </a:solidFill>
              </a:rPr>
              <a:t>аз,образовавшийся </a:t>
            </a:r>
            <a:r>
              <a:rPr lang="ru" sz="2400" b="1" dirty="0">
                <a:solidFill>
                  <a:srgbClr val="000000"/>
                </a:solidFill>
              </a:rPr>
              <a:t>при воздействии уксуса на соду</a:t>
            </a:r>
            <a:r>
              <a:rPr lang="ru" sz="2400" b="1" dirty="0" smtClean="0">
                <a:solidFill>
                  <a:srgbClr val="000000"/>
                </a:solidFill>
              </a:rPr>
              <a:t>, поднимает </a:t>
            </a:r>
            <a:r>
              <a:rPr lang="ru" sz="2400" b="1" dirty="0">
                <a:solidFill>
                  <a:srgbClr val="000000"/>
                </a:solidFill>
              </a:rPr>
              <a:t>“лаву” вверх и происходит “извержение</a:t>
            </a:r>
            <a:r>
              <a:rPr lang="ru" b="1" dirty="0" smtClean="0">
                <a:solidFill>
                  <a:srgbClr val="000000"/>
                </a:solidFill>
              </a:rPr>
              <a:t>”</a:t>
            </a:r>
            <a:endParaRPr lang="ru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4" name="Shape 157" descr="kawah-ijen-vulkan-s-goluboy-lavoy_8.jpg"/>
          <p:cNvPicPr preferRelativeResize="0"/>
          <p:nvPr/>
        </p:nvPicPr>
        <p:blipFill rotWithShape="1">
          <a:blip r:embed="rId2">
            <a:alphaModFix/>
          </a:blip>
          <a:srcRect l="16446" r="8798"/>
          <a:stretch/>
        </p:blipFill>
        <p:spPr>
          <a:xfrm>
            <a:off x="6130573" y="2635918"/>
            <a:ext cx="2477850" cy="206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Анкета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0" y="451500"/>
            <a:ext cx="9144000" cy="3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 классе </a:t>
            </a:r>
            <a:r>
              <a:rPr lang="ru" smtClean="0">
                <a:solidFill>
                  <a:schemeClr val="dk1"/>
                </a:solidFill>
              </a:rPr>
              <a:t>29 человек.Участвовали </a:t>
            </a:r>
            <a:r>
              <a:rPr lang="ru">
                <a:solidFill>
                  <a:schemeClr val="dk1"/>
                </a:solidFill>
              </a:rPr>
              <a:t>в опросе 28 человек.</a:t>
            </a:r>
          </a:p>
        </p:txBody>
      </p:sp>
      <p:pic>
        <p:nvPicPr>
          <p:cNvPr id="166" name="Shape 16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5625"/>
            <a:ext cx="3148849" cy="19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150" y="940875"/>
            <a:ext cx="3148849" cy="1706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8" name="Shape 168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71425"/>
            <a:ext cx="3086125" cy="17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title="Points scor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5150" y="2534125"/>
            <a:ext cx="3148849" cy="17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086125" y="4014325"/>
            <a:ext cx="40380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1" name="Shape 171"/>
          <p:cNvSpPr txBox="1"/>
          <p:nvPr/>
        </p:nvSpPr>
        <p:spPr>
          <a:xfrm>
            <a:off x="0" y="4102250"/>
            <a:ext cx="9144000" cy="10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dirty="0"/>
              <a:t>   Исходя из данных диаграмм</a:t>
            </a:r>
            <a:r>
              <a:rPr lang="ru" sz="1800" dirty="0" smtClean="0"/>
              <a:t>, можно </a:t>
            </a:r>
            <a:r>
              <a:rPr lang="ru" sz="1800" dirty="0"/>
              <a:t>сделать вывод о том</a:t>
            </a:r>
            <a:r>
              <a:rPr lang="ru" sz="1800" dirty="0" smtClean="0"/>
              <a:t>, что </a:t>
            </a:r>
            <a:r>
              <a:rPr lang="ru" sz="1800" dirty="0"/>
              <a:t>в целом одноклассникам известно о таком природном явлении</a:t>
            </a:r>
            <a:r>
              <a:rPr lang="ru" sz="1800" dirty="0" smtClean="0"/>
              <a:t>, как </a:t>
            </a:r>
            <a:r>
              <a:rPr lang="ru" sz="1800" dirty="0"/>
              <a:t>вулкан</a:t>
            </a:r>
            <a:r>
              <a:rPr lang="ru" sz="1800" dirty="0" smtClean="0"/>
              <a:t>. Но </a:t>
            </a:r>
            <a:r>
              <a:rPr lang="ru" sz="1800" dirty="0"/>
              <a:t>голоса разделились ровно на половину в вопросе “Боитесь ли </a:t>
            </a:r>
            <a:r>
              <a:rPr lang="ru" sz="1800" dirty="0" smtClean="0"/>
              <a:t>извержения </a:t>
            </a:r>
            <a:r>
              <a:rPr lang="ru" sz="1800" dirty="0"/>
              <a:t>вулкана</a:t>
            </a:r>
            <a:r>
              <a:rPr lang="ru" dirty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25" y="0"/>
            <a:ext cx="9144000" cy="38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Заключение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0" y="451625"/>
            <a:ext cx="9144000" cy="46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  </a:t>
            </a:r>
            <a:r>
              <a:rPr lang="ru" sz="2800" dirty="0">
                <a:solidFill>
                  <a:srgbClr val="000000"/>
                </a:solidFill>
              </a:rPr>
              <a:t>В ходе исследования гипотеза подтвердилась только с точки зрения мифологической истории о боге огня </a:t>
            </a:r>
            <a:r>
              <a:rPr lang="ru" sz="2800" dirty="0" smtClean="0">
                <a:solidFill>
                  <a:srgbClr val="000000"/>
                </a:solidFill>
              </a:rPr>
              <a:t>Вулкане.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 flipH="1">
            <a:off x="7213275" y="4819551"/>
            <a:ext cx="1204500" cy="1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endParaRPr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376" y="1476103"/>
            <a:ext cx="2970564" cy="347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09006"/>
            <a:ext cx="8520600" cy="600891"/>
          </a:xfrm>
        </p:spPr>
        <p:txBody>
          <a:bodyPr/>
          <a:lstStyle/>
          <a:p>
            <a:pPr algn="ctr"/>
            <a:r>
              <a:rPr lang="ru" dirty="0">
                <a:solidFill>
                  <a:srgbClr val="0070C0"/>
                </a:solidFill>
              </a:rPr>
              <a:t>На самом </a:t>
            </a:r>
            <a:r>
              <a:rPr lang="ru" dirty="0" smtClean="0">
                <a:solidFill>
                  <a:srgbClr val="0070C0"/>
                </a:solidFill>
              </a:rPr>
              <a:t>деле: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809897"/>
            <a:ext cx="8520600" cy="3758978"/>
          </a:xfrm>
        </p:spPr>
        <p:txBody>
          <a:bodyPr/>
          <a:lstStyle/>
          <a:p>
            <a:pPr lvl="0" algn="ctr">
              <a:buClr>
                <a:srgbClr val="595959"/>
              </a:buClr>
            </a:pPr>
            <a:r>
              <a:rPr lang="ru" sz="2400" dirty="0">
                <a:solidFill>
                  <a:srgbClr val="000000"/>
                </a:solidFill>
              </a:rPr>
              <a:t>В</a:t>
            </a:r>
            <a:r>
              <a:rPr lang="ru" sz="2400" dirty="0" smtClean="0">
                <a:solidFill>
                  <a:srgbClr val="000000"/>
                </a:solidFill>
              </a:rPr>
              <a:t>улкан извергается потому, </a:t>
            </a:r>
            <a:r>
              <a:rPr lang="ru" sz="2400" dirty="0">
                <a:solidFill>
                  <a:srgbClr val="000000"/>
                </a:solidFill>
              </a:rPr>
              <a:t>что </a:t>
            </a:r>
            <a:r>
              <a:rPr lang="ru" sz="2400" dirty="0" smtClean="0">
                <a:solidFill>
                  <a:srgbClr val="000000"/>
                </a:solidFill>
              </a:rPr>
              <a:t>:</a:t>
            </a:r>
          </a:p>
          <a:p>
            <a:pPr marL="457200" lvl="0" indent="-457200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" sz="2400" dirty="0" smtClean="0">
                <a:solidFill>
                  <a:srgbClr val="000000"/>
                </a:solidFill>
              </a:rPr>
              <a:t>В </a:t>
            </a:r>
            <a:r>
              <a:rPr lang="ru" sz="2400" dirty="0">
                <a:solidFill>
                  <a:srgbClr val="000000"/>
                </a:solidFill>
              </a:rPr>
              <a:t>вулканической камере скопилась магма, и под воздействием газа она поднимается вверх</a:t>
            </a:r>
            <a:r>
              <a:rPr lang="ru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" sz="2400" dirty="0" smtClean="0">
                <a:solidFill>
                  <a:srgbClr val="000000"/>
                </a:solidFill>
              </a:rPr>
              <a:t>В </a:t>
            </a:r>
            <a:r>
              <a:rPr lang="ru" sz="2400" dirty="0">
                <a:solidFill>
                  <a:srgbClr val="000000"/>
                </a:solidFill>
              </a:rPr>
              <a:t>жерле вулкана количество газа становится больше</a:t>
            </a:r>
            <a:r>
              <a:rPr lang="ru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" sz="2400" dirty="0" smtClean="0">
                <a:solidFill>
                  <a:srgbClr val="000000"/>
                </a:solidFill>
              </a:rPr>
              <a:t>Магма </a:t>
            </a:r>
            <a:r>
              <a:rPr lang="ru" sz="2400" dirty="0">
                <a:solidFill>
                  <a:srgbClr val="000000"/>
                </a:solidFill>
              </a:rPr>
              <a:t>превращается в лаву,  достигает кратера и происходит извержение. </a:t>
            </a:r>
            <a:endParaRPr lang="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Как предупредить угрозу извержения: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199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Учёными создаются обсерватории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Наблюдают и изучают причины извержений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Предупреждают и эвакуируют население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Учёные пытаются всеми силами предотвратить ту угрозу, которую вулканы несут  человеку и окружающей среде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96573" y="12879823"/>
            <a:ext cx="1440000" cy="216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s5.pikabu.ru/post_img/big/2015/11/01/10/1446397095_140238401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72" y="1267222"/>
            <a:ext cx="5061455" cy="36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23325"/>
            <a:ext cx="9144000" cy="5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1155CC"/>
                </a:solidFill>
              </a:rPr>
              <a:t>Цель исследования:</a:t>
            </a:r>
            <a:r>
              <a:rPr lang="ru" sz="2400"/>
              <a:t> узнать,почему извергаются вулканы?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-50" y="496750"/>
            <a:ext cx="9144000" cy="5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1155CC"/>
                </a:solidFill>
              </a:rPr>
              <a:t>Задачи исследования: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806075" y="4644500"/>
            <a:ext cx="7369800" cy="8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0" y="358027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 txBox="1"/>
          <p:nvPr/>
        </p:nvSpPr>
        <p:spPr>
          <a:xfrm>
            <a:off x="-150" y="3969675"/>
            <a:ext cx="9144000" cy="11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 txBox="1"/>
          <p:nvPr/>
        </p:nvSpPr>
        <p:spPr>
          <a:xfrm>
            <a:off x="0" y="2882903"/>
            <a:ext cx="91440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1" name="Shape 71"/>
          <p:cNvSpPr txBox="1"/>
          <p:nvPr/>
        </p:nvSpPr>
        <p:spPr>
          <a:xfrm>
            <a:off x="0" y="2919075"/>
            <a:ext cx="9144000" cy="81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0" y="724712"/>
            <a:ext cx="91440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3" name="Shape 73"/>
          <p:cNvSpPr txBox="1"/>
          <p:nvPr/>
        </p:nvSpPr>
        <p:spPr>
          <a:xfrm>
            <a:off x="-150" y="1008550"/>
            <a:ext cx="91440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 smtClean="0"/>
              <a:t>1) Выяснить,что </a:t>
            </a:r>
            <a:r>
              <a:rPr lang="ru" sz="2400" dirty="0"/>
              <a:t>такое </a:t>
            </a:r>
            <a:r>
              <a:rPr lang="ru" sz="2400" dirty="0" smtClean="0"/>
              <a:t>вулкан</a:t>
            </a:r>
            <a:endParaRPr lang="ru" sz="2400" dirty="0"/>
          </a:p>
        </p:txBody>
      </p:sp>
      <p:sp>
        <p:nvSpPr>
          <p:cNvPr id="74" name="Shape 74"/>
          <p:cNvSpPr txBox="1"/>
          <p:nvPr/>
        </p:nvSpPr>
        <p:spPr>
          <a:xfrm>
            <a:off x="-150" y="1531200"/>
            <a:ext cx="75747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2</a:t>
            </a:r>
            <a:r>
              <a:rPr lang="ru" sz="2400" dirty="0" smtClean="0"/>
              <a:t>) Как </a:t>
            </a:r>
            <a:r>
              <a:rPr lang="ru" sz="2400" dirty="0"/>
              <a:t>устроен </a:t>
            </a:r>
            <a:r>
              <a:rPr lang="ru" sz="2400" dirty="0" smtClean="0"/>
              <a:t>вулкан</a:t>
            </a:r>
            <a:endParaRPr lang="ru" sz="2400" dirty="0"/>
          </a:p>
        </p:txBody>
      </p:sp>
      <p:sp>
        <p:nvSpPr>
          <p:cNvPr id="75" name="Shape 75"/>
          <p:cNvSpPr txBox="1"/>
          <p:nvPr/>
        </p:nvSpPr>
        <p:spPr>
          <a:xfrm>
            <a:off x="-150" y="2013366"/>
            <a:ext cx="75360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 smtClean="0"/>
              <a:t>3) Какие </a:t>
            </a:r>
            <a:r>
              <a:rPr lang="ru" sz="2400" dirty="0"/>
              <a:t>бывают </a:t>
            </a:r>
            <a:r>
              <a:rPr lang="ru" sz="2400" dirty="0" smtClean="0"/>
              <a:t>вулканы</a:t>
            </a:r>
            <a:endParaRPr lang="ru" sz="2400" dirty="0"/>
          </a:p>
        </p:txBody>
      </p:sp>
      <p:sp>
        <p:nvSpPr>
          <p:cNvPr id="76" name="Shape 76"/>
          <p:cNvSpPr txBox="1"/>
          <p:nvPr/>
        </p:nvSpPr>
        <p:spPr>
          <a:xfrm>
            <a:off x="-150" y="2577574"/>
            <a:ext cx="7613100" cy="8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 smtClean="0"/>
              <a:t>4) Создать </a:t>
            </a:r>
            <a:r>
              <a:rPr lang="ru" sz="2400" dirty="0"/>
              <a:t>действующую модель вулкана в домашних </a:t>
            </a:r>
            <a:r>
              <a:rPr lang="ru" sz="2400" dirty="0" smtClean="0"/>
              <a:t>условиях</a:t>
            </a:r>
            <a:endParaRPr lang="ru"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7" name="Shape 77"/>
          <p:cNvSpPr txBox="1"/>
          <p:nvPr/>
        </p:nvSpPr>
        <p:spPr>
          <a:xfrm>
            <a:off x="6850" y="3580275"/>
            <a:ext cx="9137100" cy="6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 smtClean="0"/>
              <a:t>5) Провести </a:t>
            </a:r>
            <a:r>
              <a:rPr lang="ru" sz="2400" dirty="0"/>
              <a:t>опрос </a:t>
            </a:r>
            <a:r>
              <a:rPr lang="ru" sz="2400" dirty="0" smtClean="0"/>
              <a:t>в классе</a:t>
            </a:r>
            <a:endParaRPr lang="ru" sz="2400" dirty="0"/>
          </a:p>
        </p:txBody>
      </p:sp>
      <p:sp>
        <p:nvSpPr>
          <p:cNvPr id="78" name="Shape 78"/>
          <p:cNvSpPr txBox="1"/>
          <p:nvPr/>
        </p:nvSpPr>
        <p:spPr>
          <a:xfrm>
            <a:off x="0" y="4188200"/>
            <a:ext cx="9144000" cy="8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/>
              <a:t>6</a:t>
            </a:r>
            <a:r>
              <a:rPr lang="ru" sz="2400" dirty="0" smtClean="0"/>
              <a:t>) Проанализировать </a:t>
            </a:r>
            <a:r>
              <a:rPr lang="ru" sz="2400" dirty="0"/>
              <a:t>полученный результат,сделать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0" y="351125"/>
            <a:ext cx="88323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1155CC"/>
                </a:solidFill>
              </a:rPr>
              <a:t>Объект исследования: </a:t>
            </a:r>
            <a:r>
              <a:rPr lang="ru" sz="2400"/>
              <a:t>вулканы.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1155CC"/>
                </a:solidFill>
              </a:rPr>
              <a:t>Предмет исследования: </a:t>
            </a:r>
            <a:r>
              <a:rPr lang="ru" sz="2400">
                <a:solidFill>
                  <a:schemeClr val="dk1"/>
                </a:solidFill>
              </a:rPr>
              <a:t>извержение вулканов.</a:t>
            </a:r>
            <a:r>
              <a:rPr lang="ru" sz="1400">
                <a:solidFill>
                  <a:schemeClr val="dk1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0" y="1996199"/>
            <a:ext cx="8449056" cy="864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>
                <a:solidFill>
                  <a:srgbClr val="1155CC"/>
                </a:solidFill>
              </a:rPr>
              <a:t>Гипотеза:</a:t>
            </a:r>
            <a:r>
              <a:rPr lang="ru" sz="2400" dirty="0">
                <a:solidFill>
                  <a:schemeClr val="dk1"/>
                </a:solidFill>
              </a:rPr>
              <a:t> вулкан извергается,значит </a:t>
            </a:r>
            <a:r>
              <a:rPr lang="ru" sz="2400" dirty="0" smtClean="0">
                <a:solidFill>
                  <a:schemeClr val="dk1"/>
                </a:solidFill>
              </a:rPr>
              <a:t>гора сердится</a:t>
            </a:r>
            <a:r>
              <a:rPr lang="ru" sz="24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0" y="2797550"/>
            <a:ext cx="9144000" cy="21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1155CC"/>
                </a:solidFill>
              </a:rPr>
              <a:t>Методы исследования: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400">
                <a:solidFill>
                  <a:schemeClr val="dk1"/>
                </a:solidFill>
              </a:rPr>
              <a:t>изучение литературы и интернет источников;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ru" sz="2400">
                <a:solidFill>
                  <a:schemeClr val="dk1"/>
                </a:solidFill>
              </a:rPr>
              <a:t>экспериментирование.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Что такое вулкан?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6325" y="627000"/>
            <a:ext cx="8977800" cy="158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1155CC"/>
                </a:solidFill>
              </a:rPr>
              <a:t>Вулкан </a:t>
            </a:r>
            <a:r>
              <a:rPr lang="ru" sz="2400">
                <a:solidFill>
                  <a:srgbClr val="000000"/>
                </a:solidFill>
              </a:rPr>
              <a:t>- это отверстие в земной коре,через которое на поверхность с огромной силой выбрасываются горячие газы,лава и пепел.</a:t>
            </a:r>
            <a:r>
              <a:rPr lang="ru" sz="2400">
                <a:solidFill>
                  <a:srgbClr val="000000"/>
                </a:solidFill>
                <a:highlight>
                  <a:srgbClr val="D8F0F8"/>
                </a:highlight>
              </a:rPr>
              <a:t>  </a:t>
            </a:r>
          </a:p>
        </p:txBody>
      </p:sp>
      <p:pic>
        <p:nvPicPr>
          <p:cNvPr id="93" name="Shape 93" descr="c3bbfaa3eab7acd6fec667b80506c4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25" y="1957600"/>
            <a:ext cx="4158300" cy="28404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66325" y="4798050"/>
            <a:ext cx="4158300" cy="3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Килауэа на Гавайских островах</a:t>
            </a:r>
          </a:p>
        </p:txBody>
      </p:sp>
      <p:pic>
        <p:nvPicPr>
          <p:cNvPr id="95" name="Shape 95" descr="kawah-ijen-vulkan-s-goluboy-lavoy_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525" y="1957600"/>
            <a:ext cx="4414200" cy="28404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80600" y="4798275"/>
            <a:ext cx="4414200" cy="3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Иджен (Индонейзия)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Откуда произошло название “вулкан”?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367025" y="703725"/>
            <a:ext cx="6777000" cy="43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Слово “вулкан” происходит от</a:t>
            </a:r>
            <a:r>
              <a:rPr lang="ru" sz="2400"/>
              <a:t> </a:t>
            </a:r>
            <a:r>
              <a:rPr lang="ru" sz="2400">
                <a:solidFill>
                  <a:srgbClr val="000000"/>
                </a:solidFill>
              </a:rPr>
              <a:t>латинского слова “вулканос”- огонь,пламя. Вулканом звали римского бога огня. Древние римляне верили,что дым и огонь вырывался с вершины гор,где находилась кузница,когда бог ковал металл.</a:t>
            </a:r>
          </a:p>
        </p:txBody>
      </p:sp>
      <p:pic>
        <p:nvPicPr>
          <p:cNvPr id="103" name="Shape 103" descr="gefe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3075"/>
            <a:ext cx="2367024" cy="33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0" y="4247675"/>
            <a:ext cx="2367000" cy="5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Вулкан-бог кузнечного дела.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Как устроен вулкан?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465375" y="537375"/>
            <a:ext cx="4678500" cy="460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На вершине вулкана имеется отверстие или трещина-</a:t>
            </a:r>
            <a:r>
              <a:rPr lang="ru" sz="2400" dirty="0">
                <a:solidFill>
                  <a:srgbClr val="1155CC"/>
                </a:solidFill>
              </a:rPr>
              <a:t>кратер</a:t>
            </a:r>
            <a:r>
              <a:rPr lang="ru" sz="2400" dirty="0">
                <a:solidFill>
                  <a:srgbClr val="000000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00000"/>
                </a:solidFill>
              </a:rPr>
              <a:t>Внутри вулкана проходит канал,называемый </a:t>
            </a:r>
            <a:r>
              <a:rPr lang="ru" sz="2400" dirty="0">
                <a:solidFill>
                  <a:srgbClr val="1155CC"/>
                </a:solidFill>
              </a:rPr>
              <a:t>жерлом</a:t>
            </a:r>
            <a:r>
              <a:rPr lang="ru" sz="2400" dirty="0">
                <a:solidFill>
                  <a:srgbClr val="000000"/>
                </a:solidFill>
              </a:rPr>
              <a:t>,по которому расплавленная масса горных пород-</a:t>
            </a:r>
            <a:r>
              <a:rPr lang="ru" sz="2400" dirty="0">
                <a:solidFill>
                  <a:srgbClr val="1155CC"/>
                </a:solidFill>
              </a:rPr>
              <a:t>лава</a:t>
            </a:r>
            <a:r>
              <a:rPr lang="ru" sz="2400" dirty="0">
                <a:solidFill>
                  <a:srgbClr val="000000"/>
                </a:solidFill>
              </a:rPr>
              <a:t> выходит на поверхность.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1" name="Shape 111" descr="v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6650"/>
            <a:ext cx="4465375" cy="45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Как работает вулкан?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652350"/>
            <a:ext cx="9144000" cy="449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2400" dirty="0">
                <a:solidFill>
                  <a:srgbClr val="000000"/>
                </a:solidFill>
              </a:rPr>
              <a:t>Глубоко в земле горные породы нагреваются и плавятся-образуется магма.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2400" dirty="0">
                <a:solidFill>
                  <a:srgbClr val="000000"/>
                </a:solidFill>
              </a:rPr>
              <a:t>Магма под воздействием газа поднимается вверх.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2400" dirty="0">
                <a:solidFill>
                  <a:srgbClr val="000000"/>
                </a:solidFill>
              </a:rPr>
              <a:t>В жерле вулкана количество газа становится больше</a:t>
            </a:r>
            <a:r>
              <a:rPr lang="ru" sz="2400" dirty="0" smtClean="0">
                <a:solidFill>
                  <a:srgbClr val="000000"/>
                </a:solidFill>
              </a:rPr>
              <a:t>. Магма </a:t>
            </a:r>
            <a:r>
              <a:rPr lang="ru" sz="2400" dirty="0">
                <a:solidFill>
                  <a:srgbClr val="000000"/>
                </a:solidFill>
              </a:rPr>
              <a:t>превращается в </a:t>
            </a:r>
            <a:r>
              <a:rPr lang="ru" sz="2400" dirty="0" smtClean="0">
                <a:solidFill>
                  <a:srgbClr val="000000"/>
                </a:solidFill>
              </a:rPr>
              <a:t>лаву</a:t>
            </a:r>
            <a:r>
              <a:rPr lang="ru" sz="2400" dirty="0">
                <a:solidFill>
                  <a:srgbClr val="000000"/>
                </a:solidFill>
              </a:rPr>
              <a:t>,</a:t>
            </a:r>
            <a:r>
              <a:rPr lang="ru" sz="2400" dirty="0" smtClean="0">
                <a:solidFill>
                  <a:srgbClr val="000000"/>
                </a:solidFill>
              </a:rPr>
              <a:t> достигает </a:t>
            </a:r>
            <a:r>
              <a:rPr lang="ru" sz="2400" dirty="0">
                <a:solidFill>
                  <a:srgbClr val="000000"/>
                </a:solidFill>
              </a:rPr>
              <a:t>кратера и происходит извержение.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ru" sz="2400" dirty="0">
                <a:solidFill>
                  <a:srgbClr val="000000"/>
                </a:solidFill>
              </a:rPr>
              <a:t>После извержения давление снижается</a:t>
            </a:r>
            <a:r>
              <a:rPr lang="ru" sz="2400" dirty="0" smtClean="0">
                <a:solidFill>
                  <a:srgbClr val="000000"/>
                </a:solidFill>
              </a:rPr>
              <a:t>, и </a:t>
            </a:r>
            <a:r>
              <a:rPr lang="ru" sz="2400" dirty="0">
                <a:solidFill>
                  <a:srgbClr val="000000"/>
                </a:solidFill>
              </a:rPr>
              <a:t>извержение вулкана прекращается.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8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1155CC"/>
                </a:solidFill>
              </a:rPr>
              <a:t>Формы вулканов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524575"/>
            <a:ext cx="8606100" cy="99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</a:rPr>
              <a:t>Из-за разного состава магмы - она может быть очень жидкой или густой- образуются различные вулканы: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1700" y="1791250"/>
            <a:ext cx="2272800" cy="4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1155CC"/>
                </a:solidFill>
              </a:rPr>
              <a:t>Конические</a:t>
            </a:r>
          </a:p>
        </p:txBody>
      </p:sp>
      <p:cxnSp>
        <p:nvCxnSpPr>
          <p:cNvPr id="125" name="Shape 125"/>
          <p:cNvCxnSpPr/>
          <p:nvPr/>
        </p:nvCxnSpPr>
        <p:spPr>
          <a:xfrm flipH="1">
            <a:off x="1829725" y="1394625"/>
            <a:ext cx="319800" cy="4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6269450" y="1381825"/>
            <a:ext cx="358200" cy="53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5949575" y="1791225"/>
            <a:ext cx="2418000" cy="4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1155CC"/>
                </a:solidFill>
              </a:rPr>
              <a:t>Щитовые</a:t>
            </a:r>
          </a:p>
        </p:txBody>
      </p:sp>
      <p:pic>
        <p:nvPicPr>
          <p:cNvPr id="128" name="Shape 128" descr="вулкан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5" y="2277549"/>
            <a:ext cx="3659300" cy="240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0" y="4682900"/>
            <a:ext cx="35826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Этна(Сицилия,Италия)</a:t>
            </a:r>
          </a:p>
        </p:txBody>
      </p:sp>
      <p:pic>
        <p:nvPicPr>
          <p:cNvPr id="130" name="Shape 130" descr="4-Grimsvotn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824" y="2277550"/>
            <a:ext cx="3582599" cy="24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389100" y="4682800"/>
            <a:ext cx="3659400" cy="3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Гримсвотн (Исландия)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93500" y="0"/>
            <a:ext cx="8520600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>
                <a:solidFill>
                  <a:srgbClr val="1155CC"/>
                </a:solidFill>
              </a:rPr>
              <a:t>Типы вулканов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4250" y="565525"/>
            <a:ext cx="2140800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000" dirty="0" smtClean="0">
                <a:solidFill>
                  <a:srgbClr val="1155CC"/>
                </a:solidFill>
              </a:rPr>
              <a:t>Действующие  </a:t>
            </a:r>
            <a:r>
              <a:rPr lang="ru" sz="2000" dirty="0" smtClean="0">
                <a:solidFill>
                  <a:schemeClr val="tx1"/>
                </a:solidFill>
              </a:rPr>
              <a:t>(и</a:t>
            </a:r>
            <a:r>
              <a:rPr lang="ru" sz="2000" dirty="0" smtClean="0">
                <a:solidFill>
                  <a:srgbClr val="000000"/>
                </a:solidFill>
              </a:rPr>
              <a:t>звергаются</a:t>
            </a:r>
            <a:r>
              <a:rPr lang="ru" dirty="0" smtClean="0">
                <a:solidFill>
                  <a:srgbClr val="000000"/>
                </a:solidFill>
              </a:rPr>
              <a:t> </a:t>
            </a:r>
            <a:r>
              <a:rPr lang="ru" dirty="0">
                <a:solidFill>
                  <a:srgbClr val="000000"/>
                </a:solidFill>
              </a:rPr>
              <a:t>постоянно)</a:t>
            </a:r>
          </a:p>
        </p:txBody>
      </p:sp>
      <p:cxnSp>
        <p:nvCxnSpPr>
          <p:cNvPr id="138" name="Shape 138"/>
          <p:cNvCxnSpPr/>
          <p:nvPr/>
        </p:nvCxnSpPr>
        <p:spPr>
          <a:xfrm flipH="1">
            <a:off x="2262000" y="511650"/>
            <a:ext cx="821400" cy="2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9" name="Shape 139"/>
          <p:cNvCxnSpPr/>
          <p:nvPr/>
        </p:nvCxnSpPr>
        <p:spPr>
          <a:xfrm>
            <a:off x="5924450" y="511650"/>
            <a:ext cx="12387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4739575" y="533350"/>
            <a:ext cx="135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3096775" y="638125"/>
            <a:ext cx="3083400" cy="11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>
                <a:solidFill>
                  <a:srgbClr val="1155CC"/>
                </a:solidFill>
              </a:rPr>
              <a:t>Спящие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800" dirty="0"/>
              <a:t>(не извергаются долгое время)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991775" y="638125"/>
            <a:ext cx="2895000" cy="9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>
                <a:solidFill>
                  <a:srgbClr val="1155CC"/>
                </a:solidFill>
              </a:rPr>
              <a:t>Потухшие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800" dirty="0"/>
              <a:t>(не извергаются и со временем разрушаются)</a:t>
            </a:r>
          </a:p>
        </p:txBody>
      </p:sp>
      <p:pic>
        <p:nvPicPr>
          <p:cNvPr id="143" name="Shape 143" descr="flickr.com_-_drumlinphotos_-_везувий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6150"/>
            <a:ext cx="2989250" cy="31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94350" y="4793425"/>
            <a:ext cx="2895000" cy="3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Везувий (Италия)</a:t>
            </a:r>
          </a:p>
        </p:txBody>
      </p:sp>
      <p:pic>
        <p:nvPicPr>
          <p:cNvPr id="145" name="Shape 145" descr="vulkan_khaleakal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450" y="1656150"/>
            <a:ext cx="3083400" cy="31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096775" y="4793425"/>
            <a:ext cx="3083400" cy="3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Халеакала(США)</a:t>
            </a:r>
          </a:p>
        </p:txBody>
      </p:sp>
      <p:pic>
        <p:nvPicPr>
          <p:cNvPr id="147" name="Shape 147" descr="mount-kazbek.jpg"/>
          <p:cNvPicPr preferRelativeResize="0"/>
          <p:nvPr/>
        </p:nvPicPr>
        <p:blipFill rotWithShape="1">
          <a:blip r:embed="rId5">
            <a:alphaModFix/>
          </a:blip>
          <a:srcRect l="-3252"/>
          <a:stretch/>
        </p:blipFill>
        <p:spPr>
          <a:xfrm>
            <a:off x="6154750" y="1656150"/>
            <a:ext cx="2989250" cy="31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6248950" y="4780000"/>
            <a:ext cx="2895000" cy="3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Вулкан Казбек (Кавказ)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537</Words>
  <Application>Microsoft Office PowerPoint</Application>
  <PresentationFormat>Экран (16:9)</PresentationFormat>
  <Paragraphs>75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simple-light-2</vt:lpstr>
      <vt:lpstr>Почему извергаются вулканы?</vt:lpstr>
      <vt:lpstr>Цель исследования: узнать,почему извергаются вулканы?</vt:lpstr>
      <vt:lpstr>Объект исследования: вулканы. </vt:lpstr>
      <vt:lpstr>Что такое вулкан?</vt:lpstr>
      <vt:lpstr>Откуда произошло название “вулкан”?</vt:lpstr>
      <vt:lpstr>Как устроен вулкан?</vt:lpstr>
      <vt:lpstr>Как работает вулкан?</vt:lpstr>
      <vt:lpstr>Формы вулканов</vt:lpstr>
      <vt:lpstr>Типы вулканов</vt:lpstr>
      <vt:lpstr>Опыт “Создание макета действующего вулкана в домашних условиях”</vt:lpstr>
      <vt:lpstr>                             Вывод: </vt:lpstr>
      <vt:lpstr>Анкета</vt:lpstr>
      <vt:lpstr>Заключение</vt:lpstr>
      <vt:lpstr>На самом деле:</vt:lpstr>
      <vt:lpstr>Как предупредить угрозу извержения: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“Почему извергаются вулканы?”</dc:title>
  <cp:lastModifiedBy>Admin</cp:lastModifiedBy>
  <cp:revision>12</cp:revision>
  <dcterms:modified xsi:type="dcterms:W3CDTF">2024-11-16T10:17:45Z</dcterms:modified>
</cp:coreProperties>
</file>