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6DB01-5909-4736-9FF8-5244D73E8400}" type="datetimeFigureOut">
              <a:rPr lang="ru-RU" smtClean="0"/>
              <a:pPr/>
              <a:t>25.12.2023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2DAD-819A-4D8D-AF5E-290FE6AE6D1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6DB01-5909-4736-9FF8-5244D73E8400}" type="datetimeFigureOut">
              <a:rPr lang="ru-RU" smtClean="0"/>
              <a:pPr/>
              <a:t>25.12.2023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2DAD-819A-4D8D-AF5E-290FE6AE6D1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6DB01-5909-4736-9FF8-5244D73E8400}" type="datetimeFigureOut">
              <a:rPr lang="ru-RU" smtClean="0"/>
              <a:pPr/>
              <a:t>25.12.2023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2DAD-819A-4D8D-AF5E-290FE6AE6D1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6DB01-5909-4736-9FF8-5244D73E8400}" type="datetimeFigureOut">
              <a:rPr lang="ru-RU" smtClean="0"/>
              <a:pPr/>
              <a:t>25.12.2023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2DAD-819A-4D8D-AF5E-290FE6AE6D1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6DB01-5909-4736-9FF8-5244D73E8400}" type="datetimeFigureOut">
              <a:rPr lang="ru-RU" smtClean="0"/>
              <a:pPr/>
              <a:t>25.12.2023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2DAD-819A-4D8D-AF5E-290FE6AE6D1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6DB01-5909-4736-9FF8-5244D73E8400}" type="datetimeFigureOut">
              <a:rPr lang="ru-RU" smtClean="0"/>
              <a:pPr/>
              <a:t>25.12.2023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2DAD-819A-4D8D-AF5E-290FE6AE6D1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6DB01-5909-4736-9FF8-5244D73E8400}" type="datetimeFigureOut">
              <a:rPr lang="ru-RU" smtClean="0"/>
              <a:pPr/>
              <a:t>25.12.2023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2DAD-819A-4D8D-AF5E-290FE6AE6D1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6DB01-5909-4736-9FF8-5244D73E8400}" type="datetimeFigureOut">
              <a:rPr lang="ru-RU" smtClean="0"/>
              <a:pPr/>
              <a:t>25.12.2023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2DAD-819A-4D8D-AF5E-290FE6AE6D1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6DB01-5909-4736-9FF8-5244D73E8400}" type="datetimeFigureOut">
              <a:rPr lang="ru-RU" smtClean="0"/>
              <a:pPr/>
              <a:t>25.12.2023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2DAD-819A-4D8D-AF5E-290FE6AE6D1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6DB01-5909-4736-9FF8-5244D73E8400}" type="datetimeFigureOut">
              <a:rPr lang="ru-RU" smtClean="0"/>
              <a:pPr/>
              <a:t>25.12.2023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2DAD-819A-4D8D-AF5E-290FE6AE6D1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6DB01-5909-4736-9FF8-5244D73E8400}" type="datetimeFigureOut">
              <a:rPr lang="ru-RU" smtClean="0"/>
              <a:pPr/>
              <a:t>25.12.2023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62DAD-819A-4D8D-AF5E-290FE6AE6D1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6DB01-5909-4736-9FF8-5244D73E8400}" type="datetimeFigureOut">
              <a:rPr lang="ru-RU" smtClean="0"/>
              <a:pPr/>
              <a:t>25.12.2023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62DAD-819A-4D8D-AF5E-290FE6AE6D1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8280920" cy="3600399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18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Муниципальное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автономное образовательное учреждение</a:t>
            </a:r>
            <a:br>
              <a:rPr lang="ru-RU" sz="18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Центр развития ребенка – детский сал № 30 «Улыбка»</a:t>
            </a:r>
            <a:br>
              <a:rPr lang="ru-RU" sz="18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городского округа г.Октябрьский Республика Башкортоста</a:t>
            </a:r>
            <a:r>
              <a:rPr lang="ru-RU" sz="1800" dirty="0"/>
              <a:t>н</a:t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dirty="0"/>
              <a:t/>
            </a:r>
            <a:br>
              <a:rPr lang="ru-RU" dirty="0"/>
            </a:br>
            <a:r>
              <a:rPr lang="ru-RU" sz="27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Проект </a:t>
            </a:r>
            <a:r>
              <a:rPr lang="ru-RU" sz="2700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по </a:t>
            </a:r>
            <a:r>
              <a:rPr lang="ru-RU" sz="27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патриотическому воспитанию </a:t>
            </a:r>
            <a:r>
              <a:rPr lang="ru-RU" sz="31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ru-RU" sz="31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31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«С чего начинается Родина…»</a:t>
            </a:r>
            <a:r>
              <a:rPr lang="ru-RU" sz="3100" dirty="0" smtClean="0">
                <a:latin typeface="Arial Black" pitchFamily="34" charset="0"/>
              </a:rPr>
              <a:t> </a:t>
            </a:r>
            <a:br>
              <a:rPr lang="ru-RU" sz="3100" dirty="0" smtClean="0">
                <a:latin typeface="Arial Black" pitchFamily="34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2040" y="3429000"/>
            <a:ext cx="3384376" cy="2209800"/>
          </a:xfrm>
        </p:spPr>
        <p:txBody>
          <a:bodyPr>
            <a:normAutofit/>
          </a:bodyPr>
          <a:lstStyle/>
          <a:p>
            <a:pPr algn="l"/>
            <a:endParaRPr lang="ru-RU" sz="1800" b="1" i="1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ru-RU" sz="1800" b="1" i="1" u="sng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r>
              <a:rPr lang="ru-RU" sz="1800" b="1" i="1" u="sng" dirty="0" smtClean="0">
                <a:solidFill>
                  <a:schemeClr val="tx2">
                    <a:lumMod val="75000"/>
                  </a:schemeClr>
                </a:solidFill>
              </a:rPr>
              <a:t>Подготовила:</a:t>
            </a:r>
          </a:p>
          <a:p>
            <a:pPr algn="l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Темирова </a:t>
            </a:r>
            <a:r>
              <a:rPr lang="ru-RU" sz="1800" b="1" dirty="0" err="1" smtClean="0">
                <a:solidFill>
                  <a:schemeClr val="tx2">
                    <a:lumMod val="75000"/>
                  </a:schemeClr>
                </a:solidFill>
              </a:rPr>
              <a:t>Замира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800" b="1" dirty="0" err="1" smtClean="0">
                <a:solidFill>
                  <a:schemeClr val="tx2">
                    <a:lumMod val="75000"/>
                  </a:schemeClr>
                </a:solidFill>
              </a:rPr>
              <a:t>Файзиевна</a:t>
            </a:r>
            <a:endParaRPr lang="ru-RU" sz="1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r>
              <a:rPr lang="ru-RU" sz="1800" b="1" dirty="0">
                <a:solidFill>
                  <a:schemeClr val="tx2">
                    <a:lumMod val="75000"/>
                  </a:schemeClr>
                </a:solidFill>
              </a:rPr>
              <a:t>в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оспитатель высшей </a:t>
            </a:r>
          </a:p>
          <a:p>
            <a:pPr algn="l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квалификационной категории</a:t>
            </a:r>
            <a:endParaRPr lang="ru-RU" sz="18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611560" y="0"/>
            <a:ext cx="8280920" cy="5638800"/>
          </a:xfrm>
        </p:spPr>
        <p:txBody>
          <a:bodyPr>
            <a:normAutofit fontScale="92500" lnSpcReduction="10000"/>
          </a:bodyPr>
          <a:lstStyle/>
          <a:p>
            <a:pPr algn="l"/>
            <a:endParaRPr lang="ru-RU" sz="1400" b="1" i="1" u="sng" dirty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r>
              <a:rPr lang="ru-RU" sz="2800" b="1" i="1" u="sng" dirty="0" smtClean="0">
                <a:solidFill>
                  <a:schemeClr val="tx2">
                    <a:lumMod val="50000"/>
                  </a:schemeClr>
                </a:solidFill>
              </a:rPr>
              <a:t>Заключение</a:t>
            </a:r>
          </a:p>
          <a:p>
            <a:pPr algn="l">
              <a:lnSpc>
                <a:spcPct val="150000"/>
              </a:lnSpc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Проект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с детьми средней группы и их родителями в рамках патриотического воспитания успешно выполнен, поставленные задачи достигнуты.</a:t>
            </a:r>
          </a:p>
          <a:p>
            <a:pPr algn="l">
              <a:lnSpc>
                <a:spcPct val="150000"/>
              </a:lnSpc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     Привлечение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семьи к патриотическому воспитанию детей требует от воспитателя особого внимания и чуткости к каждому ребенку. Поэтому сегодня первоочередная задача педагогов воспитывать в детях любовь к родине, к своему городу, семье и друзьям, учить помогать друг другу, в общем, воспитывать настоящего, достойного человека - гражданина России. Намечены индивидуальные маршруты развития по теме проекта с родителями.</a:t>
            </a:r>
          </a:p>
          <a:p>
            <a:pPr algn="l"/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 </a:t>
            </a:r>
          </a:p>
          <a:p>
            <a:pPr lvl="0" algn="l"/>
            <a:endParaRPr lang="ru-RU" sz="19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88640"/>
            <a:ext cx="74888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0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0"/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pPr lvl="0"/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206680" cy="1470025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b="1" i="1" u="sng" dirty="0" smtClean="0">
                <a:solidFill>
                  <a:schemeClr val="tx2">
                    <a:lumMod val="75000"/>
                  </a:schemeClr>
                </a:solidFill>
              </a:rPr>
              <a:t>Вид проекта: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 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творческий,познавательный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b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600" b="1" i="1" u="sng" dirty="0" smtClean="0">
                <a:solidFill>
                  <a:schemeClr val="tx2">
                    <a:lumMod val="75000"/>
                  </a:schemeClr>
                </a:solidFill>
              </a:rPr>
              <a:t>Продолжительность проекта: 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краткосрочный (октябрь-ноябрь)</a:t>
            </a:r>
            <a:b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600" b="1" i="1" u="sng" dirty="0" smtClean="0">
                <a:solidFill>
                  <a:schemeClr val="tx2">
                    <a:lumMod val="75000"/>
                  </a:schemeClr>
                </a:solidFill>
              </a:rPr>
              <a:t>Участники проекта: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 дети средней группы, воспитатели, родители.</a:t>
            </a:r>
            <a:b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600" b="1" i="1" u="sng" dirty="0" smtClean="0">
                <a:solidFill>
                  <a:schemeClr val="tx2">
                    <a:lumMod val="75000"/>
                  </a:schemeClr>
                </a:solidFill>
              </a:rPr>
              <a:t>Тема проекта: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 </a:t>
            </a:r>
            <a:b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«С чего начинается Родина…»</a:t>
            </a:r>
            <a:b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600" b="1" i="1" u="sng" dirty="0" smtClean="0">
                <a:solidFill>
                  <a:schemeClr val="tx2">
                    <a:lumMod val="75000"/>
                  </a:schemeClr>
                </a:solidFill>
              </a:rPr>
              <a:t>По количеству учащихся: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 групповой.</a:t>
            </a:r>
            <a:b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600" b="1" i="1" u="sng" dirty="0" smtClean="0">
                <a:solidFill>
                  <a:schemeClr val="tx2">
                    <a:lumMod val="75000"/>
                  </a:schemeClr>
                </a:solidFill>
              </a:rPr>
              <a:t>По срокам реализации: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 краткосрочный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683568" y="251302"/>
            <a:ext cx="8064896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Актуальность темы:</a:t>
            </a: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Воспитание чувств ребенка с первых лет жизни является важной педагогической задачей. Каким ребёнок станет, полностью зависит от взрослых: родителей, педагогов и окружающих его взрослых. Какие знания он получит, какими впечатлениями обогатят.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Совсем недавно развитие духовных ценностей стояло на втором плане, но с введением в действие закона РФ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Об образовании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произошли существенные изменения в развитии системы образования. Поэтому главной целью нашей работы является создание условий для приобщения детей дошкольного возраста к духовно-нравственным ценностям, а также воспитание готовности следовать им.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Одним из приоритетных направлений стало знакомство детей с национальным и региональным культурным наследием и историей страны , области.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Любой край, область, даже небольшая деревня неповторимы в своей природе, важно показать ребенку что и наш город славен своей историей, традициями, достопримечательностями, памятниками, людьми.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Очень важно привлечь внимание детей, вызвать у них интерес, а непросто навязать знания. Чтобы достигнуть определенного результата, необходимо находить нетрадиционные методы воздействия на ребенка, его эмоциональную среду, причем такие методы, которые не казались бы ребенку скучными, а естественно и гармонично наполняли его мировоззрение.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Дошкольник прежде должен осознать себя членом семьи, неотъемлемой частью малой родины, потом - гражданином России. Чтобы однажды, когда у него спросят -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С чего начинается Родина?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, то он, не задумываясь, ответил бы -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Прежде всего это место где он родился, где его семья, дом, друзья.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Очень важно привлечь внимание детей, вызвать у них интерес, а непросто навязать знания. Чтобы достигнуть определенного результата, необходимо находить нетрадиционные методы воздействия на ребенка, его эмоциональную среду, причем такие методы, которые не казались бы ребенку скучными, а естественно и гармонично наполняли его мировоззрение.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Дошкольник прежде должен осознать себя членом семьи, неотъемлемой частью малой родины, потом - гражданином России. Чтобы однажды, когда у него спросят - </a:t>
            </a:r>
            <a:r>
              <a:rPr lang="ru-RU" sz="1200" b="1" dirty="0">
                <a:solidFill>
                  <a:srgbClr val="333333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С чего начинается Родина?</a:t>
            </a:r>
            <a:r>
              <a:rPr lang="ru-RU" sz="1200" b="1" dirty="0">
                <a:solidFill>
                  <a:srgbClr val="333333"/>
                </a:solidFill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, то он, не задумываясь, ответил бы - </a:t>
            </a:r>
            <a:r>
              <a:rPr lang="ru-RU" sz="1200" b="1" dirty="0">
                <a:solidFill>
                  <a:srgbClr val="333333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Прежде всего это место где он родился, где его семья, дом, друзья.</a:t>
            </a:r>
            <a:r>
              <a:rPr lang="ru-RU" sz="1200" b="1" dirty="0">
                <a:solidFill>
                  <a:srgbClr val="333333"/>
                </a:solidFill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827584" y="332656"/>
            <a:ext cx="8064896" cy="5306144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1800" b="1" i="1" u="sng" dirty="0">
                <a:solidFill>
                  <a:schemeClr val="tx2">
                    <a:lumMod val="50000"/>
                  </a:schemeClr>
                </a:solidFill>
              </a:rPr>
              <a:t>Цель:</a:t>
            </a:r>
          </a:p>
          <a:p>
            <a:pPr lvl="0" algn="l">
              <a:buFont typeface="Wingdings" pitchFamily="2" charset="2"/>
              <a:buChar char="Ø"/>
            </a:pPr>
            <a:r>
              <a:rPr lang="ru-RU" sz="1500" b="1" dirty="0">
                <a:solidFill>
                  <a:schemeClr val="tx2">
                    <a:lumMod val="50000"/>
                  </a:schemeClr>
                </a:solidFill>
              </a:rPr>
              <a:t>Привить детям понимание Родины, начинающейся с семьи, переходящей к своей улице, к своему городу, краю, </a:t>
            </a: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</a:rPr>
              <a:t>стране</a:t>
            </a: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</a:rPr>
              <a:t>. Воспитывать </a:t>
            </a:r>
            <a:r>
              <a:rPr lang="ru-RU" sz="1500" b="1" dirty="0">
                <a:solidFill>
                  <a:schemeClr val="tx2">
                    <a:lumMod val="50000"/>
                  </a:schemeClr>
                </a:solidFill>
              </a:rPr>
              <a:t>патриотические чувства.</a:t>
            </a:r>
          </a:p>
          <a:p>
            <a:pPr lvl="0" algn="l"/>
            <a:r>
              <a:rPr lang="ru-RU" sz="1500" b="1" dirty="0">
                <a:solidFill>
                  <a:schemeClr val="tx2">
                    <a:lumMod val="50000"/>
                  </a:schemeClr>
                </a:solidFill>
              </a:rPr>
              <a:t>Повысить качество семейного воспитания и ответственность родителей за воспитание своих детей, расширить воспитательные возможности семьи</a:t>
            </a:r>
          </a:p>
          <a:p>
            <a:pPr algn="l"/>
            <a:r>
              <a:rPr lang="ru-RU" sz="1800" b="1" i="1" u="sng" dirty="0" smtClean="0">
                <a:solidFill>
                  <a:schemeClr val="tx2">
                    <a:lumMod val="50000"/>
                  </a:schemeClr>
                </a:solidFill>
              </a:rPr>
              <a:t>Задачи</a:t>
            </a:r>
            <a:r>
              <a:rPr lang="ru-RU" sz="1800" b="1" i="1" u="sng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800" b="1" i="1" u="sng" dirty="0" smtClean="0">
                <a:solidFill>
                  <a:schemeClr val="tx2">
                    <a:lumMod val="50000"/>
                  </a:schemeClr>
                </a:solidFill>
              </a:rPr>
              <a:t>(для воспитанников):</a:t>
            </a:r>
          </a:p>
          <a:p>
            <a:pPr lvl="0" algn="l">
              <a:buBlip>
                <a:blip r:embed="rId3"/>
              </a:buBlip>
            </a:pPr>
            <a:r>
              <a:rPr lang="ru-RU" sz="1500" b="1" dirty="0">
                <a:solidFill>
                  <a:schemeClr val="tx2">
                    <a:lumMod val="50000"/>
                  </a:schemeClr>
                </a:solidFill>
              </a:rPr>
              <a:t>Формирование нравственного отношения и чувства сопричастности к родному дому, семье, детскому саду.</a:t>
            </a:r>
          </a:p>
          <a:p>
            <a:pPr lvl="0" algn="l">
              <a:buBlip>
                <a:blip r:embed="rId3"/>
              </a:buBlip>
            </a:pPr>
            <a:r>
              <a:rPr lang="ru-RU" sz="1500" b="1" dirty="0">
                <a:solidFill>
                  <a:schemeClr val="tx2">
                    <a:lumMod val="50000"/>
                  </a:schemeClr>
                </a:solidFill>
              </a:rPr>
              <a:t>Формирование духовно-нравственного отношения и чувства сопричастности к культурному наследию своего города.</a:t>
            </a:r>
          </a:p>
          <a:p>
            <a:pPr lvl="0" algn="l">
              <a:buBlip>
                <a:blip r:embed="rId3"/>
              </a:buBlip>
            </a:pPr>
            <a:r>
              <a:rPr lang="ru-RU" sz="1500" b="1" dirty="0">
                <a:solidFill>
                  <a:schemeClr val="tx2">
                    <a:lumMod val="50000"/>
                  </a:schemeClr>
                </a:solidFill>
              </a:rPr>
              <a:t>Формирование нравственного отношения к природе родного края и чувства сопричастности к ней.</a:t>
            </a:r>
          </a:p>
          <a:p>
            <a:pPr algn="l">
              <a:buBlip>
                <a:blip r:embed="rId3"/>
              </a:buBlip>
            </a:pPr>
            <a:r>
              <a:rPr lang="ru-RU" sz="1500" b="1" dirty="0">
                <a:solidFill>
                  <a:schemeClr val="tx2">
                    <a:lumMod val="50000"/>
                  </a:schemeClr>
                </a:solidFill>
              </a:rPr>
              <a:t>Развитие интереса к русским традициям, обычаям, промыслам; воспитывать уважительное отношение к местному фольклору, «традициям» родного края</a:t>
            </a: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lvl="0" algn="l">
              <a:buBlip>
                <a:blip r:embed="rId3"/>
              </a:buBlip>
            </a:pPr>
            <a:r>
              <a:rPr lang="ru-RU" sz="1500" b="1" dirty="0">
                <a:solidFill>
                  <a:schemeClr val="tx2">
                    <a:lumMod val="50000"/>
                  </a:schemeClr>
                </a:solidFill>
              </a:rPr>
              <a:t>Развитие творческих способностей детей в процессе совместной деятельности, развитие речевых умений обмениваться информацией (диалогическая речь), рассказать о себе, о своей семье (монологическая речь, связная речь</a:t>
            </a: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</a:rPr>
              <a:t>).</a:t>
            </a:r>
          </a:p>
          <a:p>
            <a:pPr lvl="0" algn="l">
              <a:buBlip>
                <a:blip r:embed="rId3"/>
              </a:buBlip>
            </a:pPr>
            <a:r>
              <a:rPr lang="ru-RU" sz="1500" b="1" dirty="0">
                <a:solidFill>
                  <a:schemeClr val="tx2">
                    <a:lumMod val="50000"/>
                  </a:schemeClr>
                </a:solidFill>
              </a:rPr>
              <a:t>Формировать самопознание ребёнка как члена семьи.</a:t>
            </a:r>
          </a:p>
          <a:p>
            <a:pPr lvl="0" algn="l">
              <a:buBlip>
                <a:blip r:embed="rId3"/>
              </a:buBlip>
            </a:pPr>
            <a:r>
              <a:rPr lang="ru-RU" sz="1500" b="1" dirty="0">
                <a:solidFill>
                  <a:schemeClr val="tx2">
                    <a:lumMod val="50000"/>
                  </a:schemeClr>
                </a:solidFill>
              </a:rPr>
              <a:t>Воспитывать у детей любовь и уважению к своей Родине, семье, проявлять заботу к родным людям.</a:t>
            </a:r>
          </a:p>
          <a:p>
            <a:pPr lvl="0" algn="l">
              <a:buBlip>
                <a:blip r:embed="rId3"/>
              </a:buBlip>
            </a:pPr>
            <a:r>
              <a:rPr lang="ru-RU" sz="1500" b="1" dirty="0">
                <a:solidFill>
                  <a:schemeClr val="tx2">
                    <a:lumMod val="50000"/>
                  </a:schemeClr>
                </a:solidFill>
              </a:rPr>
              <a:t>Укрепление социального статуса ребёнка в ближайшем окружении.</a:t>
            </a:r>
          </a:p>
          <a:p>
            <a:pPr lvl="0" algn="l">
              <a:buBlip>
                <a:blip r:embed="rId3"/>
              </a:buBlip>
            </a:pPr>
            <a:r>
              <a:rPr lang="ru-RU" sz="1500" b="1" dirty="0">
                <a:solidFill>
                  <a:schemeClr val="tx2">
                    <a:lumMod val="50000"/>
                  </a:schemeClr>
                </a:solidFill>
              </a:rPr>
              <a:t>Приобщение к культуре поведения.</a:t>
            </a:r>
          </a:p>
          <a:p>
            <a:pPr lvl="0" algn="l"/>
            <a:endParaRPr lang="ru-RU" sz="1400" b="1" dirty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endParaRPr lang="ru-RU" sz="1400" b="1" i="1" u="sng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827584" y="332656"/>
            <a:ext cx="8064896" cy="5306144"/>
          </a:xfrm>
        </p:spPr>
        <p:txBody>
          <a:bodyPr>
            <a:normAutofit/>
          </a:bodyPr>
          <a:lstStyle/>
          <a:p>
            <a:pPr algn="l"/>
            <a:endParaRPr lang="ru-RU" sz="1400" b="1" i="1" u="sng" dirty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endParaRPr lang="ru-RU" sz="1800" b="1" i="1" u="sng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r>
              <a:rPr lang="ru-RU" sz="1800" b="1" i="1" u="sng" dirty="0" smtClean="0">
                <a:solidFill>
                  <a:schemeClr val="tx2">
                    <a:lumMod val="50000"/>
                  </a:schemeClr>
                </a:solidFill>
              </a:rPr>
              <a:t>Для </a:t>
            </a:r>
            <a:r>
              <a:rPr lang="ru-RU" sz="1800" b="1" i="1" u="sng" dirty="0">
                <a:solidFill>
                  <a:schemeClr val="tx2">
                    <a:lumMod val="50000"/>
                  </a:schemeClr>
                </a:solidFill>
              </a:rPr>
              <a:t>педагога:</a:t>
            </a:r>
          </a:p>
          <a:p>
            <a:pPr lvl="0" algn="l">
              <a:buBlip>
                <a:blip r:embed="rId3"/>
              </a:buBlip>
            </a:pPr>
            <a:r>
              <a:rPr lang="ru-RU" sz="1500" b="1" dirty="0">
                <a:solidFill>
                  <a:schemeClr val="tx2">
                    <a:lumMod val="50000"/>
                  </a:schemeClr>
                </a:solidFill>
              </a:rPr>
              <a:t>Создание предметно-развивающей среды, направленной на развитие интереса детей к </a:t>
            </a: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</a:rPr>
              <a:t>    теме </a:t>
            </a:r>
            <a:r>
              <a:rPr lang="ru-RU" sz="1500" b="1" dirty="0">
                <a:solidFill>
                  <a:schemeClr val="tx2">
                    <a:lumMod val="50000"/>
                  </a:schemeClr>
                </a:solidFill>
              </a:rPr>
              <a:t>проекта.</a:t>
            </a:r>
          </a:p>
          <a:p>
            <a:pPr lvl="0" algn="l">
              <a:buBlip>
                <a:blip r:embed="rId3"/>
              </a:buBlip>
            </a:pPr>
            <a:r>
              <a:rPr lang="ru-RU" sz="1500" b="1" dirty="0">
                <a:solidFill>
                  <a:schemeClr val="tx2">
                    <a:lumMod val="50000"/>
                  </a:schemeClr>
                </a:solidFill>
              </a:rPr>
              <a:t>Создание условий, стимулирующих развитие поисково-творческой деятельности детей.</a:t>
            </a:r>
          </a:p>
          <a:p>
            <a:pPr lvl="0" algn="l">
              <a:buBlip>
                <a:blip r:embed="rId3"/>
              </a:buBlip>
            </a:pPr>
            <a:r>
              <a:rPr lang="ru-RU" sz="1500" b="1" dirty="0">
                <a:solidFill>
                  <a:schemeClr val="tx2">
                    <a:lumMod val="50000"/>
                  </a:schemeClr>
                </a:solidFill>
              </a:rPr>
              <a:t>Организация совместной деятельности детей и родителей по решению проблемной ситуации проекта.</a:t>
            </a:r>
          </a:p>
          <a:p>
            <a:pPr lvl="0" algn="l">
              <a:buBlip>
                <a:blip r:embed="rId3"/>
              </a:buBlip>
            </a:pPr>
            <a:r>
              <a:rPr lang="ru-RU" sz="1500" b="1" dirty="0">
                <a:solidFill>
                  <a:schemeClr val="tx2">
                    <a:lumMod val="50000"/>
                  </a:schemeClr>
                </a:solidFill>
              </a:rPr>
              <a:t>Установление эмоционального контакта между педагогом, родителями и детьми</a:t>
            </a: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lvl="0" algn="l">
              <a:buBlip>
                <a:blip r:embed="rId3"/>
              </a:buBlip>
            </a:pPr>
            <a:endParaRPr lang="ru-RU" sz="1500" b="1" dirty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r>
              <a:rPr lang="ru-RU" sz="1800" b="1" i="1" u="sng" dirty="0">
                <a:solidFill>
                  <a:schemeClr val="tx2">
                    <a:lumMod val="50000"/>
                  </a:schemeClr>
                </a:solidFill>
              </a:rPr>
              <a:t>Для родителей</a:t>
            </a:r>
          </a:p>
          <a:p>
            <a:pPr lvl="0" algn="l">
              <a:buBlip>
                <a:blip r:embed="rId4"/>
              </a:buBlip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Совершенствование взаимодействия взрослого и ребёнка.</a:t>
            </a:r>
          </a:p>
          <a:p>
            <a:pPr lvl="0" algn="l">
              <a:buBlip>
                <a:blip r:embed="rId4"/>
              </a:buBlip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Расширение знаний о возрастных и индивидуальных особенностях детей .</a:t>
            </a:r>
          </a:p>
          <a:p>
            <a:pPr lvl="0" algn="l">
              <a:buBlip>
                <a:blip r:embed="rId4"/>
              </a:buBlip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Формирование позиции сотрудничества, умения организовывать и осуществлять детскую деятельность.</a:t>
            </a:r>
          </a:p>
          <a:p>
            <a:pPr lvl="0" algn="l">
              <a:buBlip>
                <a:blip r:embed="rId4"/>
              </a:buBlip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Наполнение жизни семьи позитивной энергией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827584" y="332656"/>
            <a:ext cx="8064896" cy="530614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Методы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и приемы взаимодействия педагога с детьми в ходе проекта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27584" y="1124744"/>
          <a:ext cx="7776864" cy="44675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8192"/>
                <a:gridCol w="6048672"/>
              </a:tblGrid>
              <a:tr h="1511774">
                <a:tc>
                  <a:txBody>
                    <a:bodyPr/>
                    <a:lstStyle/>
                    <a:p>
                      <a:r>
                        <a:rPr lang="ru-RU" sz="1800" kern="1200" dirty="0" smtClean="0"/>
                        <a:t>Словесные</a:t>
                      </a:r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Беседы;</a:t>
                      </a:r>
                      <a:b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Указание, пояснение, объяснение, разъяснение.</a:t>
                      </a:r>
                      <a:b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Вопросы, побуждающие к мыслительной деятельности;</a:t>
                      </a:r>
                      <a:b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Загадывание и отгадывание загадок;</a:t>
                      </a:r>
                      <a:b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Педагогическая оценка (поощрение, одобрение; похвала</a:t>
                      </a:r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1443961">
                <a:tc>
                  <a:txBody>
                    <a:bodyPr/>
                    <a:lstStyle/>
                    <a:p>
                      <a:r>
                        <a:rPr lang="ru-RU" sz="1800" kern="1200" dirty="0" smtClean="0"/>
                        <a:t>Наглядные</a:t>
                      </a:r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Демонстрация наглядных пособий;</a:t>
                      </a:r>
                      <a:b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Показ образца;</a:t>
                      </a:r>
                      <a:b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Рассматривание иллюстраций; открыток.</a:t>
                      </a:r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1511774">
                <a:tc>
                  <a:txBody>
                    <a:bodyPr/>
                    <a:lstStyle/>
                    <a:p>
                      <a:r>
                        <a:rPr lang="ru-RU" sz="1800" kern="1200" dirty="0" smtClean="0"/>
                        <a:t>Практические</a:t>
                      </a:r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Игровые действия;</a:t>
                      </a:r>
                      <a:b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Внезапное появление объектов;</a:t>
                      </a:r>
                      <a:b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Художественное творчество;</a:t>
                      </a:r>
                      <a:b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Театрализованное мероприятие;</a:t>
                      </a:r>
                      <a:b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игровой ситуации, упражнение, моделирование</a:t>
                      </a:r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611560" y="0"/>
            <a:ext cx="8280920" cy="5638800"/>
          </a:xfrm>
        </p:spPr>
        <p:txBody>
          <a:bodyPr>
            <a:normAutofit/>
          </a:bodyPr>
          <a:lstStyle/>
          <a:p>
            <a:pPr algn="l"/>
            <a:endParaRPr lang="ru-RU" sz="1400" b="1" i="1" u="sng" dirty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r>
              <a:rPr lang="ru-RU" sz="2000" b="1" i="1" u="sng" dirty="0" smtClean="0">
                <a:solidFill>
                  <a:schemeClr val="tx2">
                    <a:lumMod val="50000"/>
                  </a:schemeClr>
                </a:solidFill>
              </a:rPr>
              <a:t>Ожидаемый </a:t>
            </a:r>
            <a:r>
              <a:rPr lang="ru-RU" sz="2000" b="1" i="1" u="sng" dirty="0">
                <a:solidFill>
                  <a:schemeClr val="tx2">
                    <a:lumMod val="50000"/>
                  </a:schemeClr>
                </a:solidFill>
              </a:rPr>
              <a:t>результат:</a:t>
            </a:r>
          </a:p>
          <a:p>
            <a:pPr lvl="0" algn="l">
              <a:buBlip>
                <a:blip r:embed="rId3"/>
              </a:buBlip>
            </a:pPr>
            <a:r>
              <a:rPr lang="ru-RU" sz="1900" b="1" dirty="0">
                <a:solidFill>
                  <a:schemeClr val="tx2">
                    <a:lumMod val="50000"/>
                  </a:schemeClr>
                </a:solidFill>
              </a:rPr>
              <a:t>Дети имеют представление о семье, детском саде, городе, в котором они живут. Знают, что их «малая» Родина, испытывают чувства гордости за свой город.</a:t>
            </a:r>
          </a:p>
          <a:p>
            <a:pPr lvl="0" algn="l">
              <a:buBlip>
                <a:blip r:embed="rId3"/>
              </a:buBlip>
            </a:pPr>
            <a:r>
              <a:rPr lang="ru-RU" sz="1900" b="1" dirty="0">
                <a:solidFill>
                  <a:schemeClr val="tx2">
                    <a:lumMod val="50000"/>
                  </a:schemeClr>
                </a:solidFill>
              </a:rPr>
              <a:t>Знают историю возникновения родного города, его достопримечательности.</a:t>
            </a:r>
          </a:p>
          <a:p>
            <a:pPr lvl="0" algn="l">
              <a:buBlip>
                <a:blip r:embed="rId3"/>
              </a:buBlip>
            </a:pPr>
            <a:r>
              <a:rPr lang="ru-RU" sz="1900" b="1" dirty="0">
                <a:solidFill>
                  <a:schemeClr val="tx2">
                    <a:lumMod val="50000"/>
                  </a:schemeClr>
                </a:solidFill>
              </a:rPr>
              <a:t>Имеют представление об исторических памятниках.</a:t>
            </a:r>
          </a:p>
          <a:p>
            <a:pPr lvl="0" algn="l">
              <a:buBlip>
                <a:blip r:embed="rId3"/>
              </a:buBlip>
            </a:pPr>
            <a:r>
              <a:rPr lang="ru-RU" sz="1900" b="1" dirty="0">
                <a:solidFill>
                  <a:schemeClr val="tx2">
                    <a:lumMod val="50000"/>
                  </a:schemeClr>
                </a:solidFill>
              </a:rPr>
              <a:t>Проявление интереса к родному краю, который находит отражение в совместных рисунках детей и родителей, рассказах.</a:t>
            </a:r>
          </a:p>
          <a:p>
            <a:pPr lvl="0" algn="l">
              <a:buBlip>
                <a:blip r:embed="rId3"/>
              </a:buBlip>
            </a:pPr>
            <a:r>
              <a:rPr lang="ru-RU" sz="1900" b="1" dirty="0">
                <a:solidFill>
                  <a:schemeClr val="tx2">
                    <a:lumMod val="50000"/>
                  </a:schemeClr>
                </a:solidFill>
              </a:rPr>
              <a:t>Дети </a:t>
            </a: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</a:rPr>
              <a:t>знают</a:t>
            </a:r>
          </a:p>
          <a:p>
            <a:pPr lvl="0" algn="l">
              <a:buBlip>
                <a:blip r:embed="rId3"/>
              </a:buBlip>
            </a:pP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900" b="1" dirty="0">
                <a:solidFill>
                  <a:schemeClr val="tx2">
                    <a:lumMod val="50000"/>
                  </a:schemeClr>
                </a:solidFill>
              </a:rPr>
              <a:t>праздники и традиции, которые отмечаются в городе и семье</a:t>
            </a: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lvl="0" algn="l"/>
            <a:endParaRPr lang="ru-RU" sz="19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r>
              <a:rPr lang="ru-RU" sz="2000" b="1" i="1" u="sng" dirty="0">
                <a:solidFill>
                  <a:schemeClr val="tx2">
                    <a:lumMod val="50000"/>
                  </a:schemeClr>
                </a:solidFill>
              </a:rPr>
              <a:t>Предварительная работа: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 Подбор материала к созданию атрибутов, подбор художественной литературы, иллюстраций, изучение материала по теме, беседы.</a:t>
            </a:r>
          </a:p>
          <a:p>
            <a:pPr algn="l"/>
            <a:r>
              <a:rPr lang="ru-RU" sz="2000" b="1" i="1" u="sng" dirty="0">
                <a:solidFill>
                  <a:schemeClr val="tx2">
                    <a:lumMod val="50000"/>
                  </a:schemeClr>
                </a:solidFill>
              </a:rPr>
              <a:t>План реализации проекта</a:t>
            </a:r>
          </a:p>
          <a:p>
            <a:pPr algn="l"/>
            <a:r>
              <a:rPr lang="ru-RU" sz="1600" b="1" i="1" dirty="0">
                <a:solidFill>
                  <a:schemeClr val="tx2">
                    <a:lumMod val="50000"/>
                  </a:schemeClr>
                </a:solidFill>
              </a:rPr>
              <a:t>Формы совместной работы с детьми, взаимодействие с родителями.</a:t>
            </a:r>
            <a:endParaRPr lang="ru-RU" sz="1600" b="1" dirty="0">
              <a:solidFill>
                <a:schemeClr val="tx2">
                  <a:lumMod val="50000"/>
                </a:schemeClr>
              </a:solidFill>
            </a:endParaRPr>
          </a:p>
          <a:p>
            <a:pPr lvl="0" algn="l"/>
            <a:endParaRPr lang="ru-RU" sz="19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755576" y="0"/>
            <a:ext cx="8064896" cy="6237312"/>
          </a:xfrm>
        </p:spPr>
        <p:txBody>
          <a:bodyPr>
            <a:normAutofit lnSpcReduction="10000"/>
          </a:bodyPr>
          <a:lstStyle/>
          <a:p>
            <a:pPr algn="l"/>
            <a:endParaRPr lang="en-US" sz="2000" b="1" i="1" u="sng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r>
              <a:rPr lang="ru-RU" sz="2000" b="1" i="1" u="sng" dirty="0" smtClean="0">
                <a:solidFill>
                  <a:schemeClr val="tx2">
                    <a:lumMod val="50000"/>
                  </a:schemeClr>
                </a:solidFill>
              </a:rPr>
              <a:t>Октябрь</a:t>
            </a:r>
            <a:endParaRPr lang="ru-RU" sz="2000" b="1" i="1" u="sng" dirty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r>
              <a:rPr lang="en-US" sz="2000" b="1" i="1" u="sng" dirty="0" smtClean="0">
                <a:solidFill>
                  <a:schemeClr val="tx2">
                    <a:lumMod val="50000"/>
                  </a:schemeClr>
                </a:solidFill>
              </a:rPr>
              <a:t>II- </a:t>
            </a:r>
            <a:r>
              <a:rPr lang="ru-RU" sz="2000" b="1" i="1" u="sng" dirty="0" smtClean="0">
                <a:solidFill>
                  <a:schemeClr val="tx2">
                    <a:lumMod val="50000"/>
                  </a:schemeClr>
                </a:solidFill>
              </a:rPr>
              <a:t>неделя-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«Я люблю свой детский сад»</a:t>
            </a:r>
          </a:p>
          <a:p>
            <a:pPr lvl="0" algn="l"/>
            <a:r>
              <a:rPr lang="ru-RU" sz="2000" b="1" i="1" u="sng" dirty="0">
                <a:solidFill>
                  <a:schemeClr val="tx2">
                    <a:lumMod val="50000"/>
                  </a:schemeClr>
                </a:solidFill>
              </a:rPr>
              <a:t>Беседы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«За что я люблю детский сад».</a:t>
            </a:r>
          </a:p>
          <a:p>
            <a:pPr lvl="0" algn="l"/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Наглядно-дидактический материал «Профессии»</a:t>
            </a:r>
          </a:p>
          <a:p>
            <a:pPr lvl="0" algn="l"/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Коллективное конструирование «Наш любимый детский сад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»</a:t>
            </a:r>
            <a:endParaRPr lang="en-US" sz="20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0" algn="l"/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r>
              <a:rPr lang="en-US" sz="2000" b="1" i="1" u="sng" dirty="0" smtClean="0">
                <a:solidFill>
                  <a:schemeClr val="tx2">
                    <a:lumMod val="50000"/>
                  </a:schemeClr>
                </a:solidFill>
              </a:rPr>
              <a:t>III</a:t>
            </a:r>
            <a:r>
              <a:rPr lang="ru-RU" sz="2000" b="1" i="1" u="sng" dirty="0" smtClean="0">
                <a:solidFill>
                  <a:schemeClr val="tx2">
                    <a:lumMod val="50000"/>
                  </a:schemeClr>
                </a:solidFill>
              </a:rPr>
              <a:t>-неделя-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«Город, что сердцу дорог»</a:t>
            </a:r>
          </a:p>
          <a:p>
            <a:pPr lvl="0" algn="l"/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Рассматривание иллюстраций, альбома «Мой Оренбург"</a:t>
            </a:r>
          </a:p>
          <a:p>
            <a:pPr lvl="0" algn="l"/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Сюжетно-ролевые игры: «Почта», «Магазин», «Больница».</a:t>
            </a:r>
          </a:p>
          <a:p>
            <a:pPr lvl="0" algn="l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Путешествие по достопримечательностям  города</a:t>
            </a:r>
            <a:endParaRPr lang="en-US" sz="20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0" algn="l"/>
            <a:endParaRPr lang="en-US" sz="20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r>
              <a:rPr lang="en-US" sz="2000" b="1" i="1" u="sng" dirty="0" smtClean="0">
                <a:solidFill>
                  <a:schemeClr val="tx2">
                    <a:lumMod val="50000"/>
                  </a:schemeClr>
                </a:solidFill>
              </a:rPr>
              <a:t>IV</a:t>
            </a:r>
            <a:r>
              <a:rPr lang="ru-RU" sz="2000" b="1" i="1" u="sng" dirty="0" smtClean="0">
                <a:solidFill>
                  <a:schemeClr val="tx2">
                    <a:lumMod val="50000"/>
                  </a:schemeClr>
                </a:solidFill>
              </a:rPr>
              <a:t>- неделя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- «Растения, животные и птицы нашей малой Родины»</a:t>
            </a:r>
          </a:p>
          <a:p>
            <a:pPr lvl="0" algn="l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Познавательная беседа «Помощь зимующим птицам».</a:t>
            </a:r>
          </a:p>
          <a:p>
            <a:pPr lvl="0" algn="l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Дидактические игры»: «Мои домашние животные», «Дары природы»</a:t>
            </a:r>
          </a:p>
          <a:p>
            <a:pPr lvl="0" algn="l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Подвижная игра «Гуси-лебеди».</a:t>
            </a:r>
          </a:p>
          <a:p>
            <a:pPr lvl="0" algn="l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Кормление птиц на участке детского сада.</a:t>
            </a:r>
          </a:p>
          <a:p>
            <a:pPr lvl="0" algn="l"/>
            <a:endParaRPr lang="ru-RU" sz="19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611560" y="0"/>
            <a:ext cx="8280920" cy="5638800"/>
          </a:xfrm>
        </p:spPr>
        <p:txBody>
          <a:bodyPr>
            <a:normAutofit/>
          </a:bodyPr>
          <a:lstStyle/>
          <a:p>
            <a:pPr algn="l"/>
            <a:endParaRPr lang="ru-RU" sz="1400" b="1" i="1" u="sng" dirty="0">
              <a:solidFill>
                <a:schemeClr val="tx2">
                  <a:lumMod val="50000"/>
                </a:schemeClr>
              </a:solidFill>
            </a:endParaRPr>
          </a:p>
          <a:p>
            <a:pPr lvl="0" algn="l"/>
            <a:endParaRPr lang="ru-RU" sz="19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88640"/>
            <a:ext cx="7488832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u="sng" dirty="0" smtClean="0">
                <a:solidFill>
                  <a:schemeClr val="tx2">
                    <a:lumMod val="50000"/>
                  </a:schemeClr>
                </a:solidFill>
              </a:rPr>
              <a:t>Ноябрь</a:t>
            </a:r>
            <a:endParaRPr lang="en-US" sz="2000" b="1" i="1" u="sng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2000" b="1" i="1" u="sng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2000" b="1" i="1" u="sng" dirty="0" smtClean="0">
                <a:solidFill>
                  <a:schemeClr val="tx2">
                    <a:lumMod val="50000"/>
                  </a:schemeClr>
                </a:solidFill>
              </a:rPr>
              <a:t>I</a:t>
            </a:r>
            <a:r>
              <a:rPr lang="ru-RU" sz="2000" b="1" i="1" u="sng" dirty="0" smtClean="0">
                <a:solidFill>
                  <a:schemeClr val="tx2">
                    <a:lumMod val="50000"/>
                  </a:schemeClr>
                </a:solidFill>
              </a:rPr>
              <a:t>-неделя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- «Наша страна - Россия»</a:t>
            </a:r>
          </a:p>
          <a:p>
            <a:pPr lvl="0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Беседы на тему "Символы нашей Родины"</a:t>
            </a:r>
          </a:p>
          <a:p>
            <a:pPr lvl="0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Рассматривание альбома: "Семейное путешествие по нашей стране"</a:t>
            </a:r>
          </a:p>
          <a:p>
            <a:pPr lvl="0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Рисование «Матрешка».</a:t>
            </a:r>
          </a:p>
          <a:p>
            <a:pPr lvl="0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Дидактическая игра: "Флаг России"</a:t>
            </a: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Коллективная работа: "Герб нашей группы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”</a:t>
            </a:r>
          </a:p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2000" b="1" i="1" u="sng" dirty="0" smtClean="0">
                <a:solidFill>
                  <a:schemeClr val="tx2">
                    <a:lumMod val="50000"/>
                  </a:schemeClr>
                </a:solidFill>
              </a:rPr>
              <a:t>II</a:t>
            </a:r>
            <a:r>
              <a:rPr lang="ru-RU" sz="2000" b="1" i="1" u="sng" dirty="0">
                <a:solidFill>
                  <a:schemeClr val="tx2">
                    <a:lumMod val="50000"/>
                  </a:schemeClr>
                </a:solidFill>
              </a:rPr>
              <a:t>-недел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я  - «Моя семья»</a:t>
            </a:r>
          </a:p>
          <a:p>
            <a:pPr lvl="0"/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Беседа на тему «Традиции и праздники нашей семьи», рассматривание иллюстраций.</a:t>
            </a:r>
          </a:p>
          <a:p>
            <a:pPr lvl="0"/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Дидактическая игра «Расскажи мне о себе».</a:t>
            </a:r>
          </a:p>
          <a:p>
            <a:pPr lvl="0"/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Сюжетно-ролевая игра «Семья»</a:t>
            </a:r>
          </a:p>
          <a:p>
            <a:pPr lvl="0"/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«Роль семьи в воспитании патриотических чувств у дошкольников».</a:t>
            </a:r>
          </a:p>
          <a:p>
            <a:pPr lvl="0"/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Подбор фотографии «Наш семейный отдых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».</a:t>
            </a:r>
            <a:endParaRPr lang="en-US" b="1" dirty="0">
              <a:solidFill>
                <a:schemeClr val="tx2">
                  <a:lumMod val="50000"/>
                </a:schemeClr>
              </a:solidFill>
            </a:endParaRPr>
          </a:p>
          <a:p>
            <a:pPr lvl="0"/>
            <a:r>
              <a:rPr lang="ru-RU" sz="2000" b="1" i="1" u="sng" dirty="0" smtClean="0">
                <a:solidFill>
                  <a:schemeClr val="tx2">
                    <a:lumMod val="50000"/>
                  </a:schemeClr>
                </a:solidFill>
              </a:rPr>
              <a:t>Заключительная часть:</a:t>
            </a:r>
          </a:p>
          <a:p>
            <a:pPr lvl="0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Праздник «Мамочка родная», Мастер-класс: «Имбирный пряник». Познавательное занятия: «Семья-маленькая страна»</a:t>
            </a:r>
          </a:p>
          <a:p>
            <a:pPr lvl="0"/>
            <a:endParaRPr lang="ru-RU" sz="20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0"/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  <a:p>
            <a:pPr lvl="0"/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697</Words>
  <Application>Microsoft Office PowerPoint</Application>
  <PresentationFormat>Экран (4:3)</PresentationFormat>
  <Paragraphs>103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 Муниципальное автономное образовательное учреждение Центр развития ребенка – детский сал № 30 «Улыбка» городского округа г.Октябрьский Республика Башкортостан    Проект по патриотическому воспитанию   «С чего начинается Родина…»   </vt:lpstr>
      <vt:lpstr>Вид проекта: творческий,познавательный. Продолжительность проекта:  краткосрочный (октябрь-ноябрь) Участники проекта: дети средней группы, воспитатели, родители. Тема проекта:  «С чего начинается Родина…» По количеству учащихся: групповой. По срокам реализации: краткосрочный.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образовательное учреждение Центр развития ребенка – детский сал № 30 «Улыбка» городского округа г.Октябрьский Республика Башкортостан  Проект по патриотическому воспитанию   «С чего начинается Родина…»  в средней группе</dc:title>
  <dc:creator>Admin</dc:creator>
  <cp:lastModifiedBy>Admin</cp:lastModifiedBy>
  <cp:revision>11</cp:revision>
  <dcterms:created xsi:type="dcterms:W3CDTF">2023-12-24T14:51:47Z</dcterms:created>
  <dcterms:modified xsi:type="dcterms:W3CDTF">2023-12-24T19:41:23Z</dcterms:modified>
</cp:coreProperties>
</file>