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0" r:id="rId2"/>
    <p:sldId id="263" r:id="rId3"/>
    <p:sldId id="269" r:id="rId4"/>
    <p:sldId id="267" r:id="rId5"/>
    <p:sldId id="268" r:id="rId6"/>
    <p:sldId id="301" r:id="rId7"/>
    <p:sldId id="299" r:id="rId8"/>
    <p:sldId id="300" r:id="rId9"/>
    <p:sldId id="272" r:id="rId10"/>
    <p:sldId id="281" r:id="rId11"/>
    <p:sldId id="282" r:id="rId12"/>
    <p:sldId id="270" r:id="rId13"/>
    <p:sldId id="283" r:id="rId14"/>
    <p:sldId id="284" r:id="rId15"/>
    <p:sldId id="285" r:id="rId16"/>
    <p:sldId id="286" r:id="rId17"/>
    <p:sldId id="288" r:id="rId18"/>
    <p:sldId id="287" r:id="rId19"/>
    <p:sldId id="290" r:id="rId20"/>
    <p:sldId id="291" r:id="rId21"/>
    <p:sldId id="292" r:id="rId22"/>
    <p:sldId id="289" r:id="rId23"/>
    <p:sldId id="293" r:id="rId24"/>
    <p:sldId id="294" r:id="rId25"/>
    <p:sldId id="295" r:id="rId26"/>
    <p:sldId id="297" r:id="rId27"/>
    <p:sldId id="296" r:id="rId28"/>
    <p:sldId id="298" r:id="rId29"/>
    <p:sldId id="302" r:id="rId30"/>
    <p:sldId id="303" r:id="rId31"/>
  </p:sldIdLst>
  <p:sldSz cx="9144000" cy="6858000" type="screen4x3"/>
  <p:notesSz cx="6858000" cy="9144000"/>
  <p:embeddedFontLst>
    <p:embeddedFont>
      <p:font typeface="Matilda" panose="020B0604020202020204" charset="0"/>
      <p:regular r:id="rId32"/>
    </p:embeddedFont>
    <p:embeddedFont>
      <p:font typeface="Comic Sans MS" panose="030F0702030302020204" pitchFamily="66" charset="0"/>
      <p:regular r:id="rId33"/>
      <p:bold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B21074E-23ED-419E-86E5-531F831BA7D7}">
          <p14:sldIdLst>
            <p14:sldId id="260"/>
            <p14:sldId id="263"/>
            <p14:sldId id="269"/>
            <p14:sldId id="267"/>
            <p14:sldId id="268"/>
            <p14:sldId id="301"/>
            <p14:sldId id="299"/>
            <p14:sldId id="300"/>
            <p14:sldId id="272"/>
            <p14:sldId id="281"/>
            <p14:sldId id="282"/>
            <p14:sldId id="270"/>
            <p14:sldId id="283"/>
            <p14:sldId id="284"/>
            <p14:sldId id="285"/>
            <p14:sldId id="286"/>
            <p14:sldId id="288"/>
            <p14:sldId id="287"/>
            <p14:sldId id="290"/>
            <p14:sldId id="291"/>
            <p14:sldId id="292"/>
            <p14:sldId id="289"/>
            <p14:sldId id="293"/>
          </p14:sldIdLst>
        </p14:section>
        <p14:section name="Раздел без заголовка" id="{A6A624B4-7117-4319-B402-DF042CB8A3A6}">
          <p14:sldIdLst>
            <p14:sldId id="294"/>
            <p14:sldId id="295"/>
            <p14:sldId id="297"/>
            <p14:sldId id="296"/>
            <p14:sldId id="298"/>
            <p14:sldId id="302"/>
            <p14:sldId id="30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CC0066"/>
    <a:srgbClr val="27704F"/>
    <a:srgbClr val="943294"/>
    <a:srgbClr val="7C4A78"/>
    <a:srgbClr val="CC66FF"/>
    <a:srgbClr val="50C850"/>
    <a:srgbClr val="D6F2D6"/>
    <a:srgbClr val="EFAD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 rot="21354176">
            <a:off x="1682868" y="1033912"/>
            <a:ext cx="4896543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normalizeH="0" baseline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ВЫЧИТАНИЕ</a:t>
            </a:r>
            <a:r>
              <a:rPr kumimoji="0" lang="ru-RU" sz="5400" b="1" i="0" u="none" strike="noStrike" kern="1200" normalizeH="0" noProof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+mj-ea"/>
                <a:cs typeface="+mj-cs"/>
              </a:rPr>
              <a:t> ВИДА  13-</a:t>
            </a:r>
            <a:endParaRPr kumimoji="0" lang="ru-RU" sz="5400" b="1" i="0" u="none" strike="noStrike" kern="1200" normalizeH="0" baseline="0" noProof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 rot="21381720">
            <a:off x="3102188" y="4612691"/>
            <a:ext cx="3310262" cy="1440160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Якушова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Анна Константиновна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 </a:t>
            </a:r>
          </a:p>
          <a:p>
            <a:pPr>
              <a:spcBef>
                <a:spcPts val="0"/>
              </a:spcBef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МКОУ «Лицей №15 г. Черкесска»</a:t>
            </a:r>
            <a:endParaRPr lang="ru-RU" sz="1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1146007">
            <a:off x="5902658" y="1812395"/>
            <a:ext cx="638589" cy="56645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Поиск закономерностей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Проследи, как получается каждое следующее число и 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вставь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 каждый  ряд ещё по 1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числу</a:t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0, 2, 4, 6, 8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…           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1, 2, 4, 7, 11,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b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1, 4, 7, 10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…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4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4, 8, 12,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b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971600" y="3889190"/>
            <a:ext cx="1857388" cy="1285884"/>
            <a:chOff x="214282" y="4286256"/>
            <a:chExt cx="1857388" cy="1285884"/>
          </a:xfrm>
        </p:grpSpPr>
        <p:sp>
          <p:nvSpPr>
            <p:cNvPr id="9" name="Овал 8"/>
            <p:cNvSpPr/>
            <p:nvPr/>
          </p:nvSpPr>
          <p:spPr>
            <a:xfrm>
              <a:off x="214282" y="4286256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3</a:t>
              </a:r>
            </a:p>
          </p:txBody>
        </p:sp>
        <p:sp>
          <p:nvSpPr>
            <p:cNvPr id="10" name="Овал 9"/>
            <p:cNvSpPr/>
            <p:nvPr/>
          </p:nvSpPr>
          <p:spPr>
            <a:xfrm>
              <a:off x="1142976" y="4357694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6</a:t>
              </a:r>
            </a:p>
          </p:txBody>
        </p:sp>
        <p:sp>
          <p:nvSpPr>
            <p:cNvPr id="11" name="Овал 10"/>
            <p:cNvSpPr/>
            <p:nvPr/>
          </p:nvSpPr>
          <p:spPr>
            <a:xfrm>
              <a:off x="642910" y="4786322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9</a:t>
              </a: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2483768" y="4869160"/>
            <a:ext cx="1857388" cy="1285884"/>
            <a:chOff x="2571736" y="4286256"/>
            <a:chExt cx="1857388" cy="1285884"/>
          </a:xfrm>
        </p:grpSpPr>
        <p:sp>
          <p:nvSpPr>
            <p:cNvPr id="13" name="Овал 12"/>
            <p:cNvSpPr/>
            <p:nvPr/>
          </p:nvSpPr>
          <p:spPr>
            <a:xfrm>
              <a:off x="2571736" y="4286256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4</a:t>
              </a:r>
            </a:p>
          </p:txBody>
        </p:sp>
        <p:sp>
          <p:nvSpPr>
            <p:cNvPr id="14" name="Овал 13"/>
            <p:cNvSpPr/>
            <p:nvPr/>
          </p:nvSpPr>
          <p:spPr>
            <a:xfrm>
              <a:off x="3500430" y="4286256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7</a:t>
              </a:r>
            </a:p>
          </p:txBody>
        </p:sp>
        <p:sp>
          <p:nvSpPr>
            <p:cNvPr id="15" name="Овал 14"/>
            <p:cNvSpPr/>
            <p:nvPr/>
          </p:nvSpPr>
          <p:spPr>
            <a:xfrm>
              <a:off x="3071802" y="4786322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11</a:t>
              </a:r>
              <a:endPara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Times New Roman" pitchFamily="18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3995936" y="3996347"/>
            <a:ext cx="1857388" cy="1285884"/>
            <a:chOff x="4857752" y="4286256"/>
            <a:chExt cx="1857388" cy="1285884"/>
          </a:xfrm>
        </p:grpSpPr>
        <p:sp>
          <p:nvSpPr>
            <p:cNvPr id="17" name="Овал 16"/>
            <p:cNvSpPr/>
            <p:nvPr/>
          </p:nvSpPr>
          <p:spPr>
            <a:xfrm>
              <a:off x="4857752" y="4286256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5</a:t>
              </a:r>
            </a:p>
          </p:txBody>
        </p:sp>
        <p:sp>
          <p:nvSpPr>
            <p:cNvPr id="18" name="Овал 17"/>
            <p:cNvSpPr/>
            <p:nvPr/>
          </p:nvSpPr>
          <p:spPr>
            <a:xfrm>
              <a:off x="5786446" y="4286256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8</a:t>
              </a:r>
            </a:p>
          </p:txBody>
        </p:sp>
        <p:sp>
          <p:nvSpPr>
            <p:cNvPr id="19" name="Овал 18"/>
            <p:cNvSpPr/>
            <p:nvPr/>
          </p:nvSpPr>
          <p:spPr>
            <a:xfrm>
              <a:off x="5357818" y="4786322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Times New Roman" pitchFamily="18" charset="0"/>
                </a:rPr>
                <a:t>13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679289" y="4767201"/>
            <a:ext cx="1857388" cy="1285884"/>
            <a:chOff x="7143768" y="4214818"/>
            <a:chExt cx="1857388" cy="1285884"/>
          </a:xfrm>
        </p:grpSpPr>
        <p:sp>
          <p:nvSpPr>
            <p:cNvPr id="21" name="Овал 20"/>
            <p:cNvSpPr/>
            <p:nvPr/>
          </p:nvSpPr>
          <p:spPr>
            <a:xfrm>
              <a:off x="7143768" y="4214818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2" name="Овал 21"/>
            <p:cNvSpPr/>
            <p:nvPr/>
          </p:nvSpPr>
          <p:spPr>
            <a:xfrm>
              <a:off x="8072462" y="4214818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7572396" y="4714884"/>
              <a:ext cx="928694" cy="785818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513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Comic Sans MS" panose="030F0702030302020204" pitchFamily="66" charset="0"/>
              </a:rPr>
              <a:t>Поиск закономерностей 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Проследи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как получается каждое следующее число и 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назови  в  каждый  ряд ещё по 1 числу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prstClr val="black"/>
                </a:solidFill>
              </a:rPr>
              <a:t/>
            </a:r>
            <a:br>
              <a:rPr lang="ru-RU" b="1" dirty="0">
                <a:solidFill>
                  <a:prstClr val="black"/>
                </a:solidFill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0, 2, 4, 6, 8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 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3) 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1, 2, 4, 7, 11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2)  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1, 4, 7, 10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4)  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4, 8, 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12,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45024"/>
            <a:ext cx="1981200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37992"/>
            <a:ext cx="1981200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879" y="3645024"/>
            <a:ext cx="1981200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86411"/>
            <a:ext cx="18780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86410"/>
            <a:ext cx="9251950" cy="90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586411"/>
            <a:ext cx="9251950" cy="90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195" y="5083544"/>
            <a:ext cx="9251950" cy="90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576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016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НАЗОВИ ФИГУРЫ</a:t>
            </a:r>
            <a:endParaRPr lang="ru-RU" sz="4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5231"/>
            <a:ext cx="5786626" cy="381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75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12168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ВСПОМНИМ СОСТАВ  ЧИСЛА    </a:t>
            </a:r>
            <a:r>
              <a:rPr lang="ru-RU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13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41802"/>
            <a:ext cx="2664296" cy="4911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3480688"/>
            <a:ext cx="2994044" cy="313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5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641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ЧИСЛО 13 СОСТОИТ </a:t>
            </a:r>
            <a:br>
              <a:rPr lang="ru-RU" b="1" dirty="0" smtClean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6" y="2060848"/>
            <a:ext cx="6181725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08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830"/>
            <a:ext cx="8744044" cy="6551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27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1622"/>
            <a:ext cx="87849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214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068"/>
            <a:ext cx="8784976" cy="653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377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4958"/>
            <a:ext cx="8770168" cy="657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67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40075" cy="655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44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122413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tilda" pitchFamily="2" charset="0"/>
              </a:rPr>
              <a:t>Готовность к уроку</a:t>
            </a:r>
            <a:endParaRPr lang="ru-RU" sz="5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tilda" pitchFamily="2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772816"/>
            <a:ext cx="8352928" cy="46805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Внимание! Проверь, дружок,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Готов ли ты начать урок!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Всё ли на месте? Всё ли в порядке: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Книжки, ручки и тетрадки?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Есть у нас девиз такой:</a:t>
            </a:r>
            <a:b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0070C0"/>
                </a:solidFill>
                <a:latin typeface="Comic Sans MS" panose="030F0702030302020204" pitchFamily="66" charset="0"/>
              </a:rPr>
              <a:t>Всё, что надо под рукой!</a:t>
            </a:r>
          </a:p>
        </p:txBody>
      </p:sp>
    </p:spTree>
    <p:extLst>
      <p:ext uri="{BB962C8B-B14F-4D97-AF65-F5344CB8AC3E}">
        <p14:creationId xmlns:p14="http://schemas.microsoft.com/office/powerpoint/2010/main" val="113352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1622"/>
            <a:ext cx="8784976" cy="6588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4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8681"/>
            <a:ext cx="8205787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975" y="2060849"/>
            <a:ext cx="5986463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38164"/>
            <a:ext cx="6747594" cy="1663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16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4704"/>
            <a:ext cx="6318448" cy="473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98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Работа по учебнику ст.84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701" y="1340769"/>
            <a:ext cx="5974598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2636912"/>
            <a:ext cx="8802687" cy="223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48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802687" cy="317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85308"/>
            <a:ext cx="2347913" cy="177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28902"/>
            <a:ext cx="2092400" cy="20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46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3591272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Задача №2 (1)</a:t>
            </a:r>
            <a:b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sz="2000" b="1" dirty="0" smtClean="0"/>
              <a:t>У Вали – 10 </a:t>
            </a:r>
            <a:r>
              <a:rPr lang="ru-RU" sz="2000" b="1" dirty="0" err="1" smtClean="0"/>
              <a:t>яб</a:t>
            </a:r>
            <a:r>
              <a:rPr lang="ru-RU" sz="2000" b="1" dirty="0" smtClean="0"/>
              <a:t>.</a:t>
            </a:r>
            <a:br>
              <a:rPr lang="ru-RU" sz="2000" b="1" dirty="0" smtClean="0"/>
            </a:br>
            <a:r>
              <a:rPr lang="ru-RU" sz="2000" b="1" dirty="0" smtClean="0"/>
              <a:t>У Лиды - ? </a:t>
            </a:r>
            <a:r>
              <a:rPr lang="ru-RU" sz="2000" b="1" dirty="0" err="1" smtClean="0"/>
              <a:t>яб</a:t>
            </a:r>
            <a:r>
              <a:rPr lang="ru-RU" sz="2000" b="1" dirty="0" smtClean="0"/>
              <a:t>., на 2 </a:t>
            </a:r>
            <a:r>
              <a:rPr lang="ru-RU" sz="2000" b="1" dirty="0" err="1" smtClean="0"/>
              <a:t>яб</a:t>
            </a:r>
            <a:r>
              <a:rPr lang="ru-RU" sz="2000" b="1" dirty="0" smtClean="0"/>
              <a:t>. </a:t>
            </a:r>
            <a:r>
              <a:rPr lang="ru-RU" sz="2000" b="1" u="sng" dirty="0" smtClean="0"/>
              <a:t>м</a:t>
            </a:r>
            <a:br>
              <a:rPr lang="ru-RU" sz="2000" b="1" u="sng" dirty="0" smtClean="0"/>
            </a:br>
            <a:r>
              <a:rPr lang="ru-RU" sz="1800" b="1" dirty="0" smtClean="0"/>
              <a:t>1) 10-2=8(</a:t>
            </a:r>
            <a:r>
              <a:rPr lang="ru-RU" sz="1800" b="1" dirty="0" err="1" smtClean="0"/>
              <a:t>яб</a:t>
            </a:r>
            <a:r>
              <a:rPr lang="ru-RU" sz="1800" b="1" dirty="0" smtClean="0"/>
              <a:t>.) – у Лиды</a:t>
            </a:r>
            <a:r>
              <a:rPr lang="ru-RU" sz="2000" b="1" dirty="0" smtClean="0"/>
              <a:t>.</a:t>
            </a:r>
            <a:br>
              <a:rPr lang="ru-RU" sz="2000" b="1" dirty="0" smtClean="0"/>
            </a:br>
            <a:r>
              <a:rPr lang="ru-RU" sz="1800" b="1" dirty="0" smtClean="0"/>
              <a:t>2)10+8=18(</a:t>
            </a:r>
            <a:r>
              <a:rPr lang="ru-RU" sz="1800" b="1" dirty="0" err="1" smtClean="0"/>
              <a:t>яб</a:t>
            </a:r>
            <a:r>
              <a:rPr lang="ru-RU" sz="1800" b="1" dirty="0" smtClean="0"/>
              <a:t>.) – всего.</a:t>
            </a:r>
            <a:br>
              <a:rPr lang="ru-RU" sz="1800" b="1" dirty="0" smtClean="0"/>
            </a:br>
            <a:r>
              <a:rPr lang="ru-RU" sz="1800" b="1" dirty="0" smtClean="0"/>
              <a:t>Ответ:18 яблок всего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3923928" y="2132856"/>
            <a:ext cx="360040" cy="721258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40279"/>
            <a:ext cx="925195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81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Самостоятельная работа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№5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29" y="2780928"/>
            <a:ext cx="8458234" cy="1760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48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56902" cy="1596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89585"/>
            <a:ext cx="1254969" cy="364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35896" y="2996953"/>
            <a:ext cx="51125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Начерти </a:t>
            </a:r>
            <a:r>
              <a:rPr lang="ru-RU" sz="2400" dirty="0"/>
              <a:t>отрезок АО длиною 3 см, </a:t>
            </a:r>
            <a:endParaRPr lang="ru-RU" sz="2400" dirty="0" smtClean="0"/>
          </a:p>
          <a:p>
            <a:r>
              <a:rPr lang="ru-RU" sz="2400" dirty="0" smtClean="0"/>
              <a:t>а </a:t>
            </a:r>
            <a:r>
              <a:rPr lang="ru-RU" sz="2400" dirty="0"/>
              <a:t>отрезок МК – на 5 см длиннее.</a:t>
            </a:r>
          </a:p>
        </p:txBody>
      </p:sp>
    </p:spTree>
    <p:extLst>
      <p:ext uri="{BB962C8B-B14F-4D97-AF65-F5344CB8AC3E}">
        <p14:creationId xmlns:p14="http://schemas.microsoft.com/office/powerpoint/2010/main" val="132623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Итог урока: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 чём говорили на уроке?</a:t>
            </a:r>
          </a:p>
          <a:p>
            <a:r>
              <a:rPr lang="ru-RU" dirty="0" smtClean="0"/>
              <a:t>Что повторили?</a:t>
            </a:r>
          </a:p>
          <a:p>
            <a:r>
              <a:rPr lang="ru-RU" dirty="0" smtClean="0"/>
              <a:t>Чем заинтересовал урок?</a:t>
            </a:r>
          </a:p>
          <a:p>
            <a:r>
              <a:rPr lang="ru-RU" dirty="0" smtClean="0"/>
              <a:t>Что вызвало затруднение?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42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ОЦЕНИТЕ СВОЮ РАБОТУ</a:t>
            </a:r>
            <a:endParaRPr lang="ru-RU" sz="4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872"/>
            <a:ext cx="6635080" cy="2827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231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1412776"/>
            <a:ext cx="8229600" cy="3658418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Тема урока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: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Вычитание с переходом через десяток .</a:t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Вид 13 -  </a:t>
            </a:r>
            <a:r>
              <a:rPr lang="en-US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endParaRPr lang="ru-RU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6176" y="3645024"/>
            <a:ext cx="792088" cy="64807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5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Autofit/>
          </a:bodyPr>
          <a:lstStyle/>
          <a:p>
            <a:r>
              <a:rPr lang="ru-RU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СПАСИБО ЗА ВНИМАНИЕ!</a:t>
            </a:r>
            <a:endParaRPr lang="ru-RU" sz="6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60848"/>
            <a:ext cx="469721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373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476672"/>
            <a:ext cx="8352928" cy="1296144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Цели нашего урока: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68052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ru-RU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Разберём приём вычитания чисел с переходом через десяток;</a:t>
            </a:r>
          </a:p>
          <a:p>
            <a:r>
              <a:rPr lang="ru-RU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Повторим состав чисел;</a:t>
            </a:r>
          </a:p>
          <a:p>
            <a:r>
              <a:rPr lang="ru-RU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Будем решать задачи;</a:t>
            </a:r>
          </a:p>
          <a:p>
            <a:r>
              <a:rPr lang="ru-RU" b="1" dirty="0" smtClean="0">
                <a:solidFill>
                  <a:srgbClr val="339933"/>
                </a:solidFill>
                <a:latin typeface="Comic Sans MS" panose="030F0702030302020204" pitchFamily="66" charset="0"/>
              </a:rPr>
              <a:t>Вспомним название фигур. </a:t>
            </a:r>
            <a:endParaRPr lang="ru-RU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2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144016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УСТНЫЙ  СЧЁТ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700808"/>
            <a:ext cx="8352928" cy="47525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Найди примеры с ответом  </a:t>
            </a:r>
            <a:r>
              <a:rPr lang="ru-RU" sz="4800" b="1" dirty="0" smtClean="0">
                <a:solidFill>
                  <a:srgbClr val="C00000"/>
                </a:solidFill>
              </a:rPr>
              <a:t>12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3171039"/>
            <a:ext cx="1684217" cy="787169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7+5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7825" y="3140968"/>
            <a:ext cx="1656183" cy="8066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9+6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076056" y="3140967"/>
            <a:ext cx="1584176" cy="7994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8+4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20272" y="3140968"/>
            <a:ext cx="1512168" cy="8066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11+1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4941168"/>
            <a:ext cx="1684217" cy="901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8+5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87825" y="4941168"/>
            <a:ext cx="1656183" cy="901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6+6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076056" y="4941168"/>
            <a:ext cx="1584176" cy="87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10+4</a:t>
            </a:r>
            <a:endParaRPr lang="ru-RU" sz="48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20272" y="4941168"/>
            <a:ext cx="1512167" cy="87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9+3</a:t>
            </a:r>
          </a:p>
        </p:txBody>
      </p:sp>
    </p:spTree>
    <p:extLst>
      <p:ext uri="{BB962C8B-B14F-4D97-AF65-F5344CB8AC3E}">
        <p14:creationId xmlns:p14="http://schemas.microsoft.com/office/powerpoint/2010/main" val="81689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144016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УСТНЫЙ  СЧЁТ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700808"/>
            <a:ext cx="8352928" cy="475252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Найди примеры с ответом  </a:t>
            </a:r>
            <a:r>
              <a:rPr lang="ru-RU" sz="4800" b="1" dirty="0" smtClean="0">
                <a:solidFill>
                  <a:srgbClr val="C00000"/>
                </a:solidFill>
              </a:rPr>
              <a:t>12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076056" y="3140967"/>
            <a:ext cx="1584176" cy="79945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8+4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20272" y="3140968"/>
            <a:ext cx="1512168" cy="8066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11+1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87825" y="4941168"/>
            <a:ext cx="1656183" cy="901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6+6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20272" y="4941168"/>
            <a:ext cx="1512167" cy="87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9+3</a:t>
            </a:r>
          </a:p>
        </p:txBody>
      </p:sp>
    </p:spTree>
    <p:extLst>
      <p:ext uri="{BB962C8B-B14F-4D97-AF65-F5344CB8AC3E}">
        <p14:creationId xmlns:p14="http://schemas.microsoft.com/office/powerpoint/2010/main" val="251202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Замени числами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               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.=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       1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5 ед.=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       1 дес.8 ед.=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       2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.=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       1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6 ед.=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        1 </a:t>
            </a:r>
            <a:r>
              <a:rPr lang="ru-RU" sz="3600" b="1" dirty="0" err="1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9 ед.=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</a:rPr>
              <a:t>Замени числами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sz="3600" b="1" dirty="0" smtClean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         1 </a:t>
            </a:r>
            <a:r>
              <a:rPr lang="ru-RU" sz="3600" b="1" dirty="0" err="1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 smtClean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.=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10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         1 </a:t>
            </a:r>
            <a:r>
              <a:rPr lang="ru-RU" sz="3600" b="1" dirty="0" err="1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 5 ед</a:t>
            </a:r>
            <a:r>
              <a:rPr lang="ru-RU" sz="3600" b="1" dirty="0" smtClean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.=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15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         1 дес.8 ед</a:t>
            </a:r>
            <a:r>
              <a:rPr lang="ru-RU" sz="3600" b="1" dirty="0" smtClean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.=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18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         2 </a:t>
            </a:r>
            <a:r>
              <a:rPr lang="ru-RU" sz="3600" b="1" dirty="0" err="1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 smtClean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.=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20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         1 </a:t>
            </a:r>
            <a:r>
              <a:rPr lang="ru-RU" sz="3600" b="1" dirty="0" err="1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 6 ед</a:t>
            </a:r>
            <a:r>
              <a:rPr lang="ru-RU" sz="3600" b="1" dirty="0" smtClean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.=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16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0" lvl="0" indent="0">
              <a:buNone/>
            </a:pP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         1 </a:t>
            </a:r>
            <a:r>
              <a:rPr lang="ru-RU" sz="3600" b="1" dirty="0" err="1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дес</a:t>
            </a: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 </a:t>
            </a:r>
            <a:r>
              <a:rPr lang="ru-RU" sz="3600" b="1" dirty="0" smtClean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9 </a:t>
            </a:r>
            <a:r>
              <a:rPr lang="ru-RU" sz="3600" b="1" dirty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ед</a:t>
            </a:r>
            <a:r>
              <a:rPr lang="ru-RU" sz="3600" b="1" dirty="0" smtClean="0">
                <a:solidFill>
                  <a:srgbClr val="4F81BD">
                    <a:lumMod val="75000"/>
                  </a:srgbClr>
                </a:solidFill>
                <a:latin typeface="Comic Sans MS" panose="030F0702030302020204" pitchFamily="66" charset="0"/>
              </a:rPr>
              <a:t>.=</a:t>
            </a: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19</a:t>
            </a:r>
            <a:endParaRPr lang="ru-RU" sz="3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902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8750"/>
            <a:ext cx="9155360" cy="1575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НАЗОВИ  СОСЕДЕЙ  УКАЗАВННЫХ ЧИСЕЛ</a:t>
            </a:r>
            <a:endParaRPr lang="ru-RU" sz="2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59817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301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32423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1146</TotalTime>
  <Words>241</Words>
  <Application>Microsoft Office PowerPoint</Application>
  <PresentationFormat>Экран (4:3)</PresentationFormat>
  <Paragraphs>71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Matilda</vt:lpstr>
      <vt:lpstr>Times New Roman</vt:lpstr>
      <vt:lpstr>Comic Sans MS</vt:lpstr>
      <vt:lpstr>Calibri</vt:lpstr>
      <vt:lpstr>Тема Office</vt:lpstr>
      <vt:lpstr>Презентация PowerPoint</vt:lpstr>
      <vt:lpstr>Готовность к уроку</vt:lpstr>
      <vt:lpstr>Тема урока:  Вычитание с переходом через десяток . Вид 13 -    </vt:lpstr>
      <vt:lpstr>Цели нашего урока:</vt:lpstr>
      <vt:lpstr>УСТНЫЙ  СЧЁТ</vt:lpstr>
      <vt:lpstr>УСТНЫЙ  СЧЁТ</vt:lpstr>
      <vt:lpstr>Замени числами</vt:lpstr>
      <vt:lpstr>Замени числами</vt:lpstr>
      <vt:lpstr>НАЗОВИ  СОСЕДЕЙ  УКАЗАВННЫХ ЧИСЕЛ</vt:lpstr>
      <vt:lpstr>Поиск закономерностей  Проследи, как получается каждое следующее число и  вставь в  каждый  ряд ещё по 1 числу   1)  0, 2, 4, 6, 8, …               3)  1, 2, 4, 7, 11, …  2)   1, 4, 7, 10, …                4)  4, 8, 12, … </vt:lpstr>
      <vt:lpstr>Поиск закономерностей  Проследи, как получается каждое следующее число и  назови  в  каждый  ряд ещё по 1 числу   1)  0, 2, 4, 6, 8, 10               3)  1, 2, 4, 7, 11, 16  2)   1, 4, 7, 10, 13               4)  4, 8, 12, 16 </vt:lpstr>
      <vt:lpstr>НАЗОВИ ФИГУРЫ</vt:lpstr>
      <vt:lpstr>ВСПОМНИМ СОСТАВ  ЧИСЛА    13</vt:lpstr>
      <vt:lpstr>ЧИСЛО 13 СОСТОИТ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по учебнику ст.84</vt:lpstr>
      <vt:lpstr>Презентация PowerPoint</vt:lpstr>
      <vt:lpstr>Задача №2 (1)  У Вали – 10 яб. У Лиды - ? яб., на 2 яб. м 1) 10-2=8(яб.) – у Лиды. 2)10+8=18(яб.) – всего. Ответ:18 яблок всего.</vt:lpstr>
      <vt:lpstr>Самостоятельная работа №5</vt:lpstr>
      <vt:lpstr>Презентация PowerPoint</vt:lpstr>
      <vt:lpstr>Итог урока:</vt:lpstr>
      <vt:lpstr>ОЦЕНИТЕ СВОЮ РАБОТУ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юра</cp:lastModifiedBy>
  <cp:revision>94</cp:revision>
  <dcterms:created xsi:type="dcterms:W3CDTF">2013-08-23T08:38:35Z</dcterms:created>
  <dcterms:modified xsi:type="dcterms:W3CDTF">2023-11-21T19:00:21Z</dcterms:modified>
</cp:coreProperties>
</file>