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Layouts/slideLayout36.xml" ContentType="application/vnd.openxmlformats-officedocument.presentationml.slideLayout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</p:sldMasterIdLst>
  <p:notesMasterIdLst>
    <p:notesMasterId r:id="rId4"/>
  </p:notesMasterIdLst>
  <p:sldIdLst>
    <p:sldId id="273" r:id="rId5"/>
    <p:sldId id="256" r:id="rId6"/>
    <p:sldId id="270" r:id="rId7"/>
    <p:sldId id="257" r:id="rId8"/>
    <p:sldId id="268" r:id="rId9"/>
    <p:sldId id="263" r:id="rId10"/>
    <p:sldId id="264" r:id="rId11"/>
    <p:sldId id="265" r:id="rId12"/>
    <p:sldId id="267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EABFD8B-DD01-4A16-8CFD-2FE68BA6EE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B029023-7624-43AC-B217-1FDAC3471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1602DB1-828F-44B0-BBB6-000CAA3B58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9E5513F-56AE-40EB-B9F8-FFF705BC70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DB6EFAC-B458-409B-9D24-B43C7B507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6B3ECA5-7D5F-4BA5-86C1-4759E53EE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AF1B0A9-ACA7-4A6D-AF34-8F6177C32A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34F85B4-2169-4760-ADF6-BB1723DD7C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B59E823-59AF-492F-9745-7DD19DD1C0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E28D5EA-2041-4264-A303-755BA7C33D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94348FB-BC8F-4974-8235-201D354658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55B503B-05ED-4141-8274-921EF6C4608D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81A1D94-0069-4F1F-958B-28E69AB25858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956C0C3-9FE1-405F-A5ED-6AF7CB7509CD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25CD657-D4E0-4181-AF57-C52EA85BF32D}" type="slidenum">
              <a:rPr lang="ru-RU" altLang="en-US" smtClean="0"/>
              <a:t>‹#›</a:t>
            </a:fld>
            <a:endParaRPr lang="en-US"/>
          </a:p>
        </p:txBody>
      </p:sp>
      <p:sp>
        <p:nvSpPr>
          <p:cNvPr id="7" name="Текст. поле 6"/>
          <p:cNvSpPr txBox="1"/>
          <p:nvPr/>
        </p:nvSpPr>
        <p:spPr>
          <a:xfrm>
            <a:off x="1170937" y="2696959"/>
            <a:ext cx="9769020" cy="3080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Возможно, предложенный вариант станет: для думающих – перспективой для размышлений; для ищущих – ступенькой для развития; для сомневающихся – возможностью делать по образцу; для критикующих – зерном для опровержения; для учителей – сравнением с работой в своей школе; для руководителей и их заместителей – материалом для круглого стола.</a:t>
            </a:r>
          </a:p>
        </p:txBody>
      </p:sp>
    </p:spTree>
  </p:cSld>
  <p:clrMapOvr>
    <a:masterClrMapping/>
  </p:clrMapOvr>
  <p:hf dt="0"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42DB694-BE79-4B34-8BFC-0AE6CC18B6D8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793A7B0-1B91-4D25-97A4-959EBD8AED9E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DE358B-1AA8-4A22-9E2E-1C69669E3C2F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A58E2ED-7446-470D-B66F-0770B5852D6A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F76F096-E802-4B7E-8DFC-D853A38D8442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C3229DB-353B-4505-8817-B9CEC9471BF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E911BE6-BFCB-4CD3-8A76-3728403E7541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83D5D15-D83B-460D-8702-B74E42360D3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half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70649DC-5DF6-4F4E-AABF-1008AAA8B6CF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E7CD46C-EA3D-40D1-9CB7-2C92CC78C101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2398992-7F78-4431-B2D8-7D5E033101C2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FE44B6-6FE8-4AB7-A49D-C937B835F3CB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D99E5BB-FF19-466E-BD45-A7B619A93DBB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2210E3-4A5B-4748-A47E-140082E9D846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172FD58-A0EA-4203-BA24-9C57AC76BF0E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C15C6F4-D315-4F98-8FA0-411CA32EBADA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39ADFEF-B35B-4A61-AE49-07AE2D7A9328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684FAE1-5720-459F-9643-9D6BC26E45FA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0FD2E68-016B-475B-83E2-006076E06B30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86C0CA6-6C82-41CD-B170-E31AA6B503DC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FF0C251-14F3-4969-9284-BD0E21677ABA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B8319B1-934C-4223-9789-A5E757E68947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08BB7E6-3FC0-4B0B-97C9-63D8C7322D30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BB53F2C-3981-46A4-A74C-8CC0BB119EDE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D46066E-213C-4345-9E55-E275ACA705D8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6C1A93-82B3-4BCC-AF01-CAB45A8C64E7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7307699-F6D0-4829-A299-DB01021EE472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E27F66F-9BA9-4B5D-A277-49725FBDC84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A848BB3-6DB5-48E5-84E7-867E779C05B0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930E43F-AAF4-46EF-9473-B2DD7F00635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half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C4BDC1C-7487-4DF1-B535-A8638FE6DFCB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80450F3-618E-4F61-B07C-C6D648FCC58E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25B4E2F-D2CB-46E0-B53F-473C7BAA2F86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5974FA0-23C5-44B8-A809-9ADAEA6E6056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A9DABFF-8FBC-4DD1-8B96-E505A8A52ECD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D4F280A-E708-401D-8B38-6FAF8C057A2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843A774-041D-47FF-A6D1-93B893955CA8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E89AF5A-413D-4060-B79E-A6324FD89A38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EAE20FC-B467-48BA-B2BC-635EF117C29A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18E07A9-B285-49B8-85F8-6CAD9A504B93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CB0755-468E-43F2-9E9D-1DA617F83723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CC5AF46-6896-4965-B08C-7CA692496CA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91BD003-206D-484E-987B-CDD1225A0F03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D227BE7-48C1-4568-A4C6-CA1D52516CA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1B1DBA2-61F2-4F3C-B93B-7F92357D727E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960ABEF-87D5-4068-9C35-57F30B04E9DC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6902F-DD9C-41B0-A729-5867EAD5D388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0282E-3DB6-4A28-A8CF-0F9DF868F8C1}" type="slidenum">
              <a:rPr lang="ru-RU" alt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D7D6-5E94-4D38-AC40-219BCC3BB93C}" type="datetimeFigureOut">
              <a:rPr lang="ru-RU" altLang="en-US" smtClean="0"/>
              <a:t>12.05.2025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69A02-7168-4BE7-B071-DE6496138289}" type="slidenum">
              <a:rPr lang="ru-RU" alt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199398"/>
          </a:xfrm>
        </p:spPr>
        <p:txBody>
          <a:bodyPr/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Порассуждаем по вопросу о работе методического центра гимназии </a:t>
            </a:r>
            <a:endParaRPr sz="2800" b="1" i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564523"/>
            <a:ext cx="10515600" cy="4612440"/>
          </a:xfrm>
        </p:spPr>
        <p:txBody>
          <a:bodyPr/>
          <a:lstStyle/>
          <a:p>
            <a:r>
              <a:rPr lang="ru-RU" sz="2400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???? - а он у нас есть ? </a:t>
            </a:r>
          </a:p>
          <a:p>
            <a:r>
              <a:rPr lang="ru-RU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Нет, ДАВАЙТЕ СОЗДАДИМ!</a:t>
            </a:r>
          </a:p>
          <a:p>
            <a:pPr marL="0" indent="0">
              <a:buNone/>
            </a:pPr>
            <a:endParaRPr lang="ru-RU" sz="2400" b="1" i="1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400" b="1" i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На какие результаты можем выйти ? </a:t>
            </a:r>
          </a:p>
          <a:p>
            <a:pPr marL="0" indent="0">
              <a:buNone/>
            </a:pPr>
            <a:endParaRPr lang="ru-RU" sz="2400" b="1" i="1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ПРИВЛЕКАТЕЛЬНОСТЬ УЧЕБНОГО ЗАВЕДЕНИЯ ДЛЯ СОЦИУМА; </a:t>
            </a:r>
          </a:p>
          <a:p>
            <a:pPr marL="0" indent="0">
              <a:buNone/>
            </a:pPr>
            <a:r>
              <a:rPr lang="ru-RU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РАСШИРЕНИЕ  ПАРТНЕРСКИХ  СВЯЗЕЙ  С  ДРУГИМИ  ОУ; </a:t>
            </a:r>
          </a:p>
          <a:p>
            <a:pPr marL="0" indent="0">
              <a:buNone/>
            </a:pPr>
            <a:br>
              <a:rPr lang="ru-RU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ПОВЫШЕНИЕ   ПРОФЕССИОНАЛЬНОГО МАСТЕРСТВА И КАЧЕСТВА ОБУЧЕННОСТИ  УЧЕНИКОВ. 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773809" y="964824"/>
            <a:ext cx="3150921" cy="289750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ru-RU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Каждый этап разрабатывается отдельным планом , заранее представляется коллективу для внесения коррективов , согласовывается с администрацией гимназии. </a:t>
            </a:r>
          </a:p>
          <a:p>
            <a:r>
              <a:rPr lang="ru-RU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разработке принимает участие временная творческая группа. </a:t>
            </a:r>
            <a:endParaRPr b="1" i="1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481181" y="3743413"/>
            <a:ext cx="440055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Центры методической службы.  </a:t>
            </a:r>
            <a:endParaRPr sz="2400" b="1" i="1" u="sng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51561" y="1825625"/>
            <a:ext cx="11533937" cy="4351338"/>
          </a:xfrm>
        </p:spPr>
        <p:txBody>
          <a:bodyPr/>
          <a:lstStyle/>
          <a:p>
            <a:r>
              <a:rPr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Информационно-аналитический</a:t>
            </a:r>
            <a:r>
              <a:rPr lang="ru-RU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центр</a:t>
            </a:r>
            <a:r>
              <a:rPr lang="ru-RU" b="1" i="1">
                <a:latin typeface="Times New Roman"/>
                <a:ea typeface="Times New Roman"/>
                <a:cs typeface="Times New Roman"/>
              </a:rPr>
              <a:t> - публикация разработок , статей на сайте гимназии. </a:t>
            </a:r>
          </a:p>
          <a:p>
            <a:r>
              <a:rPr lang="ru-RU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Школа передового опыта </a:t>
            </a:r>
            <a:r>
              <a:rPr lang="ru-RU" b="1" i="1">
                <a:latin typeface="Times New Roman"/>
                <a:ea typeface="Times New Roman"/>
                <a:cs typeface="Times New Roman"/>
              </a:rPr>
              <a:t>объединяет учителей с целью обобщения и</a:t>
            </a:r>
          </a:p>
          <a:p>
            <a:pPr marL="0" indent="0">
              <a:buNone/>
            </a:pPr>
            <a:r>
              <a:rPr lang="ru-RU" b="1" i="1">
                <a:latin typeface="Times New Roman"/>
                <a:ea typeface="Times New Roman"/>
                <a:cs typeface="Times New Roman"/>
              </a:rPr>
              <a:t>распространения опыта работы.</a:t>
            </a:r>
          </a:p>
          <a:p>
            <a:r>
              <a:rPr lang="ru-RU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Школа молодого учителя </a:t>
            </a:r>
            <a:r>
              <a:rPr lang="ru-RU" b="1" i="1">
                <a:latin typeface="Times New Roman"/>
                <a:ea typeface="Times New Roman"/>
                <a:cs typeface="Times New Roman"/>
              </a:rPr>
              <a:t>– объединяет молодых специалистов для организации индивидуального сопровождения деятельности и создании ситуации успеха.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505664" y="1117467"/>
            <a:ext cx="10919329" cy="5497214"/>
          </a:xfrm>
        </p:spPr>
        <p:txBody>
          <a:bodyPr/>
          <a:lstStyle/>
          <a:p>
            <a:r>
              <a:rPr lang="en-US" sz="2400" b="1" i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Возможно, предложенный вариант станет:</a:t>
            </a:r>
            <a:r>
              <a:rPr lang="en-US" sz="2400" b="1" i="1"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i="1">
              <a:latin typeface="Times New Roman"/>
              <a:ea typeface="Times New Roman"/>
              <a:cs typeface="Times New Roman"/>
            </a:endParaRPr>
          </a:p>
          <a:p>
            <a:endParaRPr lang="ru-RU" sz="2400" b="1" i="1">
              <a:latin typeface="Times New Roman"/>
              <a:ea typeface="Times New Roman"/>
              <a:cs typeface="Times New Roman"/>
            </a:endParaRPr>
          </a:p>
          <a:p>
            <a:r>
              <a:rPr lang="en-US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для думающих – перспективой для размышлений; </a:t>
            </a:r>
            <a:endParaRPr lang="ru-RU" sz="2400" b="1" i="1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sz="2400" b="1" i="1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для ищущих – ступенькой для развития;</a:t>
            </a:r>
            <a:endParaRPr lang="ru-RU" sz="2400" b="1" i="1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sz="2400" b="1" i="1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для сомневающихся – возможностью делать по образцу;</a:t>
            </a:r>
            <a:endParaRPr lang="ru-RU" sz="2400" b="1" i="1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400" b="1" i="1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для критикующих – зерном для опровержения;</a:t>
            </a:r>
            <a:endParaRPr lang="ru-RU" sz="2400" b="1" i="1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sz="2400" b="1" i="1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для учителей – сравнением с работой в своей школе;</a:t>
            </a:r>
            <a:endParaRPr lang="ru-RU" sz="2400" b="1" i="1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endParaRPr lang="ru-RU" sz="2400" b="1" i="1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для руководителей и их заместителей – материалом для круглого стола.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09143" y="-83799"/>
            <a:ext cx="11451028" cy="84469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988171" y="-171224"/>
            <a:ext cx="4572000" cy="2390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157853"/>
            <a:ext cx="10515600" cy="514499"/>
          </a:xfrm>
        </p:spPr>
        <p:txBody>
          <a:bodyPr/>
          <a:lstStyle/>
          <a:p>
            <a:pPr algn="ctr"/>
            <a:r>
              <a:rPr sz="2400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Задача методической службы</a:t>
            </a:r>
            <a:endParaRPr b="1" i="1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162313" y="672352"/>
            <a:ext cx="11678126" cy="62796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обеспечить активность деятельности педагога</a:t>
            </a:r>
            <a:r>
              <a:rPr lang="ru-RU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как субъекта процесса образования и воспитания через реализацию системно-деятельностного подхода к содержанию и формам научно-методической работы</a:t>
            </a:r>
            <a:r>
              <a:rPr lang="ru-RU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 образовательном учреждении.</a:t>
            </a:r>
          </a:p>
          <a:p>
            <a:pPr>
              <a:lnSpc>
                <a:spcPct val="100000"/>
              </a:lnSpc>
            </a:pPr>
            <a:r>
              <a:rPr sz="2400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 сферу методической деятельности на современном этапе развития системы</a:t>
            </a:r>
          </a:p>
          <a:p>
            <a:pPr marL="0" indent="0">
              <a:lnSpc>
                <a:spcPct val="100000"/>
              </a:lnSpc>
              <a:buNone/>
            </a:pPr>
            <a:r>
              <a:rPr sz="2400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образования как наиболее значимые включаются:</a:t>
            </a:r>
          </a:p>
          <a:p>
            <a:pPr>
              <a:lnSpc>
                <a:spcPct val="100000"/>
              </a:lnSpc>
            </a:pPr>
            <a:r>
              <a:rPr sz="2400" b="1" i="1"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образовательные профессиональные потребности различных категорий</a:t>
            </a:r>
            <a:r>
              <a:rPr lang="ru-RU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объединение</a:t>
            </a:r>
            <a:r>
              <a:rPr lang="ru-RU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ресурсных</a:t>
            </a:r>
            <a:r>
              <a:rPr lang="ru-RU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образовательных задач</a:t>
            </a:r>
            <a:r>
              <a:rPr lang="ru-RU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>
              <a:lnSpc>
                <a:spcPct val="100000"/>
              </a:lnSpc>
            </a:pPr>
            <a:r>
              <a:rPr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проблемы эффективности взаимодействия разных профессиональных</a:t>
            </a:r>
          </a:p>
          <a:p>
            <a:pPr marL="0" indent="0">
              <a:lnSpc>
                <a:spcPct val="100000"/>
              </a:lnSpc>
              <a:buNone/>
            </a:pPr>
            <a:r>
              <a:rPr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групп;</a:t>
            </a:r>
          </a:p>
          <a:p>
            <a:pPr algn="just">
              <a:lnSpc>
                <a:spcPct val="100000"/>
              </a:lnSpc>
            </a:pPr>
            <a:r>
              <a:rPr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координация деятельности профессиональных объединений педагогов</a:t>
            </a:r>
            <a:r>
              <a:rPr lang="ru-RU" sz="2400" b="1" i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400" b="1" i="1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32981" y="946730"/>
            <a:ext cx="8792563" cy="57846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0" u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«Горизонтальная» и «вертикальная» карьера учителя</a:t>
            </a:r>
            <a:endParaRPr sz="240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endParaRPr sz="240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78597" y="1027907"/>
            <a:ext cx="11416782" cy="463538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1" u="sng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Сегодня «горизонтальная карьера» учителей – это главный ресурс роста качества образовательного процесса в школе. </a:t>
            </a:r>
          </a:p>
          <a:p>
            <a:pPr marL="0" indent="0">
              <a:buNone/>
            </a:pPr>
            <a:endParaRPr lang="ru-RU" sz="2400" b="1" i="1" u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400" b="1" i="1" u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Поэтому так важно школьным управленцам всех уровней использовать все возможности для обеспечения горизонтальной карьеры педагогов в ОУ:</a:t>
            </a:r>
          </a:p>
          <a:p>
            <a:pPr marL="0" indent="0">
              <a:buNone/>
            </a:pPr>
            <a:endParaRPr lang="ru-RU" sz="2400" b="1" i="1" u="none" strike="noStrike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400" b="1" i="1" u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Итак, «вертикальная карьера» – это движение по служебной лестнице, а «горизонтальная» – рост уровня профессиональной компетентности специалиста «на своем рабочем месте».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675761" y="4496157"/>
            <a:ext cx="4572000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МЕТОДИЧЕСКИЕ КОНКУРСЫ</a:t>
            </a:r>
            <a:endParaRPr sz="2800" b="1" i="1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838200" y="1546258"/>
            <a:ext cx="10515600" cy="5311742"/>
          </a:xfrm>
        </p:spPr>
        <p:txBody>
          <a:bodyPr/>
          <a:lstStyle/>
          <a:p>
            <a:pPr algn="ctr"/>
            <a:r>
              <a:rPr lang="ru-RU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 этап: Предметный </a:t>
            </a:r>
            <a:endParaRPr i="1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graphicFrame>
        <p:nvGraphicFramePr>
          <p:cNvPr id="4" name=""/>
          <p:cNvGraphicFramePr/>
          <p:nvPr/>
        </p:nvGraphicFramePr>
        <p:xfrm>
          <a:off x="459703" y="2491430"/>
          <a:ext cx="11265167" cy="3857837"/>
        </p:xfrm>
        <a:graphic>
          <a:graphicData uri="http://schemas.openxmlformats.org/drawingml/2006/table">
            <a:tbl>
              <a:tblPr firstRow="1" bandCol="1"/>
              <a:tblGrid>
                <a:gridCol w="5632371"/>
                <a:gridCol w="5632796"/>
              </a:tblGrid>
              <a:tr h="565997">
                <a:tc>
                  <a:txBody>
                    <a:bodyPr lIns="68580" tIns="0" rIns="68580" bIns="0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u="none" strike="noStrike">
                          <a:solidFill>
                            <a:srgbClr val="C00000"/>
                          </a:solidFill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Этапы </a:t>
                      </a:r>
                      <a:endParaRPr sz="2400" b="1" i="1" u="none" strike="noStrike">
                        <a:solidFill>
                          <a:srgbClr val="C00000"/>
                        </a:solidFill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 lIns="68580" tIns="0" rIns="68580" bIns="0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u="none" strike="noStrike">
                          <a:solidFill>
                            <a:srgbClr val="C00000"/>
                          </a:solidFill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Содержание </a:t>
                      </a:r>
                      <a:endParaRPr sz="2400" b="1" i="1" u="none" strike="noStrike">
                        <a:solidFill>
                          <a:srgbClr val="C00000"/>
                        </a:solidFill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  <a:tr h="3018787">
                <a:tc>
                  <a:txBody>
                    <a:bodyPr lIns="68580" tIns="0" rIns="68580" bIns="0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u="none" strike="noStrike">
                          <a:solidFill>
                            <a:srgbClr val="7030A0"/>
                          </a:solidFill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Предметный.   Стартует на День учителя. </a:t>
                      </a:r>
                      <a:endParaRPr sz="2400" b="1" i="1" u="none" strike="noStrike">
                        <a:solidFill>
                          <a:srgbClr val="7030A0"/>
                        </a:solidFill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 lIns="68580" tIns="0" rIns="68580" bIns="0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400" b="1" i="1" u="none" strike="noStrike">
                          <a:solidFill>
                            <a:srgbClr val="231F20"/>
                          </a:solidFill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в октябре и ноябре – провести открытые уроки, внеклассные мероприятия, оформить материалы уроков в виде папки (описание урока, авторские рабочие материалы для детей, компьютерные презентации с методическим сопровождением, план проведенияэкскурсии, классного часа и т.д.</a:t>
                      </a:r>
                      <a:endParaRPr sz="2400" b="1" i="1" u="none" strike="noStrike"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</a:tbl>
          </a:graphicData>
        </a:graphic>
      </p:graphicFrame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33488" y="3811627"/>
            <a:ext cx="3896113" cy="2082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184888"/>
            <a:ext cx="10515600" cy="766830"/>
          </a:xfrm>
        </p:spPr>
        <p:txBody>
          <a:bodyPr/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2 этап: межпредметный </a:t>
            </a:r>
            <a:endParaRPr sz="2800" b="1" i="1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graphicFrame>
        <p:nvGraphicFramePr>
          <p:cNvPr id="4" name=""/>
          <p:cNvGraphicFramePr/>
          <p:nvPr/>
        </p:nvGraphicFramePr>
        <p:xfrm>
          <a:off x="171225" y="2078196"/>
          <a:ext cx="11535621" cy="5569506"/>
        </p:xfrm>
        <a:graphic>
          <a:graphicData uri="http://schemas.openxmlformats.org/drawingml/2006/table">
            <a:tbl>
              <a:tblPr firstRow="1" bandCol="1"/>
              <a:tblGrid>
                <a:gridCol w="5670041"/>
                <a:gridCol w="5865580"/>
              </a:tblGrid>
              <a:tr h="385355">
                <a:tc>
                  <a:txBody>
                    <a:bodyPr lIns="68580" tIns="0" rIns="68580" bIns="0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1" u="none" strike="noStrike">
                          <a:solidFill>
                            <a:srgbClr val="C00000"/>
                          </a:solidFill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Этапы </a:t>
                      </a:r>
                      <a:endParaRPr sz="2400" b="0" i="1" u="none" strike="noStrike">
                        <a:solidFill>
                          <a:srgbClr val="C00000"/>
                        </a:solidFill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 lIns="68580" tIns="0" rIns="68580" bIns="0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i="1" u="none" strike="noStrike">
                          <a:solidFill>
                            <a:srgbClr val="C00000"/>
                          </a:solidFill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Содержание </a:t>
                      </a:r>
                      <a:endParaRPr sz="2400" b="0" i="1" u="none" strike="noStrike">
                        <a:solidFill>
                          <a:srgbClr val="C00000"/>
                        </a:solidFill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  <a:tr h="5184151">
                <a:tc>
                  <a:txBody>
                    <a:bodyPr lIns="68580" tIns="0" rIns="68580" bIns="0"/>
                    <a:lstStyle/>
                    <a:p>
                      <a:pPr marL="35560" marR="0" indent="0" algn="l">
                        <a:lnSpc>
                          <a:spcPct val="10375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u="none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Стартует на педсовете в зимние каникулы. Проходит в течение января и февраля, результаты объявляются</a:t>
                      </a:r>
                    </a:p>
                    <a:p>
                      <a:pPr marL="35560" marR="0" indent="0" algn="l">
                        <a:lnSpc>
                          <a:spcPct val="1037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u="none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марта. Члены оргкомитета наблюдают за процессом взаимодействия учителей во время подготовки, оценивают стиль и эффективность общения, присутствуют на всех мероприятиях, собирают материалы представленных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400" b="1" i="1" u="none" strike="noStrike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проектов. Итоги подводят к 1 марта</a:t>
                      </a: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 lIns="68580" tIns="0" rIns="68580" bIns="0"/>
                    <a:lstStyle/>
                    <a:p>
                      <a:pPr marL="35560" marR="40640" indent="0" algn="just">
                        <a:lnSpc>
                          <a:spcPct val="10375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2400" b="1" i="1" u="none" strike="noStrike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течение II этапа учителя-предметники должны продемонстрировать свое умение работать в коллективе с коллегами.</a:t>
                      </a:r>
                      <a:endParaRPr lang="ru-RU" sz="2400" b="1" i="1" u="none" strike="noStrike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400" b="1" i="1" u="none" strike="noStrike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Педагоги объединяются по двое или по трое и готовят с учениками мероприятие межпредметного или надпредметного характера: праздник, конкурс, соревнование, игру и т.</a:t>
                      </a:r>
                      <a:endParaRPr sz="2400" b="1" i="1" u="none" strike="noStrike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</a:tbl>
          </a:graphicData>
        </a:graphic>
      </p:graphicFrame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9714" y="0"/>
            <a:ext cx="3378847" cy="1825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333538" y="365125"/>
            <a:ext cx="11020262" cy="685724"/>
          </a:xfrm>
        </p:spPr>
        <p:txBody>
          <a:bodyPr/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3этап: общешкольный.</a:t>
            </a:r>
            <a:r>
              <a:rPr lang="ru-RU" sz="3200"/>
              <a:t> </a:t>
            </a:r>
            <a:r>
              <a:rPr lang="ru-RU"/>
              <a:t> 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 rot="21600000">
            <a:off x="333538" y="1690448"/>
            <a:ext cx="11020262" cy="5054260"/>
          </a:xfrm>
        </p:spPr>
        <p:txBody>
          <a:bodyPr/>
          <a:lstStyle/>
          <a:p/>
        </p:txBody>
      </p:sp>
      <p:graphicFrame>
        <p:nvGraphicFramePr>
          <p:cNvPr id="4" name=""/>
          <p:cNvGraphicFramePr/>
          <p:nvPr/>
        </p:nvGraphicFramePr>
        <p:xfrm>
          <a:off x="288378" y="1492428"/>
          <a:ext cx="11715860" cy="6222016"/>
        </p:xfrm>
        <a:graphic>
          <a:graphicData uri="http://schemas.openxmlformats.org/drawingml/2006/table">
            <a:tbl>
              <a:tblPr firstRow="1" bandCol="1"/>
              <a:tblGrid>
                <a:gridCol w="5735453"/>
                <a:gridCol w="5980407"/>
              </a:tblGrid>
              <a:tr h="314651">
                <a:tc>
                  <a:txBody>
                    <a:bodyPr lIns="68580" tIns="0" rIns="68580" bIns="0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>
                          <a:solidFill>
                            <a:srgbClr val="C00000"/>
                          </a:solidFill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Этапы </a:t>
                      </a:r>
                      <a:endParaRPr sz="2000" b="1" i="1" u="none" strike="noStrike">
                        <a:solidFill>
                          <a:srgbClr val="C00000"/>
                        </a:solidFill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 lIns="68580" tIns="0" rIns="68580" bIns="0"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>
                          <a:solidFill>
                            <a:srgbClr val="C00000"/>
                          </a:solidFill>
                          <a:latin typeface="Times New Roman" pitchFamily="18" charset="0" panose="02020603050405020304"/>
                          <a:ea typeface="+mn-ea"/>
                          <a:cs typeface="Times New Roman" pitchFamily="18" charset="0" panose="02020603050405020304"/>
                        </a:rPr>
                        <a:t>Содержание </a:t>
                      </a:r>
                      <a:endParaRPr sz="2000" b="1" i="1" u="none" strike="noStrike">
                        <a:solidFill>
                          <a:srgbClr val="C00000"/>
                        </a:solidFill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  <a:tr h="5907365">
                <a:tc>
                  <a:txBody>
                    <a:bodyPr lIns="68580" tIns="0" rIns="68580" bIns="0"/>
                    <a:lstStyle/>
                    <a:p>
                      <a:pPr marL="35560" marR="33020" indent="0" algn="l">
                        <a:lnSpc>
                          <a:spcPct val="10375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>
                          <a:solidFill>
                            <a:srgbClr val="7030A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Проходит на специальном школьном празднике «Учитель года» в один из дней весенних каникул. Открытый этап проводится для победителей II этапа, на котором участников-финалистов делят по номинациям. Соответственно номинациям проходят представления:</a:t>
                      </a:r>
                    </a:p>
                    <a:p>
                      <a:pPr marL="35560" marR="52070" indent="0" algn="just">
                        <a:lnSpc>
                          <a:spcPct val="1037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>
                          <a:solidFill>
                            <a:srgbClr val="7030A0"/>
                          </a:solidFill>
                          <a:latin typeface="Trebuchet MS" pitchFamily="3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«Совершенство» </a:t>
                      </a:r>
                      <a:r>
                        <a:rPr lang="ru-RU" sz="2000" b="1" i="1" u="none" strike="noStrike">
                          <a:solidFill>
                            <a:srgbClr val="7030A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– учителя со стажем более 20-ти лет</a:t>
                      </a:r>
                    </a:p>
                    <a:p>
                      <a:pPr marL="35560" marR="52070" indent="0" algn="just">
                        <a:lnSpc>
                          <a:spcPct val="1037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>
                          <a:solidFill>
                            <a:srgbClr val="7030A0"/>
                          </a:solidFill>
                          <a:latin typeface="Trebuchet MS" pitchFamily="3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«Мастерство» </a:t>
                      </a:r>
                      <a:r>
                        <a:rPr lang="ru-RU" sz="2000" b="1" i="1" u="none" strike="noStrike">
                          <a:solidFill>
                            <a:srgbClr val="7030A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– учителя со стажем от 10-ти до 20-ти лет, </a:t>
                      </a:r>
                    </a:p>
                    <a:p>
                      <a:pPr marL="35560" marR="52070" indent="0" algn="just">
                        <a:lnSpc>
                          <a:spcPct val="1037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>
                          <a:solidFill>
                            <a:srgbClr val="7030A0"/>
                          </a:solidFill>
                          <a:latin typeface="Trebuchet MS" pitchFamily="3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«Восхождение» </a:t>
                      </a:r>
                      <a:r>
                        <a:rPr lang="ru-RU" sz="2000" b="1" i="1" u="none" strike="noStrike">
                          <a:solidFill>
                            <a:srgbClr val="7030A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– учителя со стажем от 3-х до 10-ти лет</a:t>
                      </a:r>
                    </a:p>
                    <a:p>
                      <a:pPr marL="35560" marR="52070" indent="0" algn="just">
                        <a:lnSpc>
                          <a:spcPct val="10375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>
                          <a:solidFill>
                            <a:srgbClr val="7030A0"/>
                          </a:solidFill>
                          <a:latin typeface="Trebuchet MS" pitchFamily="3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«Премьера» </a:t>
                      </a:r>
                      <a:r>
                        <a:rPr lang="ru-RU" sz="2000" b="1" i="1" u="none" strike="noStrike">
                          <a:solidFill>
                            <a:srgbClr val="7030A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– учителя со стажем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000" b="1" i="1" u="none" strike="noStrike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работы меньше 3-х лет </a:t>
                      </a:r>
                      <a:endParaRPr sz="2000" b="1" i="1" u="none" strike="noStrike">
                        <a:solidFill>
                          <a:srgbClr val="7030A0"/>
                        </a:solidFill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  <a:tc>
                  <a:txBody>
                    <a:bodyPr lIns="68580" tIns="0" rIns="68580" bIns="0"/>
                    <a:lstStyle/>
                    <a:p>
                      <a:pPr marL="35560" marR="217170" indent="0" algn="just">
                        <a:lnSpc>
                          <a:spcPct val="103750"/>
                        </a:lnSpc>
                        <a:spcBef>
                          <a:spcPts val="85"/>
                        </a:spcBef>
                        <a:spcAft>
                          <a:spcPts val="0"/>
                        </a:spcAft>
                      </a:pPr>
                      <a:r>
                        <a:rPr lang="ru-RU" sz="2000" b="0" i="1" u="none" strike="noStrike">
                          <a:solidFill>
                            <a:srgbClr val="231F2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Для каждой номинации проводится свой профессиональный конкурс:</a:t>
                      </a:r>
                      <a:endParaRPr lang="ru-RU" sz="2000" b="0" i="1" u="none" strike="noStrike"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  <a:p>
                      <a:pPr marL="35560" marR="182880" indent="0" algn="just">
                        <a:lnSpc>
                          <a:spcPct val="1037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>
                          <a:solidFill>
                            <a:srgbClr val="231F20"/>
                          </a:solidFill>
                          <a:latin typeface="Trebuchet MS" pitchFamily="3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«Совершенство» </a:t>
                      </a:r>
                      <a:r>
                        <a:rPr lang="ru-RU" sz="2000" b="0" i="1" u="none" strike="noStrike">
                          <a:solidFill>
                            <a:srgbClr val="231F2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– рассказ о самом значительном событии в жизни учителя;</a:t>
                      </a:r>
                      <a:endParaRPr lang="ru-RU" sz="2000" b="0" i="1" u="none" strike="noStrike"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  <a:p>
                      <a:pPr marL="35560" marR="110490" indent="0" algn="just">
                        <a:lnSpc>
                          <a:spcPct val="102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>
                          <a:solidFill>
                            <a:srgbClr val="231F20"/>
                          </a:solidFill>
                          <a:latin typeface="Trebuchet MS" pitchFamily="3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«Мастерство» </a:t>
                      </a:r>
                      <a:r>
                        <a:rPr lang="ru-RU" sz="2000" b="0" i="1" u="none" strike="noStrike">
                          <a:solidFill>
                            <a:srgbClr val="231F2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– представление собс- твенной педагогической концепции;</a:t>
                      </a:r>
                      <a:endParaRPr lang="ru-RU" sz="2000" b="0" i="1" u="none" strike="noStrike"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  <a:p>
                      <a:pPr marL="35560" marR="48260" indent="0" algn="just">
                        <a:lnSpc>
                          <a:spcPct val="10375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>
                          <a:solidFill>
                            <a:srgbClr val="231F20"/>
                          </a:solidFill>
                          <a:latin typeface="Trebuchet MS" pitchFamily="3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«Восхождение» </a:t>
                      </a:r>
                      <a:r>
                        <a:rPr lang="ru-RU" sz="2000" b="0" i="1" u="none" strike="noStrike">
                          <a:solidFill>
                            <a:srgbClr val="231F2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– представление собс- твенной программы, технологии, транс- лируемых разработок и т.д.;</a:t>
                      </a:r>
                      <a:endParaRPr lang="ru-RU" sz="2000" b="0" i="1" u="none" strike="noStrike"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  <a:p>
                      <a:pPr marL="35560" marR="0" indent="0" algn="l">
                        <a:lnSpc>
                          <a:spcPct val="10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u="none" strike="noStrike">
                          <a:solidFill>
                            <a:srgbClr val="231F20"/>
                          </a:solidFill>
                          <a:latin typeface="Trebuchet MS" pitchFamily="3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«Премьера» </a:t>
                      </a:r>
                      <a:r>
                        <a:rPr lang="ru-RU" sz="2000" b="0" i="1" u="none" strike="noStrike">
                          <a:solidFill>
                            <a:srgbClr val="231F2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– игра со зрительным залом (предметного или межпредметного содержания).</a:t>
                      </a:r>
                      <a:endParaRPr lang="ru-RU" sz="2000" b="0" i="1" u="none" strike="noStrike">
                        <a:latin typeface="Arial" pitchFamily="34" charset="0" panose="020B0604020202020204"/>
                        <a:ea typeface="Arial" pitchFamily="34" charset="0" panose="020B0604020202020204"/>
                        <a:cs typeface="Arial" pitchFamily="34" charset="0" panose="020B0604020202020204"/>
                      </a:endParaRPr>
                    </a:p>
                    <a:p>
                      <a:pPr marL="35560" marR="137160" indent="0" algn="l">
                        <a:lnSpc>
                          <a:spcPct val="10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1" u="none" strike="noStrike">
                          <a:solidFill>
                            <a:srgbClr val="231F20"/>
                          </a:solidFill>
                          <a:latin typeface="Arial" pitchFamily="34" charset="0" panose="020B0604020202020204"/>
                          <a:ea typeface="Arial" pitchFamily="34" charset="0" panose="020B0604020202020204"/>
                          <a:cs typeface="Arial" pitchFamily="34" charset="0" panose="020B0604020202020204"/>
                        </a:rPr>
                        <a:t>Умение учителей-конкурсантов петь и танцевать придадут представлению особый шарм, добавят дополнитель</a:t>
                      </a:r>
                      <a:r>
                        <a:rPr sz="2000" b="0" i="1" u="none" strike="noStrike">
                          <a:solidFill>
                            <a:srgbClr val="231F20"/>
                          </a:solidFill>
                          <a:latin typeface="+mn-lt"/>
                          <a:ea typeface="+mn-ea"/>
                          <a:cs typeface="+mn-cs"/>
                        </a:rPr>
                        <a:t>ные баллы, но обязательными не считаются</a:t>
                      </a:r>
                      <a:endParaRPr sz="2000" b="0" i="1" u="none" strike="noStrike">
                        <a:latin typeface="Times New Roman" pitchFamily="18" charset="0" panose="02020603050405020304"/>
                        <a:ea typeface="+mn-ea"/>
                        <a:cs typeface="Times New Roman" pitchFamily="18" charset="0" panose="02020603050405020304"/>
                      </a:endParaRPr>
                    </a:p>
                  </a:txBody>
                  <a:tcPr marL="68580" marR="6858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lnTlToBr w="6350">
                      <a:noFill/>
                    </a:lnTlToBr>
                    <a:lnBlToTr w="6350">
                      <a:noFill/>
                    </a:lnBlToTr>
                  </a:tcPr>
                </a:tc>
              </a:tr>
            </a:tbl>
          </a:graphicData>
        </a:graphic>
      </p:graphicFrame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306902" y="117154"/>
            <a:ext cx="3220226" cy="16904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532522"/>
          </a:xfrm>
        </p:spPr>
        <p:txBody>
          <a:bodyPr/>
          <a:lstStyle/>
          <a:p>
            <a:pPr algn="ctr"/>
            <a:r>
              <a:rPr sz="2800" b="1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Творческие группы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459703" y="969501"/>
            <a:ext cx="11416783" cy="5888499"/>
          </a:xfrm>
        </p:spPr>
        <p:txBody>
          <a:bodyPr/>
          <a:lstStyle/>
          <a:p>
            <a:pPr marL="0" indent="0" algn="ctr">
              <a:buNone/>
            </a:pPr>
            <a:r>
              <a: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Творческие группы создаются по мере необходимости, и их деятельность</a:t>
            </a:r>
            <a:r>
              <a:rPr lang="ru-RU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(состав, направления работы) носит постоянный или временный характер.</a:t>
            </a:r>
          </a:p>
          <a:p>
            <a:r>
              <a: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Временные</a:t>
            </a:r>
            <a:r>
              <a:rPr>
                <a:latin typeface="Times New Roman"/>
                <a:ea typeface="Times New Roman"/>
                <a:cs typeface="Times New Roman"/>
              </a:rPr>
              <a:t> исследовательские, проектные микрогруппы – добровольное</a:t>
            </a:r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профессиональное объединение педагогов. Созданы для решения конкретной</a:t>
            </a:r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кратковременной</a:t>
            </a:r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творческой</a:t>
            </a:r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проблемы</a:t>
            </a:r>
          </a:p>
          <a:p>
            <a:pPr marL="0" indent="0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(например,подготовка</a:t>
            </a:r>
            <a:r>
              <a:rPr lang="ru-RU">
                <a:latin typeface="Times New Roman"/>
                <a:ea typeface="Times New Roman"/>
                <a:cs typeface="Times New Roman"/>
              </a:rPr>
              <a:t> к </a:t>
            </a:r>
            <a:r>
              <a:rPr>
                <a:latin typeface="Times New Roman"/>
                <a:ea typeface="Times New Roman"/>
                <a:cs typeface="Times New Roman"/>
              </a:rPr>
              <a:t>педагогическому совету, семинару и т. д.).</a:t>
            </a:r>
          </a:p>
          <a:p>
            <a:r>
              <a:rPr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Постоянная</a:t>
            </a:r>
            <a:r>
              <a:rPr lang="ru-RU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творческая</a:t>
            </a:r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группа</a:t>
            </a:r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педагогов</a:t>
            </a:r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добровольное</a:t>
            </a:r>
          </a:p>
          <a:p>
            <a:pPr marL="0" indent="0">
              <a:buNone/>
            </a:pPr>
            <a:r>
              <a:rPr>
                <a:latin typeface="Times New Roman"/>
                <a:ea typeface="Times New Roman"/>
                <a:cs typeface="Times New Roman"/>
              </a:rPr>
              <a:t>профессиональное объединение педагогов, заинтересованных во взаимном</a:t>
            </a:r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творчестве, изучении, разработке, обобщении материалов по заявленной</a:t>
            </a:r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тематике с целью поиска оптимальных путей развития изучаемой темы для</a:t>
            </a:r>
            <a:r>
              <a:rPr lang="ru-RU">
                <a:latin typeface="Times New Roman"/>
                <a:ea typeface="Times New Roman"/>
                <a:cs typeface="Times New Roman"/>
              </a:rPr>
              <a:t> </a:t>
            </a:r>
            <a:r>
              <a:rPr>
                <a:latin typeface="Times New Roman"/>
                <a:ea typeface="Times New Roman"/>
                <a:cs typeface="Times New Roman"/>
              </a:rPr>
              <a:t>непосредственной работы с детьми.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вой дизайн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вой дизайн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2017-06-21T13:57:27Z</dcterms:created>
  <dcterms:modified xsi:type="dcterms:W3CDTF">2025-05-12T12:29:56Z</dcterms:modified>
</cp:coreProperties>
</file>