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63" r:id="rId3"/>
    <p:sldId id="257" r:id="rId4"/>
    <p:sldId id="264" r:id="rId5"/>
    <p:sldId id="267" r:id="rId6"/>
    <p:sldId id="268" r:id="rId7"/>
    <p:sldId id="269" r:id="rId8"/>
    <p:sldId id="258" r:id="rId9"/>
    <p:sldId id="259" r:id="rId10"/>
    <p:sldId id="260" r:id="rId11"/>
    <p:sldId id="261" r:id="rId12"/>
    <p:sldId id="262" r:id="rId13"/>
    <p:sldId id="265" r:id="rId14"/>
    <p:sldId id="266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9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6FBAD-7167-42AD-8F9C-DA33D09B29E8}" type="datetimeFigureOut">
              <a:rPr lang="ru-RU" smtClean="0"/>
              <a:pPr/>
              <a:t>28.10.2025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49611-8696-4EEE-A4F8-1B8F6AD8B5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730318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6FBAD-7167-42AD-8F9C-DA33D09B29E8}" type="datetimeFigureOut">
              <a:rPr lang="ru-RU" smtClean="0"/>
              <a:pPr/>
              <a:t>28.10.2025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49611-8696-4EEE-A4F8-1B8F6AD8B5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777778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6FBAD-7167-42AD-8F9C-DA33D09B29E8}" type="datetimeFigureOut">
              <a:rPr lang="ru-RU" smtClean="0"/>
              <a:pPr/>
              <a:t>28.10.2025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49611-8696-4EEE-A4F8-1B8F6AD8B5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412974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6FBAD-7167-42AD-8F9C-DA33D09B29E8}" type="datetimeFigureOut">
              <a:rPr lang="ru-RU" smtClean="0"/>
              <a:pPr/>
              <a:t>28.10.2025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49611-8696-4EEE-A4F8-1B8F6AD8B5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3595063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6FBAD-7167-42AD-8F9C-DA33D09B29E8}" type="datetimeFigureOut">
              <a:rPr lang="ru-RU" smtClean="0"/>
              <a:pPr/>
              <a:t>28.10.2025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49611-8696-4EEE-A4F8-1B8F6AD8B5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63397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6FBAD-7167-42AD-8F9C-DA33D09B29E8}" type="datetimeFigureOut">
              <a:rPr lang="ru-RU" smtClean="0"/>
              <a:pPr/>
              <a:t>28.10.2025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49611-8696-4EEE-A4F8-1B8F6AD8B5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718649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6FBAD-7167-42AD-8F9C-DA33D09B29E8}" type="datetimeFigureOut">
              <a:rPr lang="ru-RU" smtClean="0"/>
              <a:pPr/>
              <a:t>28.10.2025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49611-8696-4EEE-A4F8-1B8F6AD8B5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574674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6FBAD-7167-42AD-8F9C-DA33D09B29E8}" type="datetimeFigureOut">
              <a:rPr lang="ru-RU" smtClean="0"/>
              <a:pPr/>
              <a:t>28.10.2025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49611-8696-4EEE-A4F8-1B8F6AD8B5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566882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6FBAD-7167-42AD-8F9C-DA33D09B29E8}" type="datetimeFigureOut">
              <a:rPr lang="ru-RU" smtClean="0"/>
              <a:pPr/>
              <a:t>28.10.2025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49611-8696-4EEE-A4F8-1B8F6AD8B5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98171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6FBAD-7167-42AD-8F9C-DA33D09B29E8}" type="datetimeFigureOut">
              <a:rPr lang="ru-RU" smtClean="0"/>
              <a:pPr/>
              <a:t>28.10.2025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49611-8696-4EEE-A4F8-1B8F6AD8B5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654891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6FBAD-7167-42AD-8F9C-DA33D09B29E8}" type="datetimeFigureOut">
              <a:rPr lang="ru-RU" smtClean="0"/>
              <a:pPr/>
              <a:t>28.10.2025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49611-8696-4EEE-A4F8-1B8F6AD8B5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683222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6FBAD-7167-42AD-8F9C-DA33D09B29E8}" type="datetimeFigureOut">
              <a:rPr lang="ru-RU" smtClean="0"/>
              <a:pPr/>
              <a:t>28.10.2025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49611-8696-4EEE-A4F8-1B8F6AD8B5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375571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6FBAD-7167-42AD-8F9C-DA33D09B29E8}" type="datetimeFigureOut">
              <a:rPr lang="ru-RU" smtClean="0"/>
              <a:pPr/>
              <a:t>28.10.2025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49611-8696-4EEE-A4F8-1B8F6AD8B5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957031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6FBAD-7167-42AD-8F9C-DA33D09B29E8}" type="datetimeFigureOut">
              <a:rPr lang="ru-RU" smtClean="0"/>
              <a:pPr/>
              <a:t>28.10.2025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49611-8696-4EEE-A4F8-1B8F6AD8B5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110724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6FBAD-7167-42AD-8F9C-DA33D09B29E8}" type="datetimeFigureOut">
              <a:rPr lang="ru-RU" smtClean="0"/>
              <a:pPr/>
              <a:t>28.10.2025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49611-8696-4EEE-A4F8-1B8F6AD8B5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090750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6FBAD-7167-42AD-8F9C-DA33D09B29E8}" type="datetimeFigureOut">
              <a:rPr lang="ru-RU" smtClean="0"/>
              <a:pPr/>
              <a:t>28.10.2025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49611-8696-4EEE-A4F8-1B8F6AD8B5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06988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6FBAD-7167-42AD-8F9C-DA33D09B29E8}" type="datetimeFigureOut">
              <a:rPr lang="ru-RU" smtClean="0"/>
              <a:pPr/>
              <a:t>28.10.2025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49611-8696-4EEE-A4F8-1B8F6AD8B5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91095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8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B56FBAD-7167-42AD-8F9C-DA33D09B29E8}" type="datetimeFigureOut">
              <a:rPr lang="ru-RU" smtClean="0"/>
              <a:pPr/>
              <a:t>28.10.2025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9EC49611-8696-4EEE-A4F8-1B8F6AD8B5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90904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87F0D10-B0CE-4A99-86B8-5D525CA30D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1181" y="2716936"/>
            <a:ext cx="11000935" cy="2509213"/>
          </a:xfrm>
        </p:spPr>
        <p:txBody>
          <a:bodyPr>
            <a:normAutofit fontScale="90000"/>
          </a:bodyPr>
          <a:lstStyle/>
          <a:p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Проектно-экспериментальная </a:t>
            </a:r>
            <a:r>
              <a:rPr lang="ru-RU" dirty="0"/>
              <a:t>деятельность </a:t>
            </a:r>
            <a:r>
              <a:rPr lang="ru-RU" dirty="0" smtClean="0"/>
              <a:t>в </a:t>
            </a:r>
            <a:r>
              <a:rPr lang="ru-RU" dirty="0" smtClean="0"/>
              <a:t>первой младшей группе </a:t>
            </a:r>
            <a:r>
              <a:rPr lang="ru-RU" dirty="0" smtClean="0"/>
              <a:t>«Красная Шапочка</a:t>
            </a:r>
            <a:r>
              <a:rPr lang="ru-RU" dirty="0" smtClean="0"/>
              <a:t>»</a:t>
            </a:r>
            <a:br>
              <a:rPr lang="ru-RU" dirty="0" smtClean="0"/>
            </a:br>
            <a:r>
              <a:rPr lang="ru-RU" dirty="0" smtClean="0"/>
              <a:t>тема: «</a:t>
            </a:r>
            <a:r>
              <a:rPr lang="ru-RU" dirty="0" smtClean="0"/>
              <a:t>Чудесный </a:t>
            </a:r>
            <a:r>
              <a:rPr lang="ru-RU" dirty="0"/>
              <a:t>снег» </a:t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D066B784-21F1-4DCD-883B-9315727148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94741" y="5053818"/>
            <a:ext cx="10150256" cy="1804182"/>
          </a:xfrm>
        </p:spPr>
        <p:txBody>
          <a:bodyPr>
            <a:normAutofit fontScale="62500" lnSpcReduction="20000"/>
          </a:bodyPr>
          <a:lstStyle/>
          <a:p>
            <a:pPr algn="r"/>
            <a:r>
              <a:rPr lang="ru-RU" sz="4200" dirty="0" smtClean="0">
                <a:solidFill>
                  <a:schemeClr val="tx1"/>
                </a:solidFill>
              </a:rPr>
              <a:t>Выполнили воспитатели : Гринина  Н.Е.</a:t>
            </a:r>
          </a:p>
          <a:p>
            <a:pPr algn="r"/>
            <a:r>
              <a:rPr lang="ru-RU" sz="4200" dirty="0" smtClean="0">
                <a:solidFill>
                  <a:schemeClr val="tx1"/>
                </a:solidFill>
              </a:rPr>
              <a:t> </a:t>
            </a:r>
            <a:r>
              <a:rPr lang="ru-RU" sz="4200" dirty="0" smtClean="0">
                <a:solidFill>
                  <a:schemeClr val="tx1"/>
                </a:solidFill>
              </a:rPr>
              <a:t>              </a:t>
            </a:r>
            <a:r>
              <a:rPr lang="ru-RU" sz="4200" dirty="0" err="1" smtClean="0">
                <a:solidFill>
                  <a:schemeClr val="tx1"/>
                </a:solidFill>
              </a:rPr>
              <a:t>Полухина</a:t>
            </a:r>
            <a:r>
              <a:rPr lang="ru-RU" sz="4200" dirty="0" smtClean="0">
                <a:solidFill>
                  <a:schemeClr val="tx1"/>
                </a:solidFill>
              </a:rPr>
              <a:t> Л.А</a:t>
            </a:r>
            <a:r>
              <a:rPr lang="ru-RU" dirty="0" smtClean="0">
                <a:solidFill>
                  <a:schemeClr val="tx1"/>
                </a:solidFill>
              </a:rPr>
              <a:t>.</a:t>
            </a:r>
            <a:endParaRPr lang="ru-RU" dirty="0" smtClean="0">
              <a:solidFill>
                <a:schemeClr val="tx1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П</a:t>
            </a:r>
            <a:r>
              <a:rPr lang="ru-RU" dirty="0">
                <a:solidFill>
                  <a:schemeClr val="tx1"/>
                </a:solidFill>
              </a:rPr>
              <a:t>. Краснокаменск</a:t>
            </a:r>
          </a:p>
          <a:p>
            <a:r>
              <a:rPr lang="ru-RU" dirty="0">
                <a:solidFill>
                  <a:schemeClr val="tx1"/>
                </a:solidFill>
              </a:rPr>
              <a:t>2025 г.</a:t>
            </a:r>
          </a:p>
        </p:txBody>
      </p:sp>
      <p:sp>
        <p:nvSpPr>
          <p:cNvPr id="4" name="Заголовок 1">
            <a:extLst>
              <a:ext uri="{FF2B5EF4-FFF2-40B4-BE49-F238E27FC236}">
                <a16:creationId xmlns="" xmlns:a16="http://schemas.microsoft.com/office/drawing/2014/main" id="{E87F0D10-B0CE-4A99-86B8-5D525CA30DB5}"/>
              </a:ext>
            </a:extLst>
          </p:cNvPr>
          <p:cNvSpPr txBox="1">
            <a:spLocks/>
          </p:cNvSpPr>
          <p:nvPr/>
        </p:nvSpPr>
        <p:spPr>
          <a:xfrm>
            <a:off x="365760" y="323557"/>
            <a:ext cx="11591778" cy="104100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Муниципальное бюджетное дошкольное образовательное учреждение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200" cap="all" dirty="0" smtClean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2200" b="0" i="0" u="none" strike="noStrike" kern="1200" cap="all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Краснокаменский</a:t>
            </a:r>
            <a:r>
              <a:rPr kumimoji="0" lang="ru-RU" sz="2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детский сад № 5 «Капелька» комбинированного вида.</a:t>
            </a:r>
            <a:r>
              <a:rPr kumimoji="0" lang="ru-RU" sz="48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8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4800" b="0" i="0" u="none" strike="noStrike" kern="1200" cap="all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39634128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EB349541-D25D-4C06-853B-58C8E348D3C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5651" y="1781666"/>
            <a:ext cx="3256349" cy="4336793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C161177-E596-4608-AE02-843157B1A0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4" y="-65988"/>
            <a:ext cx="10364451" cy="1253765"/>
          </a:xfrm>
        </p:spPr>
        <p:txBody>
          <a:bodyPr/>
          <a:lstStyle/>
          <a:p>
            <a:r>
              <a:rPr lang="ru-RU" b="1" dirty="0">
                <a:latin typeface="Arial" panose="020B0604020202020204" pitchFamily="34" charset="0"/>
                <a:ea typeface="Malgun Gothic" panose="020B0503020000020004" pitchFamily="34" charset="-127"/>
                <a:cs typeface="Arial" panose="020B0604020202020204" pitchFamily="34" charset="0"/>
              </a:rPr>
              <a:t>Экспериментирование со льдом «Разноцветный лед».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="" xmlns:a16="http://schemas.microsoft.com/office/drawing/2014/main" id="{905FDA07-B9B8-42F8-9743-3CC358BFA6EE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999" y="1781666"/>
            <a:ext cx="3255982" cy="4336793"/>
          </a:xfr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70337910-8D08-47A9-A12E-4A6C9919BEF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450" y="1769903"/>
            <a:ext cx="3311659" cy="441095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636748BE-D6F7-4019-8277-DE96B74BCED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017" y="1744585"/>
            <a:ext cx="3330669" cy="443627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436331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1178EDF-ADBC-4BBD-9EED-2B21CC8A0B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4" y="47228"/>
            <a:ext cx="10364451" cy="1006009"/>
          </a:xfrm>
        </p:spPr>
        <p:txBody>
          <a:bodyPr>
            <a:normAutofit fontScale="90000"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Экспериментирование «Ах, какие льдинки!» 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="" xmlns:a16="http://schemas.microsoft.com/office/drawing/2014/main" id="{A596AB5F-9512-4BAA-B050-004C84F8619C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669" y="1201610"/>
            <a:ext cx="3893269" cy="5186706"/>
          </a:xfr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4435FB59-9357-4D71-B7FC-23E55F4FFE0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199" y="1201610"/>
            <a:ext cx="3893270" cy="518670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32F4E3F5-5600-4F76-990E-3A6D2B0CD1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98731" y="1201610"/>
            <a:ext cx="3893269" cy="518670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871118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2E7FAB7-105F-4DEE-A94E-2DC30EC8D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4" y="9427"/>
            <a:ext cx="10364451" cy="1319752"/>
          </a:xfrm>
        </p:spPr>
        <p:txBody>
          <a:bodyPr/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Экспериментирование со льдом и снегом «Разноцветная водичка»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="" xmlns:a16="http://schemas.microsoft.com/office/drawing/2014/main" id="{D41FF75D-035D-4795-9CDE-5B6E08436E9D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622169" y="1105311"/>
            <a:ext cx="4311035" cy="574326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B642EA8C-041E-4BF3-88F1-4CF17BA34B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121081"/>
            <a:ext cx="4311034" cy="574325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342600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0D4FE9A-13BA-4943-A8BE-3F85F8E8C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5751" y="0"/>
            <a:ext cx="10364451" cy="1060307"/>
          </a:xfrm>
        </p:spPr>
        <p:txBody>
          <a:bodyPr/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Досуг «Веселые снежинки» 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="" xmlns:a16="http://schemas.microsoft.com/office/drawing/2014/main" id="{DDD286E3-3E55-41EF-A904-F5E276B22D31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1479" y="1069965"/>
            <a:ext cx="4100521" cy="5462810"/>
          </a:xfr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915470B3-2FD7-433D-879E-0E3420A74F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530" y="1069965"/>
            <a:ext cx="4051165" cy="5397054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1DD47A12-23E3-405D-823D-5B213E0FA95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0956" y="1069965"/>
            <a:ext cx="4100523" cy="546281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1208921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F929251B-250D-4DD5-A0C6-903430DE35F6}"/>
              </a:ext>
            </a:extLst>
          </p:cNvPr>
          <p:cNvSpPr txBox="1"/>
          <p:nvPr/>
        </p:nvSpPr>
        <p:spPr>
          <a:xfrm>
            <a:off x="1442720" y="1574800"/>
            <a:ext cx="100646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dirty="0" smtClean="0">
                <a:latin typeface="Arial" panose="020B0604020202020204" pitchFamily="34" charset="0"/>
                <a:cs typeface="Arial" panose="020B0604020202020204" pitchFamily="34" charset="0"/>
              </a:rPr>
              <a:t>Спасибо за </a:t>
            </a:r>
            <a:r>
              <a:rPr lang="ru-RU" sz="7200" dirty="0" smtClean="0">
                <a:latin typeface="Arial" panose="020B0604020202020204" pitchFamily="34" charset="0"/>
                <a:cs typeface="Arial" panose="020B0604020202020204" pitchFamily="34" charset="0"/>
              </a:rPr>
              <a:t>внимание</a:t>
            </a:r>
            <a:endParaRPr lang="ru-RU" sz="7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989135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76434F0C-0869-4E77-A0AC-3C7E119FA4D5}"/>
              </a:ext>
            </a:extLst>
          </p:cNvPr>
          <p:cNvSpPr txBox="1"/>
          <p:nvPr/>
        </p:nvSpPr>
        <p:spPr>
          <a:xfrm>
            <a:off x="152400" y="518160"/>
            <a:ext cx="1164336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Продолжительность: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краткосрочный, одна неделя.</a:t>
            </a:r>
          </a:p>
          <a:p>
            <a:pPr algn="just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Участники проекта: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воспитатели, помощники воспитателя, дети первой младшей группы «Красная Шапочка»</a:t>
            </a:r>
          </a:p>
          <a:p>
            <a:pPr algn="just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Актуальность.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В раннем возрасте наиболее важно привить детям интерес к экспериментированию, любознательность. Данный проект позволяет расширить знания и представления у детей раннего дошкольного возраста о свойствах снега и льда, а так -же, возможностью проводить часть опытов на прогулке и в других режимных моментах.</a:t>
            </a:r>
          </a:p>
          <a:p>
            <a:pPr algn="just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Цель: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развитие положительной мотивации к экспериментированию детей раннего возраста через опытную деятельность со снегом и льдом.</a:t>
            </a:r>
          </a:p>
        </p:txBody>
      </p:sp>
    </p:spTree>
    <p:extLst>
      <p:ext uri="{BB962C8B-B14F-4D97-AF65-F5344CB8AC3E}">
        <p14:creationId xmlns="" xmlns:p14="http://schemas.microsoft.com/office/powerpoint/2010/main" val="833122395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992E3A5-88BF-4988-B468-9367316BE0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4" y="142240"/>
            <a:ext cx="10364451" cy="1596177"/>
          </a:xfrm>
        </p:spPr>
        <p:txBody>
          <a:bodyPr/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Задачи: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E9ADC6ED-0E8E-4D3B-9C23-A6E1E955F03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62560" y="1229360"/>
            <a:ext cx="11917680" cy="5486400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Образовательные: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• Формировать интерес у детей к явлениям природы;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• Познакомить детей со свойствами снега (белый, холодный, пушистый, липкий, превращается в воду) и льда (прозрачный, холодный, твердый, скользкий, превращается в воду).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Развивающие: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• Способствовать развитию наблюдательности, внимания, любознательности;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• Развивать инициативность, активность, самостоятельность.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Воспитывающие: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• Приобщать детей к наблюдению за окружающим миром;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• Воспитывать применение сенсорных ощущений в решении практических задач;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• Способствовать обогащению собственного опыта детей на основе наблюдений.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5522965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F920A2AE-15A8-471B-AB22-7EB45340822E}"/>
              </a:ext>
            </a:extLst>
          </p:cNvPr>
          <p:cNvSpPr txBox="1"/>
          <p:nvPr/>
        </p:nvSpPr>
        <p:spPr>
          <a:xfrm>
            <a:off x="553720" y="1493520"/>
            <a:ext cx="1108456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Материалы: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снег, вода, лед, посуда для проведения опытов, краски, формочки, ватные палочки, кисточки.</a:t>
            </a:r>
          </a:p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Ожидаемые результаты: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дети с интересом участвуют в опытно-экспериментальной деятельности, усвоили свойства снег и льда (снег белый, липкий, холодный, превращается в воду, лед прозрачный, холодный, скользкий, превращается в воду), отвечают на вопросы педагога.</a:t>
            </a:r>
          </a:p>
        </p:txBody>
      </p:sp>
    </p:spTree>
    <p:extLst>
      <p:ext uri="{BB962C8B-B14F-4D97-AF65-F5344CB8AC3E}">
        <p14:creationId xmlns="" xmlns:p14="http://schemas.microsoft.com/office/powerpoint/2010/main" val="27166523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79A8696-0937-4B3F-AD28-AA54A45146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1"/>
            <a:ext cx="10364451" cy="970960"/>
          </a:xfrm>
        </p:spPr>
        <p:txBody>
          <a:bodyPr/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этап – подготовительный</a:t>
            </a:r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="" xmlns:a16="http://schemas.microsoft.com/office/drawing/2014/main" id="{E8C17724-919B-4EAA-A3AC-C8DFCA4C043C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="" xmlns:p14="http://schemas.microsoft.com/office/powerpoint/2010/main" val="1577422754"/>
              </p:ext>
            </p:extLst>
          </p:nvPr>
        </p:nvGraphicFramePr>
        <p:xfrm>
          <a:off x="0" y="815978"/>
          <a:ext cx="12122869" cy="604202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10154">
                  <a:extLst>
                    <a:ext uri="{9D8B030D-6E8A-4147-A177-3AD203B41FA5}">
                      <a16:colId xmlns="" xmlns:a16="http://schemas.microsoft.com/office/drawing/2014/main" val="1787310631"/>
                    </a:ext>
                  </a:extLst>
                </a:gridCol>
                <a:gridCol w="5970988">
                  <a:extLst>
                    <a:ext uri="{9D8B030D-6E8A-4147-A177-3AD203B41FA5}">
                      <a16:colId xmlns="" xmlns:a16="http://schemas.microsoft.com/office/drawing/2014/main" val="2713246058"/>
                    </a:ext>
                  </a:extLst>
                </a:gridCol>
                <a:gridCol w="4041727">
                  <a:extLst>
                    <a:ext uri="{9D8B030D-6E8A-4147-A177-3AD203B41FA5}">
                      <a16:colId xmlns="" xmlns:a16="http://schemas.microsoft.com/office/drawing/2014/main" val="1757388088"/>
                    </a:ext>
                  </a:extLst>
                </a:gridCol>
              </a:tblGrid>
              <a:tr h="33495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Цель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45135" marR="45135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Действие педагога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45135" marR="45135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Действия воспитанников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45135" marR="45135" marT="0" marB="0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063444545"/>
                  </a:ext>
                </a:extLst>
              </a:tr>
              <a:tr h="555149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Определение темы, цели, задач, актуальности проекта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algun Gothic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45135" marR="45135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Анализ литературы, интернет ресурсов, подбор экспериментов, подбор материалов необходимых для реализации опытов.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Выявление ранее полученных знаний детей снеге и льде, изучение ранее полученных навыков исследовательской деятельности детей.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Чтение стихотворений о зиме: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По снежку на санках дети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Мчатся с горки, словно ветер.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Кто боится в снег свалиться —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Пусть на санки не садится.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(Ю. Гарей)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Заискрилась зимушка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Снежным серебром.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Красотой украсила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Двор наш за окном.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Выгляну на улицу,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Снег рукой словлю.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 скажу я зимушке,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Что ее люблю!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                    (А. Мальцева)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Снег кружится,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Снег ложится —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Снег! Снег! Снег!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Рады снегу зверь и птица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И, конечно, человек!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(С. Михалков)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Malgun Gothic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45135" marR="45135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Вовремя прогулки с педагогом рассматривают снег, отвечают на вопросы педагога, соглашаются узнать о снеге больше, но уже в группе.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Рассматривание картинок с изображением снега на ветках деревьев, снега на траве, снеговика, горки из снега, льдинки, ледяной фигуры прозрачной и разноцветной, льда на луже.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Беседы после просмотра картинок и прослушивания стихотворении.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Malgun Gothic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45135" marR="45135" marT="0" marB="0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5455674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4148674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BCF8BF1-ABDB-4AB5-9F76-CC96F2BDFF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1"/>
            <a:ext cx="10364451" cy="707009"/>
          </a:xfrm>
        </p:spPr>
        <p:txBody>
          <a:bodyPr/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II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этап – основной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="" xmlns:a16="http://schemas.microsoft.com/office/drawing/2014/main" id="{1818AEF5-15E1-4E45-99C1-FE7DEC2366C8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="" xmlns:p14="http://schemas.microsoft.com/office/powerpoint/2010/main" val="54480287"/>
              </p:ext>
            </p:extLst>
          </p:nvPr>
        </p:nvGraphicFramePr>
        <p:xfrm>
          <a:off x="0" y="707011"/>
          <a:ext cx="12122870" cy="61765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53905">
                  <a:extLst>
                    <a:ext uri="{9D8B030D-6E8A-4147-A177-3AD203B41FA5}">
                      <a16:colId xmlns="" xmlns:a16="http://schemas.microsoft.com/office/drawing/2014/main" val="2234356721"/>
                    </a:ext>
                  </a:extLst>
                </a:gridCol>
                <a:gridCol w="5117381">
                  <a:extLst>
                    <a:ext uri="{9D8B030D-6E8A-4147-A177-3AD203B41FA5}">
                      <a16:colId xmlns="" xmlns:a16="http://schemas.microsoft.com/office/drawing/2014/main" val="722898023"/>
                    </a:ext>
                  </a:extLst>
                </a:gridCol>
                <a:gridCol w="3451584">
                  <a:extLst>
                    <a:ext uri="{9D8B030D-6E8A-4147-A177-3AD203B41FA5}">
                      <a16:colId xmlns="" xmlns:a16="http://schemas.microsoft.com/office/drawing/2014/main" val="168876765"/>
                    </a:ext>
                  </a:extLst>
                </a:gridCol>
              </a:tblGrid>
              <a:tr h="26794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Цель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35717" marR="35717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Действия педагога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35717" marR="35717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Действия воспитанников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35717" marR="35717" marT="0" marB="0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241224786"/>
                  </a:ext>
                </a:extLst>
              </a:tr>
              <a:tr h="588304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Познакомить детей со свойствами снега, с тем, что снег белого цвета, что снег при комнатной температуре превращается в воду.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Показать детям, что вода превращается в лед, что лед при замерзании сохраняет тот цвет, в который окрашена вода. 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Познакомиться со свойствами льда (прозрачный, холодный, твердый, гладкий)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Показать детям, что лед и снег превращаются в воду, что разноцветный лед сохраняет свои цвет вовремя таянья. 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algun Gothic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35717" marR="35717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1.Экспериментирование со снегом «Снег-снежок».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Педагог приносит снег в группу, просит детей подойти к нему, показывает им снег, предлагает им потрогать снег, рассказать какой снег на ощупь, обратить внимание на цвет снега. Затем педагог предлагает детям понаблюдать за тем, как снег таит. 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 Экспериментирование со льдом «Разноцветный лед».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Педагог предлагает детям окрасить воду в специально подготовленных для этого контейнерах, затем педагог вместе с детьми помещает воду на улицу. После того как вода замерзнет, педагог предлагает детям рассмотреть льдинки, подержать их в руках, обращает их внимание на цвет льдинок.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  Экспериментирование «Ах, какие льдинки!» 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Педагог предлагает детям рассмотреть и обследовать лед (потрогать, сжать в руке, толкнуть по ровной поверхности), затем рассказать какой он, что они смогли узнать, обследуя лед.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 Экспериментирование со льдом и снегом «Разноцветная водичка»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Педагог предлагает понаблюдать за снегом и льдом, которые окрашены в разные цвета. Обращает внимание детей на то, что снег быстрее превращается в воду, но с течением времени и лед станет водой, что разноцветный лед, также станет разноцветной водой.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Malgun Gothic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35717" marR="35717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Дети трогают снег руками, берут его в ладошки, накладывают его в специальную посуду и наблюдают как он тает.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Дети вместе с педагогом рассматривают воду в контейнерах, окрашивают ее гуашью, затем наблюдают как педагог помещает воду на улицу. После того как вода замерзнет, дети рассматривают лед, обращают внимание на цвет льдинок, берут льдинки в руки.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Дети обследуют льдинки, сжимают их в ладонях, толкают по столу, рассказывают педагогу, что узнали про лед.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Дети наблюдают за тем, как таит снег и лед, отмечают, что снег таит быстрее льда, что разноцветный лед превращается в разноцветную воду.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Malgun Gothic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35717" marR="35717" marT="0" marB="0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207115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6633260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A8D839A-716B-4FFD-A9A0-A0AA8A1451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0"/>
            <a:ext cx="12192000" cy="576775"/>
          </a:xfrm>
        </p:spPr>
        <p:txBody>
          <a:bodyPr>
            <a:no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СЦЕНАРИЙ   ДОСУГОВОГО МЕРОПРИЯТИЯ «Веселые снежинки»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FF06BC6A-A719-4904-B7A1-DB754FF6BC3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0" y="618979"/>
            <a:ext cx="12192000" cy="623902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Воспитатель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 дети сидят на стульчиках. Воспитатель обращает внимание детей на то, что наша группа украшена снежинками и говорит: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 ребята, сегодня я хочу пригласить вас в волшебное путешествие, а куда именно мы сейчас узнаем из небольшой загадки «он белый, пушистый, на землю ложится, но не теплый- холодный, о нем узнал мы много, что это?» (снег)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 Правильно дети – это, снег, но, чтобы попасть в волшебную страну нам нужен пароль, а пароль будет описание снега, я по очереди буду бросать вам мячик, а вы говорить о том какой снег и проходить на ковер. 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Игровое упражнение «Опиши снег».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 Молодцы, ребята, все мы попали в волшебную страну снежинок, давайте станцуем с ними их танец. 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Танец «Снежинки».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 Танец мы потанцевали, а теперь снежинки хотят посмотреть, как мы играем.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Музыкальная игра «Снегопад».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 Ребятки, вам понравилось танцевать и играть со снежинками? А давайте их поблагодарим ласковыми словами, назовем их ласково.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С\И «Назови ласково».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 Снежинки нам очень благодарны, и хотят подарить каждому из вас небольшие медальки. (Воспитатель раздает детям по медальке-снежинке)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 Но медальки не цветные, поэтому, когда мы вернемся в свою группу, то можем сесть и раскрасить их.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6304198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7EC485E-F00E-411F-A111-E3B0CA063A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1"/>
            <a:ext cx="10364451" cy="999240"/>
          </a:xfrm>
        </p:spPr>
        <p:txBody>
          <a:bodyPr/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Рассматривание картинок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="" xmlns:a16="http://schemas.microsoft.com/office/drawing/2014/main" id="{2A3D1252-AD26-4D44-9B76-349D16391A11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1237"/>
            <a:ext cx="4699687" cy="3127429"/>
          </a:xfr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6E4F931D-B2BE-43B0-843E-4D175F9432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4135" y="2170988"/>
            <a:ext cx="3247865" cy="455526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54690A2B-EE7A-4318-B13A-4C7980C603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9730" y="3789575"/>
            <a:ext cx="4773106" cy="3068425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CDE46EFF-3008-4AA1-9041-666162BDAEA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7969" y="851237"/>
            <a:ext cx="4415536" cy="293833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5593636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ADC3D69-AF9A-4F1E-A2F0-D43979526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1"/>
            <a:ext cx="10364451" cy="1348032"/>
          </a:xfrm>
        </p:spPr>
        <p:txBody>
          <a:bodyPr/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Экспериментирование со снегом «Снег-снежок»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="" xmlns:a16="http://schemas.microsoft.com/office/drawing/2014/main" id="{21C7D2AB-4DE1-4724-A52B-634C1E255B92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816" y="1348033"/>
            <a:ext cx="3963823" cy="5279010"/>
          </a:xfr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69DE6BA5-2E3B-4638-9D86-5F58403C14E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2496" y="1348037"/>
            <a:ext cx="3963823" cy="527900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014068D8-1357-47DB-8182-C5E9476EDEE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8177" y="1319412"/>
            <a:ext cx="3963823" cy="527901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83569636"/>
      </p:ext>
    </p:extLst>
  </p:cSld>
  <p:clrMapOvr>
    <a:masterClrMapping/>
  </p:clrMapOvr>
</p:sld>
</file>

<file path=ppt/theme/theme1.xml><?xml version="1.0" encoding="utf-8"?>
<a:theme xmlns:a="http://schemas.openxmlformats.org/drawingml/2006/main" name="Капля">
  <a:themeElements>
    <a:clrScheme name="Капля">
      <a:dk1>
        <a:sysClr val="windowText" lastClr="000000"/>
      </a:dk1>
      <a:lt1>
        <a:sysClr val="window" lastClr="FFFFFF"/>
      </a:lt1>
      <a:dk2>
        <a:srgbClr val="27537E"/>
      </a:dk2>
      <a:lt2>
        <a:srgbClr val="AABED7"/>
      </a:lt2>
      <a:accent1>
        <a:srgbClr val="E34B7A"/>
      </a:accent1>
      <a:accent2>
        <a:srgbClr val="AC339A"/>
      </a:accent2>
      <a:accent3>
        <a:srgbClr val="6953B7"/>
      </a:accent3>
      <a:accent4>
        <a:srgbClr val="1D7EAB"/>
      </a:accent4>
      <a:accent5>
        <a:srgbClr val="43AFD6"/>
      </a:accent5>
      <a:accent6>
        <a:srgbClr val="DE85E1"/>
      </a:accent6>
      <a:hlink>
        <a:srgbClr val="ED87A6"/>
      </a:hlink>
      <a:folHlink>
        <a:srgbClr val="C99EAC"/>
      </a:folHlink>
    </a:clrScheme>
    <a:fontScheme name="Капля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Droplet" id="{8984A317-299A-4E50-B45D-BFC9EDE2337A}" vid="{C71B277C-C29A-4BA0-A7BA-43502DF21AB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Капля</Template>
  <TotalTime>81</TotalTime>
  <Words>904</Words>
  <Application>Microsoft Office PowerPoint</Application>
  <PresentationFormat>Произвольный</PresentationFormat>
  <Paragraphs>113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Капля</vt:lpstr>
      <vt:lpstr>  Проектно-экспериментальная деятельность в первой младшей группе «Красная Шапочка» тема: «Чудесный снег»  </vt:lpstr>
      <vt:lpstr>Слайд 2</vt:lpstr>
      <vt:lpstr>Задачи:</vt:lpstr>
      <vt:lpstr>Слайд 4</vt:lpstr>
      <vt:lpstr>I этап – подготовительный</vt:lpstr>
      <vt:lpstr>II этап – основной</vt:lpstr>
      <vt:lpstr>СЦЕНАРИЙ   ДОСУГОВОГО МЕРОПРИЯТИЯ «Веселые снежинки»</vt:lpstr>
      <vt:lpstr>Рассматривание картинок</vt:lpstr>
      <vt:lpstr>Экспериментирование со снегом «Снег-снежок»</vt:lpstr>
      <vt:lpstr>Экспериментирование со льдом «Разноцветный лед».</vt:lpstr>
      <vt:lpstr>Экспериментирование «Ах, какие льдинки!» </vt:lpstr>
      <vt:lpstr>Экспериментирование со льдом и снегом «Разноцветная водичка»</vt:lpstr>
      <vt:lpstr>Досуг «Веселые снежинки» 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Проектно-экспериментальная деятельность «Чудесный снег»  первая младшая группа «Красная Шапочка» МБДОУ №5 «Капелька»</dc:title>
  <dc:creator>Любовь</dc:creator>
  <cp:lastModifiedBy>User</cp:lastModifiedBy>
  <cp:revision>6</cp:revision>
  <dcterms:created xsi:type="dcterms:W3CDTF">2025-02-04T14:41:20Z</dcterms:created>
  <dcterms:modified xsi:type="dcterms:W3CDTF">2025-10-28T07:45:59Z</dcterms:modified>
</cp:coreProperties>
</file>