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75" r:id="rId3"/>
    <p:sldId id="276" r:id="rId4"/>
    <p:sldId id="257" r:id="rId5"/>
    <p:sldId id="277" r:id="rId6"/>
    <p:sldId id="278" r:id="rId7"/>
    <p:sldId id="279" r:id="rId8"/>
    <p:sldId id="280" r:id="rId9"/>
    <p:sldId id="262" r:id="rId10"/>
    <p:sldId id="281" r:id="rId11"/>
    <p:sldId id="282" r:id="rId12"/>
    <p:sldId id="283" r:id="rId13"/>
    <p:sldId id="284" r:id="rId14"/>
    <p:sldId id="285" r:id="rId15"/>
    <p:sldId id="286" r:id="rId16"/>
    <p:sldId id="28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E383B-AAE2-417A-95F9-7A550C6F8617}" type="datetimeFigureOut">
              <a:rPr lang="ru-RU" smtClean="0"/>
              <a:t>09.12.2025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FA150-50E6-4444-92D6-9278C3C1767C}" type="slidenum">
              <a:rPr lang="ru-RU" smtClean="0"/>
              <a:t>‹#›</a:t>
            </a:fld>
            <a:endParaRPr lang="ru-RU"/>
          </a:p>
        </p:txBody>
      </p:sp>
    </p:spTree>
    <p:extLst>
      <p:ext uri="{BB962C8B-B14F-4D97-AF65-F5344CB8AC3E}">
        <p14:creationId xmlns:p14="http://schemas.microsoft.com/office/powerpoint/2010/main" val="34645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6FA150-50E6-4444-92D6-9278C3C1767C}" type="slidenum">
              <a:rPr lang="ru-RU" smtClean="0"/>
              <a:t>13</a:t>
            </a:fld>
            <a:endParaRPr lang="ru-RU"/>
          </a:p>
        </p:txBody>
      </p:sp>
    </p:spTree>
    <p:extLst>
      <p:ext uri="{BB962C8B-B14F-4D97-AF65-F5344CB8AC3E}">
        <p14:creationId xmlns:p14="http://schemas.microsoft.com/office/powerpoint/2010/main" val="490176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9902FA2-3544-4EA7-AF03-5BFFEC90B1CC}"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333516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217007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287157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7428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3899991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9902FA2-3544-4EA7-AF03-5BFFEC90B1CC}" type="datetimeFigureOut">
              <a:rPr lang="ru-RU" smtClean="0"/>
              <a:t>09.12.2025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339208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9902FA2-3544-4EA7-AF03-5BFFEC90B1CC}" type="datetimeFigureOut">
              <a:rPr lang="ru-RU" smtClean="0"/>
              <a:t>09.12.2025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118521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902FA2-3544-4EA7-AF03-5BFFEC90B1CC}"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108823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902FA2-3544-4EA7-AF03-5BFFEC90B1CC}"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115068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902FA2-3544-4EA7-AF03-5BFFEC90B1CC}"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141739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02FA2-3544-4EA7-AF03-5BFFEC90B1CC}"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347572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236413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9902FA2-3544-4EA7-AF03-5BFFEC90B1CC}" type="datetimeFigureOut">
              <a:rPr lang="ru-RU" smtClean="0"/>
              <a:t>09.12.2025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227589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9902FA2-3544-4EA7-AF03-5BFFEC90B1CC}" type="datetimeFigureOut">
              <a:rPr lang="ru-RU" smtClean="0"/>
              <a:t>09.12.2025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317299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9902FA2-3544-4EA7-AF03-5BFFEC90B1CC}" type="datetimeFigureOut">
              <a:rPr lang="ru-RU" smtClean="0"/>
              <a:t>09.12.2025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331055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401130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02FA2-3544-4EA7-AF03-5BFFEC90B1CC}"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FE147-52C4-4A2D-8480-0CCBA716D702}" type="slidenum">
              <a:rPr lang="ru-RU" smtClean="0"/>
              <a:t>‹#›</a:t>
            </a:fld>
            <a:endParaRPr lang="ru-RU"/>
          </a:p>
        </p:txBody>
      </p:sp>
    </p:spTree>
    <p:extLst>
      <p:ext uri="{BB962C8B-B14F-4D97-AF65-F5344CB8AC3E}">
        <p14:creationId xmlns:p14="http://schemas.microsoft.com/office/powerpoint/2010/main" val="228421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9902FA2-3544-4EA7-AF03-5BFFEC90B1CC}" type="datetimeFigureOut">
              <a:rPr lang="ru-RU" smtClean="0"/>
              <a:t>09.12.2025</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37FE147-52C4-4A2D-8480-0CCBA716D702}" type="slidenum">
              <a:rPr lang="ru-RU" smtClean="0"/>
              <a:t>‹#›</a:t>
            </a:fld>
            <a:endParaRPr lang="ru-RU"/>
          </a:p>
        </p:txBody>
      </p:sp>
    </p:spTree>
    <p:extLst>
      <p:ext uri="{BB962C8B-B14F-4D97-AF65-F5344CB8AC3E}">
        <p14:creationId xmlns:p14="http://schemas.microsoft.com/office/powerpoint/2010/main" val="177663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71092" y="282205"/>
            <a:ext cx="6096000" cy="1475404"/>
          </a:xfrm>
          <a:prstGeom prst="rect">
            <a:avLst/>
          </a:prstGeom>
        </p:spPr>
        <p:txBody>
          <a:bodyPr>
            <a:spAutoFit/>
          </a:bodyPr>
          <a:lstStyle/>
          <a:p>
            <a:pPr algn="ctr">
              <a:lnSpc>
                <a:spcPct val="107000"/>
              </a:lnSpc>
              <a:spcAft>
                <a:spcPts val="0"/>
              </a:spcAft>
            </a:pPr>
            <a:r>
              <a:rPr lang="ru-RU" sz="1400" dirty="0">
                <a:solidFill>
                  <a:srgbClr val="262626"/>
                </a:solidFill>
                <a:latin typeface="Times New Roman" panose="02020603050405020304" pitchFamily="18" charset="0"/>
                <a:ea typeface="+mj-ea"/>
                <a:cs typeface="Times New Roman" panose="02020603050405020304" pitchFamily="18" charset="0"/>
              </a:rPr>
              <a:t>Муниципальное казенное общеобразовательная учреждение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solidFill>
                  <a:srgbClr val="262626"/>
                </a:solidFill>
                <a:latin typeface="Times New Roman" panose="02020603050405020304" pitchFamily="18" charset="0"/>
                <a:ea typeface="+mj-ea"/>
                <a:cs typeface="Times New Roman" panose="02020603050405020304" pitchFamily="18" charset="0"/>
              </a:rPr>
              <a:t>«Средняя общеобразовательная школа №6» с.Арылах</a:t>
            </a:r>
            <a:br>
              <a:rPr lang="ru-RU" sz="1400" dirty="0">
                <a:solidFill>
                  <a:srgbClr val="262626"/>
                </a:solidFill>
                <a:latin typeface="Times New Roman" panose="02020603050405020304" pitchFamily="18" charset="0"/>
                <a:ea typeface="+mj-ea"/>
                <a:cs typeface="Times New Roman" panose="02020603050405020304" pitchFamily="18" charset="0"/>
              </a:rPr>
            </a:br>
            <a:r>
              <a:rPr lang="ru-RU" sz="1400" dirty="0">
                <a:solidFill>
                  <a:srgbClr val="262626"/>
                </a:solidFill>
                <a:latin typeface="Times New Roman" panose="02020603050405020304" pitchFamily="18" charset="0"/>
                <a:ea typeface="+mj-ea"/>
                <a:cs typeface="Times New Roman" panose="02020603050405020304" pitchFamily="18" charset="0"/>
              </a:rPr>
              <a:t>муниципального района «Мирнинский район»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solidFill>
                  <a:srgbClr val="262626"/>
                </a:solidFill>
                <a:latin typeface="Times New Roman" panose="02020603050405020304" pitchFamily="18" charset="0"/>
                <a:ea typeface="+mj-ea"/>
                <a:cs typeface="Times New Roman" panose="02020603050405020304" pitchFamily="18" charset="0"/>
              </a:rPr>
              <a:t>Республики Саха (Якутия) </a:t>
            </a:r>
            <a:br>
              <a:rPr lang="ru-RU" sz="1400" dirty="0">
                <a:solidFill>
                  <a:srgbClr val="262626"/>
                </a:solidFill>
                <a:latin typeface="Times New Roman" panose="02020603050405020304" pitchFamily="18" charset="0"/>
                <a:ea typeface="+mj-ea"/>
                <a:cs typeface="Times New Roman" panose="02020603050405020304" pitchFamily="18" charset="0"/>
              </a:rPr>
            </a:br>
            <a:r>
              <a:rPr lang="en-US" sz="1400" dirty="0">
                <a:solidFill>
                  <a:srgbClr val="262626"/>
                </a:solidFill>
                <a:latin typeface="Times New Roman" panose="02020603050405020304" pitchFamily="18" charset="0"/>
                <a:ea typeface="+mj-ea"/>
                <a:cs typeface="Times New Roman" panose="02020603050405020304" pitchFamily="18" charset="0"/>
              </a:rPr>
              <a:t>II</a:t>
            </a:r>
            <a:r>
              <a:rPr lang="ru-RU" sz="1400" dirty="0">
                <a:solidFill>
                  <a:srgbClr val="262626"/>
                </a:solidFill>
                <a:latin typeface="Times New Roman" panose="02020603050405020304" pitchFamily="18" charset="0"/>
                <a:ea typeface="+mj-ea"/>
                <a:cs typeface="Times New Roman" panose="02020603050405020304" pitchFamily="18" charset="0"/>
              </a:rPr>
              <a:t> районная научно-практическая конференция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solidFill>
                  <a:srgbClr val="262626"/>
                </a:solidFill>
                <a:latin typeface="Times New Roman" panose="02020603050405020304" pitchFamily="18" charset="0"/>
                <a:ea typeface="+mj-ea"/>
                <a:cs typeface="Times New Roman" panose="02020603050405020304" pitchFamily="18" charset="0"/>
              </a:rPr>
              <a:t>«Современные герои </a:t>
            </a:r>
            <a:r>
              <a:rPr lang="ru-RU" sz="1400" dirty="0" err="1">
                <a:solidFill>
                  <a:srgbClr val="262626"/>
                </a:solidFill>
                <a:latin typeface="Times New Roman" panose="02020603050405020304" pitchFamily="18" charset="0"/>
                <a:ea typeface="+mj-ea"/>
                <a:cs typeface="Times New Roman" panose="02020603050405020304" pitchFamily="18" charset="0"/>
              </a:rPr>
              <a:t>Олонхо</a:t>
            </a:r>
            <a:r>
              <a:rPr lang="ru-RU" sz="1400" dirty="0">
                <a:solidFill>
                  <a:srgbClr val="262626"/>
                </a:solidFill>
                <a:latin typeface="Times New Roman" panose="02020603050405020304" pitchFamily="18" charset="0"/>
                <a:ea typeface="+mj-ea"/>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694475" y="2448662"/>
            <a:ext cx="3049233" cy="421654"/>
          </a:xfrm>
          <a:prstGeom prst="rect">
            <a:avLst/>
          </a:prstGeom>
        </p:spPr>
        <p:txBody>
          <a:bodyPr wrap="none">
            <a:spAutoFit/>
          </a:bodyPr>
          <a:lstStyle/>
          <a:p>
            <a:pPr algn="ctr">
              <a:lnSpc>
                <a:spcPct val="107000"/>
              </a:lnSpc>
              <a:spcAft>
                <a:spcPts val="0"/>
              </a:spcAft>
            </a:pPr>
            <a:r>
              <a:rPr lang="ru-RU" sz="2000" dirty="0">
                <a:solidFill>
                  <a:srgbClr val="262626"/>
                </a:solidFill>
                <a:latin typeface="Times New Roman" panose="02020603050405020304" pitchFamily="18" charset="0"/>
                <a:ea typeface="+mj-ea"/>
                <a:cs typeface="Times New Roman" panose="02020603050405020304" pitchFamily="18" charset="0"/>
              </a:rPr>
              <a:t>Исследовательская работа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171092" y="3021532"/>
            <a:ext cx="6096000" cy="750975"/>
          </a:xfrm>
          <a:prstGeom prst="rect">
            <a:avLst/>
          </a:prstGeom>
        </p:spPr>
        <p:txBody>
          <a:bodyPr>
            <a:spAutoFit/>
          </a:bodyPr>
          <a:lstStyle/>
          <a:p>
            <a:pPr algn="ctr">
              <a:lnSpc>
                <a:spcPct val="107000"/>
              </a:lnSpc>
              <a:spcAft>
                <a:spcPts val="0"/>
              </a:spcAft>
            </a:pPr>
            <a:r>
              <a:rPr lang="ru-RU" sz="2000" dirty="0">
                <a:solidFill>
                  <a:srgbClr val="262626"/>
                </a:solidFill>
                <a:latin typeface="Times New Roman" panose="02020603050405020304" pitchFamily="18" charset="0"/>
                <a:ea typeface="+mj-ea"/>
                <a:cs typeface="Times New Roman" panose="02020603050405020304" pitchFamily="18" charset="0"/>
              </a:rPr>
              <a:t>«Трансформация героического образа от древних легенд до современных событий в сравнении»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8739553" y="3723965"/>
            <a:ext cx="3305907" cy="1298817"/>
          </a:xfrm>
          <a:prstGeom prst="rect">
            <a:avLst/>
          </a:prstGeom>
        </p:spPr>
        <p:txBody>
          <a:bodyPr wrap="square">
            <a:spAutoFit/>
          </a:bodyPr>
          <a:lstStyle/>
          <a:p>
            <a:pPr algn="r">
              <a:lnSpc>
                <a:spcPct val="115000"/>
              </a:lnSpc>
              <a:spcAft>
                <a:spcPts val="0"/>
              </a:spcAft>
            </a:pPr>
            <a:r>
              <a:rPr lang="ru-RU" sz="1400" b="1" dirty="0">
                <a:latin typeface="Times New Roman" panose="02020603050405020304" pitchFamily="18" charset="0"/>
                <a:ea typeface="Malgun Gothic" panose="020B0503020000020004" pitchFamily="34" charset="-127"/>
                <a:cs typeface="Times New Roman" panose="02020603050405020304" pitchFamily="18" charset="0"/>
              </a:rPr>
              <a:t>Авторы работы:</a:t>
            </a:r>
            <a:r>
              <a:rPr lang="ru-RU" sz="1400" b="1" u="sng" dirty="0">
                <a:latin typeface="Times New Roman" panose="02020603050405020304" pitchFamily="18" charset="0"/>
                <a:ea typeface="Malgun Gothic" panose="020B0503020000020004" pitchFamily="34" charset="-127"/>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Афанасьева </a:t>
            </a:r>
            <a:r>
              <a:rPr lang="ru-RU" sz="1400" dirty="0" err="1">
                <a:latin typeface="Times New Roman" panose="02020603050405020304" pitchFamily="18" charset="0"/>
                <a:ea typeface="Malgun Gothic" panose="020B0503020000020004" pitchFamily="34" charset="-127"/>
                <a:cs typeface="Times New Roman" panose="02020603050405020304" pitchFamily="18" charset="0"/>
              </a:rPr>
              <a:t>Дарьяна</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 ученица 6 класса,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МКОУ «СОШ №6» с.Арылах</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Михайлов Альберт, ученик 6 класса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r>
              <a:rPr lang="ru-RU" sz="1400" dirty="0">
                <a:latin typeface="Times New Roman" panose="02020603050405020304" pitchFamily="18" charset="0"/>
                <a:ea typeface="Malgun Gothic" panose="020B0503020000020004" pitchFamily="34" charset="-127"/>
              </a:rPr>
              <a:t>МКОУ «СОШ №6» с.Арылах</a:t>
            </a:r>
            <a:endParaRPr lang="ru-RU" dirty="0"/>
          </a:p>
        </p:txBody>
      </p:sp>
      <p:sp>
        <p:nvSpPr>
          <p:cNvPr id="10" name="Прямоугольник 9"/>
          <p:cNvSpPr/>
          <p:nvPr/>
        </p:nvSpPr>
        <p:spPr>
          <a:xfrm>
            <a:off x="5949460" y="5073296"/>
            <a:ext cx="6096000" cy="1331134"/>
          </a:xfrm>
          <a:prstGeom prst="rect">
            <a:avLst/>
          </a:prstGeom>
        </p:spPr>
        <p:txBody>
          <a:bodyPr>
            <a:spAutoFit/>
          </a:bodyPr>
          <a:lstStyle/>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 </a:t>
            </a:r>
            <a:r>
              <a:rPr lang="ru-RU" sz="1400" b="1" dirty="0">
                <a:latin typeface="Times New Roman" panose="02020603050405020304" pitchFamily="18" charset="0"/>
                <a:ea typeface="Malgun Gothic" panose="020B0503020000020004" pitchFamily="34" charset="-127"/>
                <a:cs typeface="Times New Roman" panose="02020603050405020304" pitchFamily="18" charset="0"/>
              </a:rPr>
              <a:t>Руководители: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 Михайлова Варвара Клавдиевна,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учитель начальных классов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Овечкина Екатерина Николаевна,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учитель труда (технологии)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0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1692" y="531399"/>
            <a:ext cx="11517923" cy="3970318"/>
          </a:xfrm>
          <a:prstGeom prst="rect">
            <a:avLst/>
          </a:prstGeom>
        </p:spPr>
        <p:txBody>
          <a:bodyPr wrap="square">
            <a:spAutoFit/>
          </a:bodyPr>
          <a:lstStyle/>
          <a:p>
            <a:pPr indent="450215"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2286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Происхождение</a:t>
            </a:r>
            <a:r>
              <a:rPr lang="ru-RU" sz="1400" dirty="0">
                <a:latin typeface="Times New Roman" panose="02020603050405020304" pitchFamily="18" charset="0"/>
                <a:ea typeface="Calibri" panose="020F0502020204030204" pitchFamily="34" charset="0"/>
                <a:cs typeface="Times New Roman" panose="02020603050405020304" pitchFamily="18" charset="0"/>
              </a:rPr>
              <a:t>: в древней мифологии герои имели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полубожественный</a:t>
            </a:r>
            <a:r>
              <a:rPr lang="ru-RU" sz="1400" dirty="0">
                <a:latin typeface="Times New Roman" panose="02020603050405020304" pitchFamily="18" charset="0"/>
                <a:ea typeface="Calibri" panose="020F0502020204030204" pitchFamily="34" charset="0"/>
                <a:cs typeface="Times New Roman" panose="02020603050405020304" pitchFamily="18" charset="0"/>
              </a:rPr>
              <a:t> характер, связывая себя с миром богов. Во время ВОВ большинство героев происходили из простых слоев населения, подчёркивая общечеловеческую природу подвига. Сегодняшние герои зачастую проходят специальную подготовку и обучение, приобретая профессиональные знания и навыки.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2286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Способности</a:t>
            </a:r>
            <a:r>
              <a:rPr lang="ru-RU" sz="1400" dirty="0">
                <a:latin typeface="Times New Roman" panose="02020603050405020304" pitchFamily="18" charset="0"/>
                <a:ea typeface="Calibri" panose="020F0502020204030204" pitchFamily="34" charset="0"/>
                <a:cs typeface="Times New Roman" panose="02020603050405020304" pitchFamily="18" charset="0"/>
              </a:rPr>
              <a:t>: герои древнегреческих мифов обладали уникальными физическими способностями, позволяющими побеждать противников и защищать человечество. Во время ВОВ подвиги совершались преимущественно благодаря личной смелости и выдержке. Современный герой характеризуется профессиональным мастерством и способностью применять новые технологии.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2286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Цель</a:t>
            </a:r>
            <a:r>
              <a:rPr lang="ru-RU" sz="1400" dirty="0">
                <a:latin typeface="Times New Roman" panose="02020603050405020304" pitchFamily="18" charset="0"/>
                <a:ea typeface="Calibri" panose="020F0502020204030204" pitchFamily="34" charset="0"/>
                <a:cs typeface="Times New Roman" panose="02020603050405020304" pitchFamily="18" charset="0"/>
              </a:rPr>
              <a:t>: цель древних героев заключалась в восстановлении мирового порядка и гармонии. Герои ВОВ защищали Родину от агрессии фашистской Германии. Сегодняшние герои решают задачи защиты государственных границ и обеспечение национальной безопасности.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228600" algn="l"/>
              </a:tabLst>
            </a:pPr>
            <a:r>
              <a:rPr lang="ru-RU" sz="1400" b="1" dirty="0">
                <a:latin typeface="Times New Roman" panose="02020603050405020304" pitchFamily="18" charset="0"/>
                <a:ea typeface="Calibri" panose="020F0502020204030204" pitchFamily="34" charset="0"/>
                <a:cs typeface="Times New Roman" panose="02020603050405020304" pitchFamily="18" charset="0"/>
              </a:rPr>
              <a:t>Общественное признание</a:t>
            </a:r>
            <a:r>
              <a:rPr lang="ru-RU" sz="1400" dirty="0">
                <a:latin typeface="Times New Roman" panose="02020603050405020304" pitchFamily="18" charset="0"/>
                <a:ea typeface="Calibri" panose="020F0502020204030204" pitchFamily="34" charset="0"/>
                <a:cs typeface="Times New Roman" panose="02020603050405020304" pitchFamily="18" charset="0"/>
              </a:rPr>
              <a:t>: древние герои получали славу и почитание от народа. Герои ВОВ награждались орденами и медалями, став символом победы над врагом. Современные герои получают общественное признание и государственные награды, символизируя новый этап в развитии военного дела и профессиональной армии.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51691" y="4327718"/>
            <a:ext cx="11517923" cy="2354491"/>
          </a:xfrm>
          <a:prstGeom prst="rect">
            <a:avLst/>
          </a:prstGeom>
        </p:spPr>
        <p:txBody>
          <a:bodyPr wrap="square">
            <a:spAutoFit/>
          </a:bodyPr>
          <a:lstStyle/>
          <a:p>
            <a:pPr algn="just">
              <a:lnSpc>
                <a:spcPct val="150000"/>
              </a:lnSpc>
              <a:spcAft>
                <a:spcPts val="0"/>
              </a:spcAft>
              <a:tabLst>
                <a:tab pos="450215" algn="l"/>
              </a:tabLst>
            </a:pP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Сравнив </a:t>
            </a:r>
            <a:r>
              <a:rPr lang="ru-RU" sz="1400" dirty="0">
                <a:latin typeface="Times New Roman" panose="02020603050405020304" pitchFamily="18" charset="0"/>
                <a:ea typeface="Calibri" panose="020F0502020204030204" pitchFamily="34" charset="0"/>
                <a:cs typeface="Times New Roman" panose="02020603050405020304" pitchFamily="18" charset="0"/>
              </a:rPr>
              <a:t>разные эпохи и проследив путь трансформации героического образа, мы поняли, что характеристики героев значительно различаются в зависимости от исторического периода. Например, герои древнего эпоса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sz="1400" dirty="0">
                <a:latin typeface="Times New Roman" panose="02020603050405020304" pitchFamily="18" charset="0"/>
                <a:ea typeface="Calibri" panose="020F0502020204030204" pitchFamily="34" charset="0"/>
                <a:cs typeface="Times New Roman" panose="02020603050405020304" pitchFamily="18" charset="0"/>
              </a:rPr>
              <a:t>) больше похожи на мифических существ, наделённых сверхъестественными способностями, тогда как герои Великой Отечественной войны — это реальные люди, чьё мужество и отвагу помнят потомки. Современные же герои представляют собой профессиональных военных, подготовленных и экипированных самыми современными технологиями.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450215"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	Несмотря на разницу в характеристиках, центральная мысль остаётся прежней: герои нужны обществу, чтобы служить примером силы, стойкости и способности жертвовать личным ради общего блага.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76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4406" y="457200"/>
            <a:ext cx="9953517" cy="825510"/>
          </a:xfrm>
        </p:spPr>
        <p:txBody>
          <a:bodyPr>
            <a:normAutofit/>
          </a:bodyPr>
          <a:lstStyle/>
          <a:p>
            <a:r>
              <a:rPr lang="x-none" sz="1800" b="1" kern="1600" dirty="0">
                <a:latin typeface="Times New Roman" panose="02020603050405020304" pitchFamily="18" charset="0"/>
                <a:ea typeface="Times New Roman" panose="02020603050405020304" pitchFamily="18" charset="0"/>
              </a:rPr>
              <a:t>СОЗДАНИЕ ЭЛЕКТРОННОЙ КНИГИ</a:t>
            </a:r>
            <a:endParaRPr lang="ru-RU" sz="1800" dirty="0"/>
          </a:p>
        </p:txBody>
      </p:sp>
      <p:sp>
        <p:nvSpPr>
          <p:cNvPr id="4" name="Прямоугольник 3"/>
          <p:cNvSpPr/>
          <p:nvPr/>
        </p:nvSpPr>
        <p:spPr>
          <a:xfrm>
            <a:off x="499486" y="1061908"/>
            <a:ext cx="11336528" cy="1061829"/>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Данной работой мы хотим показать, что электронная книга – хороший способ содействовать диалогу между традиционной культурой и современностью, подчеркнув непрерывность героического наследия в якутском народе, донести до подрастающего поколения героизм наших предков.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99487" y="2123737"/>
            <a:ext cx="10862614" cy="2354491"/>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Изучив истории наших семей, собрав фотоматериалы, статьи, мы приступили к работе.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В данной главе будут рассмотрены этапы создания книги. Книжное издание оформлялось для всех возрастов.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Перед началом работы необходимо было:</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Изучить весь материал о создании книги, такой как текстовые оригиналы и их виды, параметры издания, включая формат издания и полосы набора, объем издания, типографические шрифты и их характеристики, внешнее и внутренне оформление издания и вёрстку.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Определить объем информации, который поможет со структурой книги.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ctr">
              <a:lnSpc>
                <a:spcPct val="150000"/>
              </a:lnSpc>
              <a:spcAft>
                <a:spcPts val="0"/>
              </a:spcAft>
              <a:buFont typeface="+mj-lt"/>
              <a:buAutoNum type="arabicPeriod"/>
            </a:pP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Определить формат и объем издания. Построить концепцию и иерархию книги.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478" y="3928612"/>
            <a:ext cx="2281720" cy="2281720"/>
          </a:xfrm>
          <a:prstGeom prst="rect">
            <a:avLst/>
          </a:prstGeom>
        </p:spPr>
      </p:pic>
    </p:spTree>
    <p:extLst>
      <p:ext uri="{BB962C8B-B14F-4D97-AF65-F5344CB8AC3E}">
        <p14:creationId xmlns:p14="http://schemas.microsoft.com/office/powerpoint/2010/main" val="385843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5545" y="565974"/>
            <a:ext cx="6078202" cy="507831"/>
          </a:xfrm>
          <a:prstGeom prst="rect">
            <a:avLst/>
          </a:prstGeom>
        </p:spPr>
        <p:txBody>
          <a:bodyPr wrap="none">
            <a:spAutoFit/>
          </a:bodyPr>
          <a:lstStyle/>
          <a:p>
            <a:pPr indent="450215" algn="just">
              <a:lnSpc>
                <a:spcPct val="150000"/>
              </a:lnSpc>
              <a:spcAft>
                <a:spcPts val="600"/>
              </a:spcAft>
            </a:pPr>
            <a:r>
              <a:rPr lang="ru-RU" b="1" dirty="0">
                <a:latin typeface="Times New Roman" panose="02020603050405020304" pitchFamily="18" charset="0"/>
                <a:ea typeface="Malgun Gothic" panose="020B0503020000020004" pitchFamily="34" charset="-127"/>
                <a:cs typeface="Times New Roman" panose="02020603050405020304" pitchFamily="18" charset="0"/>
              </a:rPr>
              <a:t>Создание элементов </a:t>
            </a:r>
            <a:r>
              <a:rPr lang="ru-RU" b="1" dirty="0" smtClean="0">
                <a:latin typeface="Times New Roman" panose="02020603050405020304" pitchFamily="18" charset="0"/>
                <a:ea typeface="Malgun Gothic" panose="020B0503020000020004" pitchFamily="34" charset="-127"/>
                <a:cs typeface="Times New Roman" panose="02020603050405020304" pitchFamily="18" charset="0"/>
              </a:rPr>
              <a:t>оформления </a:t>
            </a:r>
            <a:r>
              <a:rPr lang="ru-RU" b="1" dirty="0">
                <a:latin typeface="Times New Roman" panose="02020603050405020304" pitchFamily="18" charset="0"/>
                <a:ea typeface="Malgun Gothic" panose="020B0503020000020004" pitchFamily="34" charset="-127"/>
                <a:cs typeface="Times New Roman" panose="02020603050405020304" pitchFamily="18" charset="0"/>
              </a:rPr>
              <a:t>книжного издания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65030" y="1993609"/>
            <a:ext cx="5808609" cy="3970318"/>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После того как обе части обложки готовы, можно приступать к созданию таких элементов книги, как:</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 Форзац (и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нахзац</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Это конструктивный элемент издания в переплете, основное назначение которого – скреплять, соединять книжный блок с переплетной крышкой, а дополнительное - служить художественным элементом внешнего оформления;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 </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Авантитул (</a:t>
            </a:r>
            <a:r>
              <a:rPr lang="ru-RU" sz="1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фортитул</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первая страница перед титулом, где размещают некоторые выходные сведения, фамилию автора, заглавие, иногда – эпиграф, посвящение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3) Титульный лист - это начальный лист или разворот книги.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b="1" dirty="0">
                <a:latin typeface="Times New Roman" panose="02020603050405020304" pitchFamily="18" charset="0"/>
                <a:ea typeface="Malgun Gothic" panose="020B0503020000020004" pitchFamily="34" charset="-127"/>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294334" y="1302047"/>
            <a:ext cx="3406862" cy="4661880"/>
          </a:xfrm>
          <a:prstGeom prst="rect">
            <a:avLst/>
          </a:prstGeom>
        </p:spPr>
      </p:pic>
    </p:spTree>
    <p:extLst>
      <p:ext uri="{BB962C8B-B14F-4D97-AF65-F5344CB8AC3E}">
        <p14:creationId xmlns:p14="http://schemas.microsoft.com/office/powerpoint/2010/main" val="4056844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7414" y="803834"/>
            <a:ext cx="6312991" cy="5909310"/>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Первый блок будет располагаться в левом верхнем углу; в нем будут содержаться индексы УДК, ББК и авторский знак. </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 УДК (Универсальная десятичная классификация) - это система классификации информации. УДК используется для систематизации произведений науки, литературы и искусства, периодической печати, различных видов документов. По УДК можно понять вид, тип литературы, не читая ее. Данный индекс является обязательным элементом выходных сведений издания. В соответствии с ГОСТ Р 7.0.4-2006 «Издания. Выходные сведения» индекс УДК должен быть проставлен в верхнем левом углу оборота титульного листа;</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 ББК (Библиотечно-библиографическая классификация) - это система библиотечной классификации изданий. ББК предназначена для организации библиотечных фондов, каталогов и картотек. ГОСТ Р 7.0.4-2006 «Издания. Выходные сведения» требует ставить индекс ББК на обороте титульного листа в верхнем левом углу под индексом УДК (отдельной строкой) и в макете аннотированной каталожной карточки;</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3) Авторский знак. </a:t>
            </a:r>
            <a:r>
              <a:rPr lang="ru-RU" sz="1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Авторский</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знак</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не следует путать с </a:t>
            </a:r>
            <a:r>
              <a:rPr lang="ru-RU" sz="1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кеттеровский</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знак</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(англ. </a:t>
            </a:r>
            <a:r>
              <a:rPr lang="ru-RU" sz="1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Cutter</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number</a:t>
            </a:r>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это условное обозначение первого слова, с которого начинается первый элемент библиографического описания.</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011816" y="176491"/>
            <a:ext cx="2380973" cy="463397"/>
          </a:xfrm>
          <a:prstGeom prst="rect">
            <a:avLst/>
          </a:prstGeom>
        </p:spPr>
        <p:txBody>
          <a:bodyPr wrap="none">
            <a:spAutoFit/>
          </a:bodyPr>
          <a:lstStyle/>
          <a:p>
            <a:pPr indent="449580" algn="just">
              <a:lnSpc>
                <a:spcPct val="150000"/>
              </a:lnSpc>
              <a:spcAft>
                <a:spcPts val="0"/>
              </a:spcAft>
            </a:pPr>
            <a:r>
              <a:rPr lang="ru-RU" b="1" dirty="0" smtClean="0">
                <a:latin typeface="Times New Roman" panose="02020603050405020304" pitchFamily="18" charset="0"/>
                <a:ea typeface="Malgun Gothic" panose="020B0503020000020004" pitchFamily="34" charset="-127"/>
                <a:cs typeface="Times New Roman" panose="02020603050405020304" pitchFamily="18" charset="0"/>
              </a:rPr>
              <a:t>Создание титула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978" y="1439501"/>
            <a:ext cx="5353022" cy="3784349"/>
          </a:xfrm>
          <a:prstGeom prst="rect">
            <a:avLst/>
          </a:prstGeom>
        </p:spPr>
      </p:pic>
    </p:spTree>
    <p:extLst>
      <p:ext uri="{BB962C8B-B14F-4D97-AF65-F5344CB8AC3E}">
        <p14:creationId xmlns:p14="http://schemas.microsoft.com/office/powerpoint/2010/main" val="212312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9615" y="1372140"/>
            <a:ext cx="11306908" cy="3970318"/>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ISBN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International</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Standard</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Book</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Number</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  это уникальный, машинно-читаемый идентификационный номер, который определяется международным стандартом ISO-2108 и ГОСТ 7.53-2001. Иными словами, это учетный номер каждой книги. Разным изданиям одного и того же произведения будут присвоены разные номера ISBN, так как каждому новому изданию присваивают новый уникальный номер ISBN. Один и тот же номер ISBN не может быть присвоен повторно.</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Далее следует поместить на середину страницы следующий текстовый блок, содержащий имена автора (или авторов), переводчика (или переводчиков), оформителя (составителя) (или оформителей) и т.д. В данном случае текстовый блок будет состоять из двух строк:</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50000"/>
              </a:lnSpc>
              <a:spcAft>
                <a:spcPts val="0"/>
              </a:spcAft>
              <a:buFont typeface="+mj-lt"/>
              <a:buAutoNum type="arabicParenR"/>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Имя Оформителя (составителя), того кто занимался не только созданием внешнего вида издания, но и внутреннего;</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50000"/>
              </a:lnSpc>
              <a:spcAft>
                <a:spcPts val="0"/>
              </a:spcAft>
              <a:buFont typeface="+mj-lt"/>
              <a:buAutoNum type="arabicParenR"/>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Имя иллюстратора, того кто занимался разработкой иллюстраций для внутреннего блока.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fontAlgn="ctr">
              <a:lnSpc>
                <a:spcPct val="150000"/>
              </a:lnSpc>
              <a:spcAft>
                <a:spcPts val="0"/>
              </a:spcAft>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И последний текстовый блок будет размещен на середине листа. В нем буд</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ет </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размещен</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о библиографическое описание </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это</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совокупность библиографических сведений о документе, его составной части или группе документов, приведённых в соответствии с определёнными правилами и являющихся результатом аналитико-синтетической переработки информации.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2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Создание Титульного листа. Теперь стоит перейти к следующей части создания - верстке.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47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05906" y="548389"/>
            <a:ext cx="3516219" cy="504625"/>
          </a:xfrm>
          <a:prstGeom prst="rect">
            <a:avLst/>
          </a:prstGeom>
        </p:spPr>
        <p:txBody>
          <a:bodyPr wrap="none">
            <a:spAutoFit/>
          </a:bodyPr>
          <a:lstStyle/>
          <a:p>
            <a:pPr indent="449580" algn="just">
              <a:lnSpc>
                <a:spcPct val="150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Верстка книжного блока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74432" y="1215497"/>
            <a:ext cx="11365876" cy="307777"/>
          </a:xfrm>
          <a:prstGeom prst="rect">
            <a:avLst/>
          </a:prstGeom>
        </p:spPr>
        <p:txBody>
          <a:bodyPr wrap="square">
            <a:spAutoFit/>
          </a:bodyPr>
          <a:lstStyle/>
          <a:p>
            <a:r>
              <a:rPr lang="ru-RU" sz="1400" dirty="0">
                <a:latin typeface="Times New Roman" panose="02020603050405020304" pitchFamily="18" charset="0"/>
                <a:ea typeface="Times New Roman" panose="02020603050405020304" pitchFamily="18" charset="0"/>
              </a:rPr>
              <a:t>Книжная верстка – это расположение текста, изображений, таблиц и других материалов, соответствующее определенным правилам и стандартам. </a:t>
            </a:r>
            <a:endParaRPr lang="ru-RU" dirty="0"/>
          </a:p>
        </p:txBody>
      </p:sp>
      <p:sp>
        <p:nvSpPr>
          <p:cNvPr id="6" name="Прямоугольник 5"/>
          <p:cNvSpPr/>
          <p:nvPr/>
        </p:nvSpPr>
        <p:spPr>
          <a:xfrm>
            <a:off x="0" y="1685757"/>
            <a:ext cx="11365876" cy="1708160"/>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В данной работе разработано 5 макет-шаблонов, которые применены к страницам издания.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50000"/>
              </a:lnSpc>
              <a:spcAft>
                <a:spcPts val="0"/>
              </a:spcAft>
              <a:buFont typeface="+mj-lt"/>
              <a:buAutoNum type="arabicParenR"/>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А шаблон – пустой разворот, без колонцифр и фона;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50000"/>
              </a:lnSpc>
              <a:spcAft>
                <a:spcPts val="0"/>
              </a:spcAft>
              <a:buFont typeface="+mj-lt"/>
              <a:buAutoNum type="arabicParenR"/>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В шаблон – разворот с колонцифрами и фоном (созданный ранее, использованный для разворотного титульного листа</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1143000" lvl="2" indent="-228600" algn="just">
              <a:lnSpc>
                <a:spcPct val="150000"/>
              </a:lnSpc>
              <a:spcAft>
                <a:spcPts val="0"/>
              </a:spcAft>
              <a:buFont typeface="+mj-lt"/>
              <a:buAutoNum type="arabicParenR"/>
            </a:pP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D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шаблон – разворот с колонцифрами, но без фона;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gn="just">
              <a:lnSpc>
                <a:spcPct val="150000"/>
              </a:lnSpc>
              <a:spcAft>
                <a:spcPts val="0"/>
              </a:spcAft>
              <a:buFont typeface="+mj-lt"/>
              <a:buAutoNum type="arabicParenR"/>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Е</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шаблон – разворот со спуском.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01180" y="3393917"/>
            <a:ext cx="6044064" cy="3323987"/>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А шаблон нужен для разворотов, на которых будут размещены иллюстрации.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fontAlgn="ctr">
              <a:lnSpc>
                <a:spcPct val="150000"/>
              </a:lnSpc>
              <a:spcAft>
                <a:spcPts val="0"/>
              </a:spcAft>
            </a:pP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В шаблон – для большей части книжного блока, на котором размещен весь основной текст (Текст размещен согласно всем правилам верстки,). К тексту применен стиль абзаца «Основной текст» (шрифт </a:t>
            </a:r>
            <a:r>
              <a:rPr lang="en-US"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Times New Roman regular</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гарнитуры </a:t>
            </a:r>
            <a:r>
              <a:rPr lang="en-US"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Times New Roman</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 16 кеглем</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интерлиньяж 20,4).</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шаблон используется для страниц со спуском (первая страница).  В этом макете используется то же изображение, подходящей тематики. Присутствует основной текст.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Times New Roman</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16 кеглем, интерлиньяж 20,4).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800" y="3105339"/>
            <a:ext cx="5308200" cy="3752661"/>
          </a:xfrm>
          <a:prstGeom prst="rect">
            <a:avLst/>
          </a:prstGeom>
        </p:spPr>
      </p:pic>
    </p:spTree>
    <p:extLst>
      <p:ext uri="{BB962C8B-B14F-4D97-AF65-F5344CB8AC3E}">
        <p14:creationId xmlns:p14="http://schemas.microsoft.com/office/powerpoint/2010/main" val="218907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79304" y="325187"/>
            <a:ext cx="1899110" cy="463397"/>
          </a:xfrm>
          <a:prstGeom prst="rect">
            <a:avLst/>
          </a:prstGeom>
        </p:spPr>
        <p:txBody>
          <a:bodyPr wrap="none">
            <a:spAutoFit/>
          </a:bodyPr>
          <a:lstStyle/>
          <a:p>
            <a:pPr algn="ctr">
              <a:lnSpc>
                <a:spcPct val="150000"/>
              </a:lnSpc>
              <a:spcBef>
                <a:spcPts val="1200"/>
              </a:spcBef>
              <a:spcAft>
                <a:spcPts val="300"/>
              </a:spcAft>
            </a:pPr>
            <a:r>
              <a:rPr lang="x-none" b="1" kern="1600" dirty="0">
                <a:latin typeface="Times New Roman" panose="02020603050405020304" pitchFamily="18" charset="0"/>
                <a:ea typeface="Times New Roman" panose="02020603050405020304" pitchFamily="18" charset="0"/>
                <a:cs typeface="Times New Roman" panose="02020603050405020304" pitchFamily="18" charset="0"/>
              </a:rPr>
              <a:t>ЗАКЛЮЧЕНИЕ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765539" y="788584"/>
            <a:ext cx="11201400" cy="5740033"/>
          </a:xfrm>
          <a:prstGeom prst="rect">
            <a:avLst/>
          </a:prstGeom>
        </p:spPr>
        <p:txBody>
          <a:bodyPr wrap="square">
            <a:spAutoFit/>
          </a:bodyPr>
          <a:lstStyle/>
          <a:p>
            <a:pPr indent="449580" algn="just">
              <a:lnSpc>
                <a:spcPct val="150000"/>
              </a:lnSpc>
              <a:spcAft>
                <a:spcPts val="0"/>
              </a:spcAft>
            </a:pPr>
            <a:r>
              <a:rPr lang="ru-RU" sz="1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Изучение эволюции героического образа позволяет увидеть, насколько глубоко этот символ укоренился в человеческой психике и культурном наследии. От древности до наших дней меняется внешний облик героя, но неизменными остаются ключевые атрибуты: смелость, честь, ответственность и способность преодолевать трудности.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Современный мир ставит перед нами новые вызовы, требуя осознания ответственности каждого индивида за будущее планеты. Поэтому задача исследователей заключается в изучении и сохранении наследия прошлого, помогающего лучше понимать настоящее и строить лучшее будущее.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smtClean="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Трансформация </a:t>
            </a:r>
            <a:r>
              <a:rPr lang="ru-RU" sz="1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героического образа чётко прослеживается на примере сравнительной таблицы, показывающей переход от мифологических героев древности с их магическими способностями и миссиями восстановления космического порядка, к героям Великой Отечественной войны, выступающим символом массового сопротивления внешнему врагу, и далее к современным военным профессионалам, использующим высокие технологии и специализированные навыки для защиты национальных интересов.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Развитие общества и смена общественных приоритетов отражается в изменении природы героизма. В древнем эпосе герои были связаны с божественным началом и исполняли волю высших сил. В годы ВОВ главной целью стало спасение Родины от угрозы, тогда как современные герои выступают представителями высококлассных профессионалов, решающих сложные задачи в условиях глобализации и технического прогресса.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smtClean="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Таким </a:t>
            </a:r>
            <a:r>
              <a:rPr lang="ru-RU" sz="1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образом, исследование показало, что герой остается важным элементом культурной памяти, определяющим нормы поведения и представления о добродетели и нравственности.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300"/>
              </a:spcAft>
            </a:pPr>
            <a:r>
              <a:rPr lang="x-none" sz="1400" b="1" kern="16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51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1692" y="636622"/>
            <a:ext cx="11482754" cy="2031325"/>
          </a:xfrm>
          <a:prstGeom prst="rect">
            <a:avLst/>
          </a:prstGeom>
        </p:spPr>
        <p:txBody>
          <a:bodyPr wrap="square">
            <a:spAutoFit/>
          </a:bodyPr>
          <a:lstStyle/>
          <a:p>
            <a:pPr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С </a:t>
            </a:r>
            <a:r>
              <a:rPr lang="ru-RU" sz="1400" dirty="0">
                <a:latin typeface="Times New Roman" panose="02020603050405020304" pitchFamily="18" charset="0"/>
                <a:ea typeface="Calibri" panose="020F0502020204030204" pitchFamily="34" charset="0"/>
                <a:cs typeface="Times New Roman" panose="02020603050405020304" pitchFamily="18" charset="0"/>
              </a:rPr>
              <a:t>давних пор наши предки вынуждены были постоянно оборонять свои границы. Много раз сильные и смелые противники пытались уничтожить нашу страну, наш народ, обратить в рабство детей и женщин.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У каждого поколения была своя война: Великая Отечественная, Афганская, Чеченская… Все эти войны болью отзываются в наших сердцах. Наша великая Россия – всегда помогала народом, нуждающимся в помощи.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spc="-25" dirty="0" smtClean="0">
                <a:latin typeface="Times New Roman" panose="02020603050405020304" pitchFamily="18" charset="0"/>
                <a:ea typeface="Times New Roman" panose="02020603050405020304" pitchFamily="18" charset="0"/>
                <a:cs typeface="Times New Roman" panose="02020603050405020304" pitchFamily="18" charset="0"/>
              </a:rPr>
              <a:t>История </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каждого народа наполнена героическими поступками простых людей, чьи имена зачастую остаются неизвестными широкой публике. Однако именно такие герои являются примером мужества, доблести и самоотверженности, вдохновляя последующие поколения на достойные поступки.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51692" y="2667947"/>
            <a:ext cx="11629711" cy="1384995"/>
          </a:xfrm>
          <a:prstGeom prst="rect">
            <a:avLst/>
          </a:prstGeom>
        </p:spPr>
        <p:txBody>
          <a:bodyPr wrap="square">
            <a:spAutoFit/>
          </a:bodyPr>
          <a:lstStyle/>
          <a:p>
            <a:pPr algn="just">
              <a:lnSpc>
                <a:spcPct val="150000"/>
              </a:lnSpc>
              <a:tabLst>
                <a:tab pos="538163" algn="l"/>
              </a:tabLst>
            </a:pPr>
            <a:r>
              <a:rPr lang="ru-RU" sz="1400" spc="-25" dirty="0" smtClean="0">
                <a:latin typeface="Times New Roman" panose="02020603050405020304" pitchFamily="18" charset="0"/>
                <a:ea typeface="Times New Roman" panose="02020603050405020304" pitchFamily="18" charset="0"/>
              </a:rPr>
              <a:t>	Тема </a:t>
            </a:r>
            <a:r>
              <a:rPr lang="ru-RU" sz="1400" spc="-25" dirty="0">
                <a:latin typeface="Times New Roman" panose="02020603050405020304" pitchFamily="18" charset="0"/>
                <a:ea typeface="Times New Roman" panose="02020603050405020304" pitchFamily="18" charset="0"/>
              </a:rPr>
              <a:t>исследовательской работы посвящена комплексному анализу трансформации героя в якутской культуре — от мифических персонажей эпоса "</a:t>
            </a:r>
            <a:r>
              <a:rPr lang="ru-RU" sz="1400" spc="-25" dirty="0" err="1">
                <a:latin typeface="Times New Roman" panose="02020603050405020304" pitchFamily="18" charset="0"/>
                <a:ea typeface="Times New Roman" panose="02020603050405020304" pitchFamily="18" charset="0"/>
              </a:rPr>
              <a:t>Олонхо</a:t>
            </a:r>
            <a:r>
              <a:rPr lang="ru-RU" sz="1400" spc="-25" dirty="0">
                <a:latin typeface="Times New Roman" panose="02020603050405020304" pitchFamily="18" charset="0"/>
                <a:ea typeface="Times New Roman" panose="02020603050405020304" pitchFamily="18" charset="0"/>
              </a:rPr>
              <a:t>" до современных героев Специальной Военной Операции (СВО), с акцентом на семейную традицию и последующий выпуск книги как практического воплощения исследования. Герои занимают особое место в культуре человечества, воплощая собой высшие ценности и качества. Образ героя трансформировался вместе с развитием цивилизации, отражая изменения в обществе, морали и мировоззрении.</a:t>
            </a:r>
            <a:endParaRPr lang="ru-RU" dirty="0"/>
          </a:p>
        </p:txBody>
      </p:sp>
      <p:sp>
        <p:nvSpPr>
          <p:cNvPr id="6" name="Прямоугольник 5"/>
          <p:cNvSpPr/>
          <p:nvPr/>
        </p:nvSpPr>
        <p:spPr>
          <a:xfrm>
            <a:off x="351692" y="4053377"/>
            <a:ext cx="11482754" cy="738664"/>
          </a:xfrm>
          <a:prstGeom prst="rect">
            <a:avLst/>
          </a:prstGeom>
        </p:spPr>
        <p:txBody>
          <a:bodyPr wrap="square">
            <a:spAutoFit/>
          </a:bodyPr>
          <a:lstStyle/>
          <a:p>
            <a:pPr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spc="-25" dirty="0" smtClean="0">
                <a:latin typeface="Times New Roman" panose="02020603050405020304" pitchFamily="18" charset="0"/>
                <a:ea typeface="Times New Roman" panose="02020603050405020304" pitchFamily="18" charset="0"/>
                <a:cs typeface="Times New Roman" panose="02020603050405020304" pitchFamily="18" charset="0"/>
              </a:rPr>
              <a:t>	Гипотеза</a:t>
            </a:r>
            <a:r>
              <a:rPr lang="ru-RU" sz="14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заключается в том, что оторвать современность от традиций невозможно</a:t>
            </a:r>
            <a:r>
              <a:rPr lang="ru-RU" sz="14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Поэтому важно воспитать патриота и гражданина своей страны на примерах современных героев в духе любви и преданности молодого поколения к своему государству, к своей семье, к своему народу.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351692" y="4792041"/>
            <a:ext cx="11482754" cy="704104"/>
          </a:xfrm>
          <a:prstGeom prst="rect">
            <a:avLst/>
          </a:prstGeom>
        </p:spPr>
        <p:txBody>
          <a:bodyPr wrap="square">
            <a:spAutoFit/>
          </a:bodyPr>
          <a:lstStyle/>
          <a:p>
            <a:pPr algn="just" defTabSz="544513">
              <a:lnSpc>
                <a:spcPct val="150000"/>
              </a:lnSpc>
            </a:pPr>
            <a:r>
              <a:rPr lang="ru-RU" sz="1400" spc="-25" dirty="0">
                <a:latin typeface="Times New Roman" panose="02020603050405020304" pitchFamily="18" charset="0"/>
                <a:ea typeface="Times New Roman" panose="02020603050405020304" pitchFamily="18" charset="0"/>
              </a:rPr>
              <a:t>	</a:t>
            </a:r>
            <a:r>
              <a:rPr lang="ru-RU" sz="1400" spc="-25" dirty="0" smtClean="0">
                <a:latin typeface="Times New Roman" panose="02020603050405020304" pitchFamily="18" charset="0"/>
                <a:ea typeface="Times New Roman" panose="02020603050405020304" pitchFamily="18" charset="0"/>
              </a:rPr>
              <a:t>Работа</a:t>
            </a:r>
            <a:r>
              <a:rPr lang="ru-RU" sz="1400" spc="-25" dirty="0">
                <a:latin typeface="Times New Roman" panose="02020603050405020304" pitchFamily="18" charset="0"/>
                <a:ea typeface="Times New Roman" panose="02020603050405020304" pitchFamily="18" charset="0"/>
              </a:rPr>
              <a:t> </a:t>
            </a:r>
            <a:r>
              <a:rPr lang="ru-RU" sz="1400" b="1" spc="-25" dirty="0">
                <a:latin typeface="Times New Roman" panose="02020603050405020304" pitchFamily="18" charset="0"/>
                <a:ea typeface="Times New Roman" panose="02020603050405020304" pitchFamily="18" charset="0"/>
              </a:rPr>
              <a:t>актуальна</a:t>
            </a:r>
            <a:r>
              <a:rPr lang="ru-RU" sz="1400" spc="-25" dirty="0">
                <a:latin typeface="Times New Roman" panose="02020603050405020304" pitchFamily="18" charset="0"/>
                <a:ea typeface="Times New Roman" panose="02020603050405020304" pitchFamily="18" charset="0"/>
              </a:rPr>
              <a:t>, т.к. события нашего времени показывают, как важно воспитать патриота и гражданина своей страны и как важно на примерах современных героев доносить до молодого поколения любовь к своему государству, к своей семье, к своему народу.</a:t>
            </a:r>
            <a:endParaRPr lang="ru-RU" dirty="0"/>
          </a:p>
        </p:txBody>
      </p:sp>
    </p:spTree>
    <p:extLst>
      <p:ext uri="{BB962C8B-B14F-4D97-AF65-F5344CB8AC3E}">
        <p14:creationId xmlns:p14="http://schemas.microsoft.com/office/powerpoint/2010/main" val="25020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6154" y="359259"/>
            <a:ext cx="11248292" cy="1061829"/>
          </a:xfrm>
          <a:prstGeom prst="rect">
            <a:avLst/>
          </a:prstGeom>
        </p:spPr>
        <p:txBody>
          <a:bodyPr wrap="square">
            <a:spAutoFit/>
          </a:bodyPr>
          <a:lstStyle/>
          <a:p>
            <a:pPr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spc="-25" dirty="0">
                <a:latin typeface="Times New Roman" panose="02020603050405020304" pitchFamily="18" charset="0"/>
                <a:ea typeface="Times New Roman" panose="02020603050405020304" pitchFamily="18" charset="0"/>
                <a:cs typeface="Times New Roman" panose="02020603050405020304" pitchFamily="18" charset="0"/>
              </a:rPr>
              <a:t>Цель нашей исследовательской работы</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 изучить образ героя в якутском эпосе "</a:t>
            </a:r>
            <a:r>
              <a:rPr lang="ru-RU" sz="1400" spc="-25" dirty="0" err="1">
                <a:latin typeface="Times New Roman" panose="02020603050405020304" pitchFamily="18" charset="0"/>
                <a:ea typeface="Times New Roman" panose="02020603050405020304" pitchFamily="18" charset="0"/>
                <a:cs typeface="Times New Roman" panose="02020603050405020304" pitchFamily="18" charset="0"/>
              </a:rPr>
              <a:t>Олонхо</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 как воплощение национального духа, мужества и борьбы с силами зла, выявить сравнение</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 с</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 героями ВОВ, СВО и определить, </a:t>
            </a:r>
            <a:r>
              <a:rPr lang="ru-RU" sz="1400"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каким образом герои продолжают оставаться значимой частью нашей культуры и </a:t>
            </a: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в конечном итоге создать такую книгу.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86154" y="1421088"/>
            <a:ext cx="11248292" cy="2031325"/>
          </a:xfrm>
          <a:prstGeom prst="rect">
            <a:avLst/>
          </a:prstGeom>
        </p:spPr>
        <p:txBody>
          <a:bodyPr wrap="square">
            <a:spAutoFit/>
          </a:bodyPr>
          <a:lstStyle/>
          <a:p>
            <a:pPr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AutoNum type="arabicPeriod"/>
            </a:pP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изучить научную литературу и Интернет-ресурсы, генеалогическое древо наших семей по теме исследования;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AutoNum type="arabicPeriod"/>
            </a:pP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создание сравнительной таблицы развития героического образа;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AutoNum type="arabicPeriod"/>
            </a:pPr>
            <a:r>
              <a:rPr lang="ru-RU" sz="1400"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провести анализ сравнительных характеристик, сделать выводы о значимости понимания культурно-исторической преемственности и контекста каждого периода;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AutoNum type="arabicPeriod"/>
            </a:pPr>
            <a:r>
              <a:rPr lang="ru-RU" sz="1400" dirty="0">
                <a:latin typeface="Times New Roman" panose="02020603050405020304" pitchFamily="18" charset="0"/>
                <a:ea typeface="Malgun Gothic" panose="020B0503020000020004" pitchFamily="34" charset="-127"/>
                <a:cs typeface="Times New Roman" panose="02020603050405020304" pitchFamily="18" charset="0"/>
              </a:rPr>
              <a:t>создать электронную книгу для популяризации героизма на примере наших семей.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86154" y="3452413"/>
            <a:ext cx="11248292" cy="1708160"/>
          </a:xfrm>
          <a:prstGeom prst="rect">
            <a:avLst/>
          </a:prstGeom>
        </p:spPr>
        <p:txBody>
          <a:bodyPr wrap="square">
            <a:spAutoFit/>
          </a:bodyPr>
          <a:lstStyle/>
          <a:p>
            <a:pPr indent="450215"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spc="-25" dirty="0">
                <a:latin typeface="Times New Roman" panose="02020603050405020304" pitchFamily="18" charset="0"/>
                <a:ea typeface="Times New Roman" panose="02020603050405020304" pitchFamily="18" charset="0"/>
                <a:cs typeface="Times New Roman" panose="02020603050405020304" pitchFamily="18" charset="0"/>
              </a:rPr>
              <a:t>Предмет исследования</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 мотивация, личностные качества и последствия действий героев нашего времени.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spc="-25" dirty="0">
                <a:latin typeface="Times New Roman" panose="02020603050405020304" pitchFamily="18" charset="0"/>
                <a:ea typeface="Times New Roman" panose="02020603050405020304" pitchFamily="18" charset="0"/>
                <a:cs typeface="Times New Roman" panose="02020603050405020304" pitchFamily="18" charset="0"/>
              </a:rPr>
              <a:t>Объект исследования</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 обычные граждане, совершившие героические поступки в повседневной жизни.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fontAlgn="base">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Метод исследования: д</a:t>
            </a:r>
            <a:r>
              <a:rPr lang="ru-RU" sz="1400" spc="-25" dirty="0">
                <a:latin typeface="Times New Roman" panose="02020603050405020304" pitchFamily="18" charset="0"/>
                <a:ea typeface="Times New Roman" panose="02020603050405020304" pitchFamily="18" charset="0"/>
                <a:cs typeface="Times New Roman" panose="02020603050405020304" pitchFamily="18" charset="0"/>
              </a:rPr>
              <a:t>ля достижения поставленной цели мы использовали метод анализа исторических материалов и документов.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1000"/>
              </a:spcAft>
            </a:pPr>
            <a:r>
              <a:rPr lang="sah-RU" sz="1400" b="1" dirty="0">
                <a:latin typeface="Times New Roman" panose="02020603050405020304" pitchFamily="18" charset="0"/>
                <a:ea typeface="Malgun Gothic" panose="020B0503020000020004" pitchFamily="34" charset="-127"/>
                <a:cs typeface="Times New Roman" panose="02020603050405020304" pitchFamily="18" charset="0"/>
              </a:rPr>
              <a:t>Практическая значимость</a:t>
            </a:r>
            <a:r>
              <a:rPr lang="sah-RU" sz="1400" dirty="0">
                <a:latin typeface="Times New Roman" panose="02020603050405020304" pitchFamily="18" charset="0"/>
                <a:ea typeface="Malgun Gothic" panose="020B0503020000020004" pitchFamily="34" charset="-127"/>
                <a:cs typeface="Times New Roman" panose="02020603050405020304" pitchFamily="18" charset="0"/>
              </a:rPr>
              <a:t>:  электронное издание </a:t>
            </a:r>
            <a:r>
              <a:rPr lang="ru-RU" sz="1400" dirty="0">
                <a:latin typeface="Times New Roman" panose="02020603050405020304" pitchFamily="18" charset="0"/>
                <a:ea typeface="Malgun Gothic" panose="020B0503020000020004" pitchFamily="34" charset="-127"/>
                <a:cs typeface="Times New Roman" panose="02020603050405020304" pitchFamily="18" charset="0"/>
              </a:rPr>
              <a:t>книги «Трансформация героического образа от древних легенд до современных событий в сравнении».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42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33400" y="432918"/>
            <a:ext cx="11283462" cy="1061829"/>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Якутский героический эпос имеет общее название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sz="1400" dirty="0">
                <a:latin typeface="Times New Roman" panose="02020603050405020304" pitchFamily="18" charset="0"/>
                <a:ea typeface="Calibri" panose="020F0502020204030204" pitchFamily="34" charset="0"/>
                <a:cs typeface="Times New Roman" panose="02020603050405020304" pitchFamily="18" charset="0"/>
              </a:rPr>
              <a:t>. В заглавие эпических поэм обычно выносятся имена главных героев – «Ньургун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Боотур</a:t>
            </a:r>
            <a:r>
              <a:rPr lang="ru-RU" sz="1400" dirty="0">
                <a:latin typeface="Times New Roman" panose="02020603050405020304" pitchFamily="18" charset="0"/>
                <a:ea typeface="Calibri" panose="020F0502020204030204" pitchFamily="34" charset="0"/>
                <a:cs typeface="Times New Roman" panose="02020603050405020304" pitchFamily="18" charset="0"/>
              </a:rPr>
              <a:t> Стремительный»,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Кулун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Куллуустуур</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Юрюнг</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Уолан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Кыыс</a:t>
            </a:r>
            <a:r>
              <a:rPr lang="ru-RU" sz="1400" dirty="0">
                <a:latin typeface="Times New Roman" panose="02020603050405020304" pitchFamily="18" charset="0"/>
                <a:ea typeface="Calibri" panose="020F0502020204030204" pitchFamily="34" charset="0"/>
                <a:cs typeface="Times New Roman" panose="02020603050405020304" pitchFamily="18" charset="0"/>
              </a:rPr>
              <a:t> Ньургун»,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Кыыс</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Туйгун</a:t>
            </a:r>
            <a:r>
              <a:rPr lang="ru-RU" sz="1400" dirty="0">
                <a:latin typeface="Times New Roman" panose="02020603050405020304" pitchFamily="18" charset="0"/>
                <a:ea typeface="Calibri" panose="020F0502020204030204" pitchFamily="34" charset="0"/>
                <a:cs typeface="Times New Roman" panose="02020603050405020304" pitchFamily="18" charset="0"/>
              </a:rPr>
              <a:t>» и т.д. В настоящее время известно более 300 названий.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33400" y="1494747"/>
            <a:ext cx="11283462" cy="1061829"/>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sz="1400" dirty="0">
                <a:latin typeface="Times New Roman" panose="02020603050405020304" pitchFamily="18" charset="0"/>
                <a:ea typeface="Calibri" panose="020F0502020204030204" pitchFamily="34" charset="0"/>
                <a:cs typeface="Times New Roman" panose="02020603050405020304" pitchFamily="18" charset="0"/>
              </a:rPr>
              <a:t> повествуется о времени, когда еще нет государственных объединений, постоянной военной организации, частной собственности на землю (земля в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sz="1400" dirty="0">
                <a:latin typeface="Times New Roman" panose="02020603050405020304" pitchFamily="18" charset="0"/>
                <a:ea typeface="Calibri" panose="020F0502020204030204" pitchFamily="34" charset="0"/>
                <a:cs typeface="Times New Roman" panose="02020603050405020304" pitchFamily="18" charset="0"/>
              </a:rPr>
              <a:t> ничья, она – “божья земля”). Основным охотничьим снаряжением являются лук, стрелы, силки на мелких зверей, а главными орудиями труда – незатейливые инструменты скотоводческого хозяйства.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33400" y="2556576"/>
            <a:ext cx="7801708" cy="3416320"/>
          </a:xfrm>
          <a:prstGeom prst="rect">
            <a:avLst/>
          </a:prstGeom>
        </p:spPr>
        <p:txBody>
          <a:bodyPr wrap="square">
            <a:spAutoFit/>
          </a:bodyPr>
          <a:lstStyle/>
          <a:p>
            <a:pPr algn="just" defTabSz="439738">
              <a:lnSpc>
                <a:spcPct val="150000"/>
              </a:lnSpc>
            </a:pPr>
            <a:r>
              <a:rPr lang="ru-RU" sz="1400" b="1" dirty="0" smtClean="0">
                <a:ea typeface="Calibri" panose="020F0502020204030204" pitchFamily="34" charset="0"/>
              </a:rPr>
              <a:t>	</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Главный </a:t>
            </a:r>
            <a:r>
              <a:rPr lang="ru-RU" sz="1400" b="1" dirty="0">
                <a:latin typeface="Times New Roman" panose="02020603050405020304" pitchFamily="18" charset="0"/>
                <a:ea typeface="Calibri" panose="020F0502020204030204" pitchFamily="34" charset="0"/>
                <a:cs typeface="Times New Roman" panose="02020603050405020304" pitchFamily="18" charset="0"/>
              </a:rPr>
              <a:t>герой</a:t>
            </a:r>
            <a:r>
              <a:rPr lang="ru-RU" sz="1400" dirty="0">
                <a:latin typeface="Times New Roman" panose="02020603050405020304" pitchFamily="18" charset="0"/>
                <a:ea typeface="Calibri" panose="020F0502020204030204" pitchFamily="34" charset="0"/>
              </a:rPr>
              <a:t> — богатырь или богатырка из племени божеств </a:t>
            </a:r>
            <a:r>
              <a:rPr lang="ru-RU" sz="1400" dirty="0" err="1">
                <a:latin typeface="Times New Roman" panose="02020603050405020304" pitchFamily="18" charset="0"/>
                <a:ea typeface="Calibri" panose="020F0502020204030204" pitchFamily="34" charset="0"/>
              </a:rPr>
              <a:t>Айыы</a:t>
            </a:r>
            <a:r>
              <a:rPr lang="ru-RU" sz="1400" dirty="0">
                <a:latin typeface="Times New Roman" panose="02020603050405020304" pitchFamily="18" charset="0"/>
                <a:ea typeface="Calibri" panose="020F0502020204030204" pitchFamily="34" charset="0"/>
              </a:rPr>
              <a:t>. Как правило, с самого рождения наделён множеством необыкновенных качеств (силой, умом, красотой). Герой обладает сверхъестественными способностями, выходящими за пределы человеческого, что подчеркивает его уникальную роль в защите </a:t>
            </a:r>
            <a:r>
              <a:rPr lang="ru-RU" sz="1400" dirty="0" smtClean="0">
                <a:latin typeface="Times New Roman" panose="02020603050405020304" pitchFamily="18" charset="0"/>
                <a:ea typeface="Calibri" panose="020F0502020204030204" pitchFamily="34" charset="0"/>
              </a:rPr>
              <a:t>народа. Мудрость </a:t>
            </a:r>
            <a:r>
              <a:rPr lang="ru-RU" sz="1400" dirty="0">
                <a:latin typeface="Times New Roman" panose="02020603050405020304" pitchFamily="18" charset="0"/>
                <a:ea typeface="Calibri" panose="020F0502020204030204" pitchFamily="34" charset="0"/>
              </a:rPr>
              <a:t>героя проявляется в решении сложных ситуаций и знании духовных законов, объединяющих материальный и нематериальный </a:t>
            </a:r>
            <a:r>
              <a:rPr lang="ru-RU" sz="1400" dirty="0" smtClean="0">
                <a:latin typeface="Times New Roman" panose="02020603050405020304" pitchFamily="18" charset="0"/>
                <a:ea typeface="Calibri" panose="020F0502020204030204" pitchFamily="34" charset="0"/>
              </a:rPr>
              <a:t>миры. </a:t>
            </a:r>
            <a:r>
              <a:rPr lang="ru-RU" sz="1400" b="1" dirty="0" smtClean="0">
                <a:latin typeface="Times New Roman" panose="02020603050405020304" pitchFamily="18" charset="0"/>
                <a:ea typeface="Times New Roman" panose="02020603050405020304" pitchFamily="18" charset="0"/>
              </a:rPr>
              <a:t>Ньургун </a:t>
            </a:r>
            <a:r>
              <a:rPr lang="ru-RU" sz="1400" b="1" dirty="0" err="1">
                <a:latin typeface="Times New Roman" panose="02020603050405020304" pitchFamily="18" charset="0"/>
                <a:ea typeface="Times New Roman" panose="02020603050405020304" pitchFamily="18" charset="0"/>
              </a:rPr>
              <a:t>Боотур</a:t>
            </a:r>
            <a:r>
              <a:rPr lang="ru-RU" sz="1400" dirty="0">
                <a:latin typeface="Times New Roman" panose="02020603050405020304" pitchFamily="18" charset="0"/>
                <a:ea typeface="Times New Roman" panose="02020603050405020304" pitchFamily="18" charset="0"/>
              </a:rPr>
              <a:t> — защитник рода и племени </a:t>
            </a:r>
            <a:r>
              <a:rPr lang="ru-RU" sz="1400" dirty="0" err="1">
                <a:latin typeface="Times New Roman" panose="02020603050405020304" pitchFamily="18" charset="0"/>
                <a:ea typeface="Times New Roman" panose="02020603050405020304" pitchFamily="18" charset="0"/>
              </a:rPr>
              <a:t>айыы</a:t>
            </a:r>
            <a:r>
              <a:rPr lang="ru-RU" sz="1400" dirty="0">
                <a:latin typeface="Times New Roman" panose="02020603050405020304" pitchFamily="18" charset="0"/>
                <a:ea typeface="Times New Roman" panose="02020603050405020304" pitchFamily="18" charset="0"/>
              </a:rPr>
              <a:t>, совершает героические подвиги во имя установления мира на земле, защищает обиженных и освобождает захваченных в плен соплеменников.</a:t>
            </a:r>
            <a:r>
              <a:rPr lang="ru-RU" sz="1400" dirty="0">
                <a:latin typeface="Times New Roman" panose="02020603050405020304" pitchFamily="18" charset="0"/>
                <a:ea typeface="Calibri" panose="020F0502020204030204" pitchFamily="34" charset="0"/>
              </a:rPr>
              <a:t> Его миссия — охранять народ от злых сил и поддерживать гармонию между людьми и духами природы, символизируя глубинную связь с традициями.</a:t>
            </a:r>
          </a:p>
          <a:p>
            <a:pPr algn="just" defTabSz="439738">
              <a:lnSpc>
                <a:spcPct val="150000"/>
              </a:lnSpc>
            </a:pPr>
            <a:endParaRPr lang="ru-RU" dirty="0"/>
          </a:p>
        </p:txBody>
      </p:sp>
      <p:sp>
        <p:nvSpPr>
          <p:cNvPr id="10" name="Прямоугольник 9"/>
          <p:cNvSpPr/>
          <p:nvPr/>
        </p:nvSpPr>
        <p:spPr>
          <a:xfrm>
            <a:off x="410308" y="5441981"/>
            <a:ext cx="7801708" cy="1061829"/>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 настоящее время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sz="1400" dirty="0">
                <a:latin typeface="Times New Roman" panose="02020603050405020304" pitchFamily="18" charset="0"/>
                <a:ea typeface="Calibri" panose="020F0502020204030204" pitchFamily="34" charset="0"/>
                <a:cs typeface="Times New Roman" panose="02020603050405020304" pitchFamily="18" charset="0"/>
              </a:rPr>
              <a:t> интерпретируется как источник национального самосознания, влияющий на воспитание молодежи. Например, в школьных программах Якутии эпос используется для патриотического образования, подчеркивая ценности стойкости и взаимопомощи.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531255" y="2556576"/>
            <a:ext cx="3089460" cy="3694874"/>
          </a:xfrm>
          <a:prstGeom prst="rect">
            <a:avLst/>
          </a:prstGeom>
        </p:spPr>
      </p:pic>
    </p:spTree>
    <p:extLst>
      <p:ext uri="{BB962C8B-B14F-4D97-AF65-F5344CB8AC3E}">
        <p14:creationId xmlns:p14="http://schemas.microsoft.com/office/powerpoint/2010/main" val="391553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4785" y="312763"/>
            <a:ext cx="11394830" cy="3323987"/>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Великая Отечественная Война (1941–1945) представляет собой ключевой этап эволюции образа героя в якутской культуре, служа мостом между мифическими героями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Олонхо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и современными фигурами. Во время ВОВ жители Якутии активно участвовали в обороне Родины, адаптируя ценности эпоса к реальным боевым действиям. По данным архивов Министерства обороны РФ и якутских историков (например, Института истории РАН, 2020), из Якутии на фронт ушли около 60 000 человек, многие из которых были добровольцами. Среди них выделялись снайперы, разведчики и танкисты, чьи подвиги сравнивались с героями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Олонхо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мужество в борьбе с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абасы</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(символизирующими фашизм) и защита "родной земли".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Фигуры героев ВОВ, такие как якутский снайпер Федор Охлопков (награжден Героем Советского Союза посмертно в 1944 году за уничтожение 429 солдат противника), воплощали архетип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Ньургуна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Боотура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 стойкого воина, черпающего силу из предков и природы. В якутской пропаганде войны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Олонхо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использовалось для мотивации: плакаты и песни сравнивали солдат с богатырями, сражающимися за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айыы</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(добро). Исследования Кузьминой А.А. показывают, как эпос интегрировался в советскую идеологию.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74785" y="3636750"/>
            <a:ext cx="11394830" cy="2354491"/>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Герои ВОВ сталкивались с суровыми вызовами: экстремальный холод Якутии (где формировались дивизии) и фронтовые условия. После войны память о них закрепилась в якутской культуре через мемориалы, музеи и литературные произведения, подчеркивая преемственность от эпоса к реальному героизму. Это период, когда герой из мифического стал коллективным символом победы, влияя на постсоветское восприятие патриотизма.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К сожалению, молодое поколение, не знают историю событий Великой Отечественной войны; не испытывают чувства гордости за свою Родину, за героев победителей в борьбе с фашизмом в Великой Отечественной войне, которые подарили нам счастливую, мирную, жизнь. С каждым днем утрачивается связь поколений.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52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1707" y="277978"/>
            <a:ext cx="11687908" cy="738664"/>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В наших семьях не утратили чувство долга и уважения к истории.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Изучив родословное древо наших семей, мы нашли прадедов, которые сражались за Родину во время Великой Отечественной Войны.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81708" y="1835371"/>
            <a:ext cx="3159370" cy="2677656"/>
          </a:xfrm>
          <a:prstGeom prst="rect">
            <a:avLst/>
          </a:prstGeom>
        </p:spPr>
        <p:txBody>
          <a:bodyPr wrap="square">
            <a:spAutoFit/>
          </a:bodyPr>
          <a:lstStyle/>
          <a:p>
            <a:pPr indent="449580" algn="just">
              <a:spcAft>
                <a:spcPts val="0"/>
              </a:spcAft>
            </a:pP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Мой прапрадед, Васильев Петр Иннокентьевич, родился в 1905 году селе </a:t>
            </a:r>
            <a:r>
              <a:rPr lang="ru-RU" sz="1400" dirty="0" err="1" smtClean="0">
                <a:latin typeface="Times New Roman" panose="02020603050405020304" pitchFamily="18" charset="0"/>
                <a:ea typeface="Times New Roman" panose="02020603050405020304" pitchFamily="18" charset="0"/>
                <a:cs typeface="Times New Roman" panose="02020603050405020304" pitchFamily="18" charset="0"/>
              </a:rPr>
              <a:t>Жемкон</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Вилюйского района. Он с братьями оставив двух дочерей отправлен на войну 1942 году. По рассказам прабабушки, Васильевой Варвары Петровны, он как будто знал, что погибнет. Поэтому всем друзьям, родственникам сказал, чтобы за детьми присмотрели, помогали. По пути до назначенного место заболел брюшным тифом.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341078" y="4100649"/>
            <a:ext cx="2913184" cy="2462213"/>
          </a:xfrm>
          <a:prstGeom prst="rect">
            <a:avLst/>
          </a:prstGeom>
        </p:spPr>
        <p:txBody>
          <a:bodyPr wrap="square">
            <a:spAutoFit/>
          </a:bodyPr>
          <a:lstStyle/>
          <a:p>
            <a:pPr indent="449580" algn="just">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Прадед Михайлов Николай Илларионович родился 1923 году в селе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Жемкон</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Вилюйского района. Являлся членом колхоза «Коминтерн». В 1943 году призван Армию. Участник Японской войны и вернулся 1949 году. Награжден </a:t>
            </a:r>
            <a:r>
              <a:rPr lang="sah-RU" sz="1400" dirty="0">
                <a:latin typeface="Times New Roman" panose="02020603050405020304" pitchFamily="18" charset="0"/>
                <a:ea typeface="Times New Roman" panose="02020603050405020304" pitchFamily="18" charset="0"/>
                <a:cs typeface="Times New Roman" panose="02020603050405020304" pitchFamily="18" charset="0"/>
              </a:rPr>
              <a:t>медалями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r>
              <a:rPr lang="sah-RU" sz="1400" dirty="0">
                <a:latin typeface="Times New Roman" panose="02020603050405020304" pitchFamily="18" charset="0"/>
                <a:ea typeface="Times New Roman" panose="02020603050405020304" pitchFamily="18" charset="0"/>
                <a:cs typeface="Times New Roman" panose="02020603050405020304" pitchFamily="18" charset="0"/>
              </a:rPr>
              <a:t>За победу над Японией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«За</a:t>
            </a:r>
            <a:r>
              <a:rPr lang="sah-RU" sz="1400" dirty="0">
                <a:latin typeface="Times New Roman" panose="02020603050405020304" pitchFamily="18" charset="0"/>
                <a:ea typeface="Times New Roman" panose="02020603050405020304" pitchFamily="18" charset="0"/>
                <a:cs typeface="Times New Roman" panose="02020603050405020304" pitchFamily="18" charset="0"/>
              </a:rPr>
              <a:t> доблестный труд</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r>
              <a:rPr lang="sah-RU" sz="1400" dirty="0">
                <a:latin typeface="Times New Roman" panose="02020603050405020304" pitchFamily="18" charset="0"/>
                <a:ea typeface="Times New Roman" panose="02020603050405020304" pitchFamily="18" charset="0"/>
                <a:cs typeface="Times New Roman" panose="02020603050405020304" pitchFamily="18" charset="0"/>
              </a:rPr>
              <a:t>. Работал в колхозе, совхозе разные работы.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6254262" y="1112095"/>
            <a:ext cx="2842846" cy="2893100"/>
          </a:xfrm>
          <a:prstGeom prst="rect">
            <a:avLst/>
          </a:prstGeom>
        </p:spPr>
        <p:txBody>
          <a:bodyPr wrap="square">
            <a:spAutoFit/>
          </a:bodyPr>
          <a:lstStyle/>
          <a:p>
            <a:pPr indent="449580" algn="just">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Максимов Григорий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Гаврильевич</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родился в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Кюкяйском</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наслеге. Призван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Нюрбинским</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РВК. Служил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стрелком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в 61 стрелковом полку Забайкальского фронта. Демобилизован 23 марта 1946 года. Награжден медалью «За победу над Японией» и многими юбилейными медалями. Работал рабочим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Кемпендяйского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сользавода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Занесен в Почетную книгу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сользавода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8833337" y="4100649"/>
            <a:ext cx="3229708" cy="2462213"/>
          </a:xfrm>
          <a:prstGeom prst="rect">
            <a:avLst/>
          </a:prstGeom>
        </p:spPr>
        <p:txBody>
          <a:bodyPr wrap="square">
            <a:spAutoFit/>
          </a:bodyPr>
          <a:lstStyle/>
          <a:p>
            <a:pPr indent="449580" algn="just">
              <a:spcAft>
                <a:spcPts val="0"/>
              </a:spcAft>
            </a:pPr>
            <a:r>
              <a:rPr lang="sah-RU" sz="1400" dirty="0">
                <a:latin typeface="Times New Roman" panose="02020603050405020304" pitchFamily="18" charset="0"/>
                <a:ea typeface="Times New Roman" panose="02020603050405020304" pitchFamily="18" charset="0"/>
                <a:cs typeface="Times New Roman" panose="02020603050405020304" pitchFamily="18" charset="0"/>
              </a:rPr>
              <a:t>Ердашев Евдоким Маркович участник Великой отечественной войны. Родился 1926 году в Верхневилюйском районе селе 3 </a:t>
            </a:r>
            <a:r>
              <a:rPr lang="sah-RU" sz="1400" dirty="0" smtClean="0">
                <a:latin typeface="Times New Roman" panose="02020603050405020304" pitchFamily="18" charset="0"/>
                <a:ea typeface="Times New Roman" panose="02020603050405020304" pitchFamily="18" charset="0"/>
                <a:cs typeface="Times New Roman" panose="02020603050405020304" pitchFamily="18" charset="0"/>
              </a:rPr>
              <a:t>Үөдүгэй</a:t>
            </a:r>
            <a:r>
              <a:rPr lang="sah-RU" sz="1400" dirty="0">
                <a:latin typeface="Times New Roman" panose="02020603050405020304" pitchFamily="18" charset="0"/>
                <a:ea typeface="Times New Roman" panose="02020603050405020304" pitchFamily="18" charset="0"/>
                <a:cs typeface="Times New Roman" panose="02020603050405020304" pitchFamily="18" charset="0"/>
              </a:rPr>
              <a:t>. Награжден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орденом "Отечественной войны" 2 степени, медалью "За победу над Японией". Вернувшись работал агентом налоговой, строительном предприятии плотником, бригадиром и 15 лет электриком.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2"/>
          <a:stretch>
            <a:fillRect/>
          </a:stretch>
        </p:blipFill>
        <p:spPr>
          <a:xfrm>
            <a:off x="9491535" y="1297497"/>
            <a:ext cx="1913311" cy="2707698"/>
          </a:xfrm>
          <a:prstGeom prst="rect">
            <a:avLst/>
          </a:prstGeom>
        </p:spPr>
      </p:pic>
      <p:pic>
        <p:nvPicPr>
          <p:cNvPr id="11" name="Рисунок 10"/>
          <p:cNvPicPr>
            <a:picLocks noChangeAspect="1"/>
          </p:cNvPicPr>
          <p:nvPr/>
        </p:nvPicPr>
        <p:blipFill>
          <a:blip r:embed="rId3"/>
          <a:stretch>
            <a:fillRect/>
          </a:stretch>
        </p:blipFill>
        <p:spPr>
          <a:xfrm>
            <a:off x="6607505" y="4124190"/>
            <a:ext cx="1872588" cy="2460745"/>
          </a:xfrm>
          <a:prstGeom prst="rect">
            <a:avLst/>
          </a:prstGeom>
        </p:spPr>
      </p:pic>
      <p:pic>
        <p:nvPicPr>
          <p:cNvPr id="12" name="Рисунок 11"/>
          <p:cNvPicPr>
            <a:picLocks noChangeAspect="1"/>
          </p:cNvPicPr>
          <p:nvPr/>
        </p:nvPicPr>
        <p:blipFill>
          <a:blip r:embed="rId4"/>
          <a:stretch>
            <a:fillRect/>
          </a:stretch>
        </p:blipFill>
        <p:spPr>
          <a:xfrm>
            <a:off x="3840600" y="1345223"/>
            <a:ext cx="1914139" cy="2707699"/>
          </a:xfrm>
          <a:prstGeom prst="rect">
            <a:avLst/>
          </a:prstGeom>
        </p:spPr>
      </p:pic>
      <p:pic>
        <p:nvPicPr>
          <p:cNvPr id="2" name="Рисунок 1"/>
          <p:cNvPicPr>
            <a:picLocks noChangeAspect="1"/>
          </p:cNvPicPr>
          <p:nvPr/>
        </p:nvPicPr>
        <p:blipFill>
          <a:blip r:embed="rId5"/>
          <a:stretch>
            <a:fillRect/>
          </a:stretch>
        </p:blipFill>
        <p:spPr>
          <a:xfrm>
            <a:off x="992573" y="4573419"/>
            <a:ext cx="1515237" cy="2011516"/>
          </a:xfrm>
          <a:prstGeom prst="rect">
            <a:avLst/>
          </a:prstGeom>
        </p:spPr>
      </p:pic>
    </p:spTree>
    <p:extLst>
      <p:ext uri="{BB962C8B-B14F-4D97-AF65-F5344CB8AC3E}">
        <p14:creationId xmlns:p14="http://schemas.microsoft.com/office/powerpoint/2010/main" val="3599860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2677" y="1683602"/>
            <a:ext cx="10738338" cy="1754326"/>
          </a:xfrm>
          <a:prstGeom prst="rect">
            <a:avLst/>
          </a:prstGeom>
        </p:spPr>
        <p:txBody>
          <a:bodyPr wrap="square">
            <a:spAutoFit/>
          </a:bodyPr>
          <a:lstStyle/>
          <a:p>
            <a:pPr indent="450215" algn="just">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Участники СВО — солдаты, офицеры и добровольцы — часто ассоциируются с мужеством, патриотизмом и самопожертвованием, аналогично героям </a:t>
            </a:r>
            <a:r>
              <a:rPr lang="ru-RU"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dirty="0">
                <a:latin typeface="Times New Roman" panose="02020603050405020304" pitchFamily="18" charset="0"/>
                <a:ea typeface="Calibri" panose="020F0502020204030204" pitchFamily="34" charset="0"/>
                <a:cs typeface="Times New Roman" panose="02020603050405020304" pitchFamily="18" charset="0"/>
              </a:rPr>
              <a:t>. В якутском контексте многие участники СВО — выходцы из Республики Саха (Якутия), где традиционные ценности эпоса накладываются на современные вызовы.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902677" y="3437928"/>
            <a:ext cx="10738338" cy="2169825"/>
          </a:xfrm>
          <a:prstGeom prst="rect">
            <a:avLst/>
          </a:prstGeom>
        </p:spPr>
        <p:txBody>
          <a:bodyPr wrap="square">
            <a:spAutoFit/>
          </a:bodyPr>
          <a:lstStyle/>
          <a:p>
            <a:pPr algn="just" defTabSz="439738">
              <a:lnSpc>
                <a:spcPct val="150000"/>
              </a:lnSpc>
            </a:pPr>
            <a:r>
              <a:rPr lang="ru-RU" dirty="0" smtClean="0">
                <a:latin typeface="Times New Roman" panose="02020603050405020304" pitchFamily="18" charset="0"/>
                <a:ea typeface="Calibri" panose="020F0502020204030204" pitchFamily="34" charset="0"/>
                <a:cs typeface="Times New Roman" panose="02020603050405020304" pitchFamily="18" charset="0"/>
              </a:rPr>
              <a:t>	Герои </a:t>
            </a:r>
            <a:r>
              <a:rPr lang="ru-RU" dirty="0">
                <a:latin typeface="Times New Roman" panose="02020603050405020304" pitchFamily="18" charset="0"/>
                <a:ea typeface="Calibri" panose="020F0502020204030204" pitchFamily="34" charset="0"/>
                <a:cs typeface="Times New Roman" panose="02020603050405020304" pitchFamily="18" charset="0"/>
              </a:rPr>
              <a:t>СВО часто описываются в медиа как "современные богатыри": например, Андрею </a:t>
            </a:r>
            <a:r>
              <a:rPr lang="ru-RU" dirty="0" smtClean="0">
                <a:latin typeface="Times New Roman" panose="02020603050405020304" pitchFamily="18" charset="0"/>
                <a:ea typeface="Calibri" panose="020F0502020204030204" pitchFamily="34" charset="0"/>
                <a:cs typeface="Times New Roman" panose="02020603050405020304" pitchFamily="18" charset="0"/>
              </a:rPr>
              <a:t>Григорьеву (по позывному Тута) </a:t>
            </a:r>
            <a:r>
              <a:rPr lang="ru-RU" dirty="0">
                <a:latin typeface="Times New Roman" panose="02020603050405020304" pitchFamily="18" charset="0"/>
                <a:ea typeface="Calibri" panose="020F0502020204030204" pitchFamily="34" charset="0"/>
                <a:cs typeface="Times New Roman" panose="02020603050405020304" pitchFamily="18" charset="0"/>
              </a:rPr>
              <a:t>из Якутии,</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присвоено звание Героя РФ, за победу в рукопашном бою орудуя одним лишь якутским ножом. После схватки Григорьеву пришлось еще шесть дней выживать в одиночку, </a:t>
            </a:r>
            <a:r>
              <a:rPr lang="ru-RU" dirty="0">
                <a:latin typeface="Times New Roman" panose="02020603050405020304" pitchFamily="18" charset="0"/>
                <a:ea typeface="Calibri" panose="020F0502020204030204" pitchFamily="34" charset="0"/>
                <a:cs typeface="Times New Roman" panose="02020603050405020304" pitchFamily="18" charset="0"/>
              </a:rPr>
              <a:t>его сравнивают с </a:t>
            </a:r>
            <a:r>
              <a:rPr lang="ru-RU" dirty="0" err="1">
                <a:latin typeface="Times New Roman" panose="02020603050405020304" pitchFamily="18" charset="0"/>
                <a:ea typeface="Calibri" panose="020F0502020204030204" pitchFamily="34" charset="0"/>
                <a:cs typeface="Times New Roman" panose="02020603050405020304" pitchFamily="18" charset="0"/>
              </a:rPr>
              <a:t>Ньургуном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Боотуром</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gn="just" defTabSz="439738">
              <a:lnSpc>
                <a:spcPct val="150000"/>
              </a:lnSpc>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00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2723" y="3682751"/>
            <a:ext cx="4794738" cy="2354491"/>
          </a:xfrm>
          <a:prstGeom prst="rect">
            <a:avLst/>
          </a:prstGeom>
        </p:spPr>
        <p:txBody>
          <a:bodyPr wrap="square">
            <a:spAutoFit/>
          </a:bodyPr>
          <a:lstStyle/>
          <a:p>
            <a:pPr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Мой дядя по папиной линии, младший сержант Михайлов Александр Александрович родился 20.11.1995 года рождения в с.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Тас-Юрях</a:t>
            </a:r>
            <a:r>
              <a:rPr lang="ru-RU" sz="1400" dirty="0">
                <a:latin typeface="Times New Roman" panose="02020603050405020304" pitchFamily="18" charset="0"/>
                <a:ea typeface="Calibri" panose="020F0502020204030204" pitchFamily="34" charset="0"/>
                <a:cs typeface="Times New Roman" panose="02020603050405020304" pitchFamily="18" charset="0"/>
              </a:rPr>
              <a:t>, Мирнинского района РС(Я).  Военнослужащий по контракту войсковой части 46108 в должности командир танка, г. Улан-Удэ Республика Бурятия. До СВО работал в доме культуры села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Тас-Юрях</a:t>
            </a:r>
            <a:r>
              <a:rPr lang="ru-RU" sz="1400" dirty="0">
                <a:latin typeface="Times New Roman" panose="02020603050405020304" pitchFamily="18" charset="0"/>
                <a:ea typeface="Calibri" panose="020F0502020204030204" pitchFamily="34" charset="0"/>
                <a:cs typeface="Times New Roman" panose="02020603050405020304" pitchFamily="18" charset="0"/>
              </a:rPr>
              <a:t>, звукооператором.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523892" y="3682751"/>
            <a:ext cx="4501662" cy="2677656"/>
          </a:xfrm>
          <a:prstGeom prst="rect">
            <a:avLst/>
          </a:prstGeom>
        </p:spPr>
        <p:txBody>
          <a:bodyPr wrap="square">
            <a:spAutoFit/>
          </a:bodyPr>
          <a:lstStyle/>
          <a:p>
            <a:pPr indent="450215"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Дядя, Михайлов Борис Александрович, участник СВО. Родился в селе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Тас</a:t>
            </a:r>
            <a:r>
              <a:rPr lang="ru-RU" sz="1400" dirty="0">
                <a:latin typeface="Times New Roman" panose="02020603050405020304" pitchFamily="18" charset="0"/>
                <a:ea typeface="Calibri" panose="020F0502020204030204" pitchFamily="34" charset="0"/>
                <a:cs typeface="Times New Roman" panose="02020603050405020304" pitchFamily="18" charset="0"/>
              </a:rPr>
              <a:t> –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Юрях</a:t>
            </a:r>
            <a:r>
              <a:rPr lang="ru-RU" sz="1400" dirty="0">
                <a:latin typeface="Times New Roman" panose="02020603050405020304" pitchFamily="18" charset="0"/>
                <a:ea typeface="Calibri" panose="020F0502020204030204" pitchFamily="34" charset="0"/>
                <a:cs typeface="Times New Roman" panose="02020603050405020304" pitchFamily="18" charset="0"/>
              </a:rPr>
              <a:t> 1984 году. Данное время он служит в Специальной Военной Операции Танковой бригаде. Он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Мобилизовон</a:t>
            </a:r>
            <a:r>
              <a:rPr lang="ru-RU" sz="1400" dirty="0">
                <a:latin typeface="Times New Roman" panose="02020603050405020304" pitchFamily="18" charset="0"/>
                <a:ea typeface="Calibri" panose="020F0502020204030204" pitchFamily="34" charset="0"/>
                <a:cs typeface="Times New Roman" panose="02020603050405020304" pitchFamily="18" charset="0"/>
              </a:rPr>
              <a:t> с 23.09.2022 года. Ему Было Присвоено воинское звание «СЕРЖАНТ» 21 Февраля 2025 года.  До Мобилизации он работал слесарем в компании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Алроса</a:t>
            </a:r>
            <a:r>
              <a:rPr lang="ru-RU" sz="1400" dirty="0">
                <a:latin typeface="Times New Roman" panose="02020603050405020304" pitchFamily="18" charset="0"/>
                <a:ea typeface="Calibri" panose="020F0502020204030204" pitchFamily="34" charset="0"/>
                <a:cs typeface="Times New Roman" panose="02020603050405020304" pitchFamily="18" charset="0"/>
              </a:rPr>
              <a:t> ООО «АЙХАЛТРАНСГАЗ».</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250392" y="739884"/>
            <a:ext cx="3861072" cy="2898434"/>
          </a:xfrm>
          <a:prstGeom prst="rect">
            <a:avLst/>
          </a:prstGeom>
        </p:spPr>
      </p:pic>
      <p:pic>
        <p:nvPicPr>
          <p:cNvPr id="7" name="Рисунок 6"/>
          <p:cNvPicPr>
            <a:picLocks noChangeAspect="1"/>
          </p:cNvPicPr>
          <p:nvPr/>
        </p:nvPicPr>
        <p:blipFill>
          <a:blip r:embed="rId3"/>
          <a:stretch>
            <a:fillRect/>
          </a:stretch>
        </p:blipFill>
        <p:spPr>
          <a:xfrm>
            <a:off x="735503" y="695452"/>
            <a:ext cx="2304488" cy="298729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130" y="1187250"/>
            <a:ext cx="3720123" cy="2092569"/>
          </a:xfrm>
          <a:prstGeom prst="rect">
            <a:avLst/>
          </a:prstGeom>
        </p:spPr>
      </p:pic>
    </p:spTree>
    <p:extLst>
      <p:ext uri="{BB962C8B-B14F-4D97-AF65-F5344CB8AC3E}">
        <p14:creationId xmlns:p14="http://schemas.microsoft.com/office/powerpoint/2010/main" val="102330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830" y="132429"/>
            <a:ext cx="10364451" cy="1596177"/>
          </a:xfrm>
        </p:spPr>
        <p:txBody>
          <a:bodyPr>
            <a:normAutofit/>
          </a:bodyPr>
          <a:lstStyle/>
          <a:p>
            <a:pPr marL="453390">
              <a:lnSpc>
                <a:spcPct val="150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Сравнительный анализ трансформации героического образа</a:t>
            </a:r>
            <a:br>
              <a:rPr lang="ru-RU" sz="2000" b="1" dirty="0">
                <a:latin typeface="Times New Roman" panose="02020603050405020304" pitchFamily="18" charset="0"/>
                <a:ea typeface="Calibri" panose="020F0502020204030204" pitchFamily="34"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65081047"/>
              </p:ext>
            </p:extLst>
          </p:nvPr>
        </p:nvGraphicFramePr>
        <p:xfrm>
          <a:off x="393719" y="1131682"/>
          <a:ext cx="6704198" cy="5435872"/>
        </p:xfrm>
        <a:graphic>
          <a:graphicData uri="http://schemas.openxmlformats.org/drawingml/2006/table">
            <a:tbl>
              <a:tblPr firstRow="1" firstCol="1" bandRow="1"/>
              <a:tblGrid>
                <a:gridCol w="1780399"/>
                <a:gridCol w="2515458"/>
                <a:gridCol w="2408341"/>
              </a:tblGrid>
              <a:tr h="512179">
                <a:tc>
                  <a:txBody>
                    <a:bodyPr/>
                    <a:lstStyle/>
                    <a:p>
                      <a:pPr indent="-3175" algn="ctr">
                        <a:lnSpc>
                          <a:spcPct val="150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Этап</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50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Основные характеристики героя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50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Примеры</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5105">
                <a:tc>
                  <a:txBody>
                    <a:bodyPr/>
                    <a:lstStyle/>
                    <a:p>
                      <a:pPr marL="86995" indent="-3175" algn="l">
                        <a:lnSpc>
                          <a:spcPct val="150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Древний Эпос ("Олонхо")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indent="-3175" algn="l">
                        <a:lnSpc>
                          <a:spcPct val="150000"/>
                        </a:lnSpc>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Полубожественное</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происхождение;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сверхспособности</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защитники порядка и традиций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marR="182880" indent="-3175" algn="l">
                        <a:lnSpc>
                          <a:spcPct val="15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Богатырь из племени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Айыы</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Ньургун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Боотур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4294">
                <a:tc>
                  <a:txBody>
                    <a:bodyPr/>
                    <a:lstStyle/>
                    <a:p>
                      <a:pPr marL="86995" indent="-3175" algn="l">
                        <a:lnSpc>
                          <a:spcPct val="150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Великая Отечественная Война (ВОВ)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indent="-3175" algn="l">
                        <a:lnSpc>
                          <a:spcPct val="150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Массовый героизм; коллективная защита родины; физические и психологические испытания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indent="-3175" algn="l">
                        <a:lnSpc>
                          <a:spcPct val="15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Герои Великой Отечественной Войны,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86995" indent="-3175" algn="l">
                        <a:lnSpc>
                          <a:spcPct val="15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Фёдор Охлопков, Михайлов Николай, Максимов Григорий,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Ердашев</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Евдоким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4294">
                <a:tc>
                  <a:txBody>
                    <a:bodyPr/>
                    <a:lstStyle/>
                    <a:p>
                      <a:pPr marL="86995" indent="-3175" algn="l">
                        <a:lnSpc>
                          <a:spcPct val="150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Специальная военная операция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p>
                      <a:pPr marL="86995" indent="-3175" algn="l">
                        <a:lnSpc>
                          <a:spcPct val="150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 (СВО)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indent="-3175" algn="l">
                        <a:lnSpc>
                          <a:spcPct val="150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Профессиональные военные; технологическое превосходство; гибкость и мобильность действий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3078"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marR="182880" indent="-3175" algn="l">
                        <a:lnSpc>
                          <a:spcPct val="150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Герои спецподразделений, бойцы воздушно-десантных войск, пилоты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беспилотников</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Михайлов Александр, Михайлов Борис</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49561" marB="495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Прямоугольник 6"/>
          <p:cNvSpPr/>
          <p:nvPr/>
        </p:nvSpPr>
        <p:spPr>
          <a:xfrm>
            <a:off x="7350369" y="2174799"/>
            <a:ext cx="4185137" cy="3000821"/>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Чтобы выявить сравнения как менялся образ героя в нашей стране, мы решили составить таблицу, где сравнили героев старинных сказаний нашего народа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олонхо</a:t>
            </a:r>
            <a:r>
              <a:rPr lang="ru-RU" sz="1400" dirty="0">
                <a:latin typeface="Times New Roman" panose="02020603050405020304" pitchFamily="18" charset="0"/>
                <a:ea typeface="Calibri" panose="020F0502020204030204" pitchFamily="34" charset="0"/>
                <a:cs typeface="Times New Roman" panose="02020603050405020304" pitchFamily="18" charset="0"/>
              </a:rPr>
              <a:t>), знаменитых воинов времен Великой Отечественной войны и тех, кого мы называем героями сегодня, в наше время. Мы хотим показать, как сильно изменился наш взгляд на героя и почему одни поступки остаются важными даже спустя много лет!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9561431"/>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653</TotalTime>
  <Words>2159</Words>
  <Application>Microsoft Office PowerPoint</Application>
  <PresentationFormat>Широкоэкранный</PresentationFormat>
  <Paragraphs>117</Paragraphs>
  <Slides>16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Malgun Gothic</vt:lpstr>
      <vt:lpstr>Arial</vt:lpstr>
      <vt:lpstr>Calibri</vt:lpstr>
      <vt:lpstr>Times New Roman</vt:lpstr>
      <vt:lpstr>Tw Cen MT</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Сравнительный анализ трансформации героического образа </vt:lpstr>
      <vt:lpstr>Презентация PowerPoint</vt:lpstr>
      <vt:lpstr>СОЗДАНИЕ ЭЛЕКТРОННОЙ КНИГИ</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Hiper_2</cp:lastModifiedBy>
  <cp:revision>33</cp:revision>
  <dcterms:created xsi:type="dcterms:W3CDTF">2025-11-18T10:00:48Z</dcterms:created>
  <dcterms:modified xsi:type="dcterms:W3CDTF">2025-12-09T04:20:24Z</dcterms:modified>
</cp:coreProperties>
</file>