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6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вгений Зюзько" initials="ЕЗ" lastIdx="1" clrIdx="0">
    <p:extLst>
      <p:ext uri="{19B8F6BF-5375-455C-9EA6-DF929625EA0E}">
        <p15:presenceInfo xmlns:p15="http://schemas.microsoft.com/office/powerpoint/2012/main" userId="ceb596ce977877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5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85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61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850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51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082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437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2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2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00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649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6981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229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144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17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7096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683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14497FC-388F-43E5-9FDA-F000A8F54E27}" type="datetimeFigureOut">
              <a:rPr lang="ru-RU" smtClean="0"/>
              <a:t>14.03.2025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705E558-7BEF-4F88-8AB9-36C43E9992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8965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EBF0C-A85D-4A88-8EBF-C24F195DB2B4}"/>
              </a:ext>
            </a:extLst>
          </p:cNvPr>
          <p:cNvSpPr txBox="1"/>
          <p:nvPr/>
        </p:nvSpPr>
        <p:spPr>
          <a:xfrm>
            <a:off x="1060557" y="1098160"/>
            <a:ext cx="482965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Тема: </a:t>
            </a:r>
          </a:p>
          <a:p>
            <a:pPr algn="ctr"/>
            <a:r>
              <a:rPr lang="ru-R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Церковно-славянский </a:t>
            </a:r>
          </a:p>
          <a:p>
            <a:pPr algn="ctr"/>
            <a:r>
              <a:rPr lang="ru-RU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</a:t>
            </a:r>
          </a:p>
        </p:txBody>
      </p:sp>
      <p:pic>
        <p:nvPicPr>
          <p:cNvPr id="1028" name="Picture 4" descr="24 мая. Память равноапостольных Мефодия и Кирилла, учителей Словенских |  Церковный календарь | Православие в Татарстане | Портал Татарстанской  митрополии">
            <a:extLst>
              <a:ext uri="{FF2B5EF4-FFF2-40B4-BE49-F238E27FC236}">
                <a16:creationId xmlns:a16="http://schemas.microsoft.com/office/drawing/2014/main" id="{9351DF38-7342-48BE-B987-418188F01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430" y="186925"/>
            <a:ext cx="4400523" cy="3064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40AFF31-0EB1-4D64-A49C-89C526045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098" y="3175234"/>
            <a:ext cx="4410855" cy="34958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Церковно-славянские шрифты - Ирмологий">
            <a:extLst>
              <a:ext uri="{FF2B5EF4-FFF2-40B4-BE49-F238E27FC236}">
                <a16:creationId xmlns:a16="http://schemas.microsoft.com/office/drawing/2014/main" id="{BDBF66A6-6645-48F4-A71F-ED57832FB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72" y="3674378"/>
            <a:ext cx="6327827" cy="208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087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B93CDF-3CBF-4A01-9C05-40633E2480D7}"/>
              </a:ext>
            </a:extLst>
          </p:cNvPr>
          <p:cNvSpPr txBox="1"/>
          <p:nvPr/>
        </p:nvSpPr>
        <p:spPr>
          <a:xfrm>
            <a:off x="148529" y="397760"/>
            <a:ext cx="711386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Если мы окажемся в храме во время богослужения, то не только увидим как выглядит храм, но и услышим его.</a:t>
            </a:r>
          </a:p>
          <a:p>
            <a:pPr algn="just"/>
            <a:r>
              <a:rPr lang="ru-RU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За богослужением в храме </a:t>
            </a:r>
            <a:r>
              <a:rPr lang="ru-RU" sz="23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звучит чтение </a:t>
            </a:r>
          </a:p>
          <a:p>
            <a:pPr algn="just"/>
            <a:r>
              <a:rPr lang="ru-RU" sz="23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молитв и песнопения</a:t>
            </a:r>
          </a:p>
        </p:txBody>
      </p:sp>
      <p:pic>
        <p:nvPicPr>
          <p:cNvPr id="2050" name="Picture 2" descr="Богослужение - православная энциклопедия «Азбука веры»">
            <a:extLst>
              <a:ext uri="{FF2B5EF4-FFF2-40B4-BE49-F238E27FC236}">
                <a16:creationId xmlns:a16="http://schemas.microsoft.com/office/drawing/2014/main" id="{6012FC26-2DFB-4DE9-BAC9-6E52CD7D2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563" y="108692"/>
            <a:ext cx="4641908" cy="3094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209978-DD73-4599-8DEC-252AD16ED5B2}"/>
              </a:ext>
            </a:extLst>
          </p:cNvPr>
          <p:cNvSpPr txBox="1"/>
          <p:nvPr/>
        </p:nvSpPr>
        <p:spPr>
          <a:xfrm>
            <a:off x="738230" y="5278791"/>
            <a:ext cx="693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Молитва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обращение верующих к Богу и святым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1936A4-1A6B-447F-B532-DF524136B808}"/>
              </a:ext>
            </a:extLst>
          </p:cNvPr>
          <p:cNvSpPr txBox="1"/>
          <p:nvPr/>
        </p:nvSpPr>
        <p:spPr>
          <a:xfrm>
            <a:off x="738230" y="5898856"/>
            <a:ext cx="9404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Песнопение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молитва которая поётся одним человеком или хором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99BCC0-BF27-4C4A-9F80-54545F4E1CB2}"/>
              </a:ext>
            </a:extLst>
          </p:cNvPr>
          <p:cNvSpPr txBox="1"/>
          <p:nvPr/>
        </p:nvSpPr>
        <p:spPr>
          <a:xfrm>
            <a:off x="148529" y="2409526"/>
            <a:ext cx="74703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 молитвы понять не трудно, например: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Богородице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Дево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радуйся !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Благодатная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Марие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Господь с Тобою.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Благословенна Ты в женах и благословен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Плод чрева Твоего, яко Спаса родила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еси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душ наших.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слова вам не понятны?</a:t>
            </a:r>
          </a:p>
        </p:txBody>
      </p:sp>
      <p:pic>
        <p:nvPicPr>
          <p:cNvPr id="2052" name="Picture 4" descr="Служба в церкви 2025: как проходят, виды и сколько длится">
            <a:extLst>
              <a:ext uri="{FF2B5EF4-FFF2-40B4-BE49-F238E27FC236}">
                <a16:creationId xmlns:a16="http://schemas.microsoft.com/office/drawing/2014/main" id="{AAF9FD36-D63F-432E-B013-641B12848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907" y="3203296"/>
            <a:ext cx="4120475" cy="2317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668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560B7-827C-4BE8-AB3A-8615A049022B}"/>
              </a:ext>
            </a:extLst>
          </p:cNvPr>
          <p:cNvSpPr txBox="1"/>
          <p:nvPr/>
        </p:nvSpPr>
        <p:spPr>
          <a:xfrm>
            <a:off x="251670" y="134224"/>
            <a:ext cx="68538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>
                <a:solidFill>
                  <a:srgbClr val="FFFF00"/>
                </a:solidFill>
              </a:rPr>
              <a:t>	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всё же большинство молитв нам будет сложно понять</a:t>
            </a:r>
            <a:r>
              <a:rPr lang="ru-RU" sz="2600" dirty="0"/>
              <a:t>, мы будем улавливать лишь отдельные знакомые слова.</a:t>
            </a:r>
            <a:endParaRPr lang="ru-RU" sz="2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Давайте посмотрим на фрагмент 101 – го псалма:</a:t>
            </a:r>
          </a:p>
          <a:p>
            <a:r>
              <a:rPr lang="ru-RU" sz="2600" dirty="0"/>
              <a:t>	</a:t>
            </a:r>
            <a:r>
              <a:rPr lang="ru-RU" sz="2600" b="1" dirty="0" err="1"/>
              <a:t>Уподобихся</a:t>
            </a:r>
            <a:r>
              <a:rPr lang="ru-RU" sz="2600" b="1" dirty="0"/>
              <a:t> неясыти пустынней,</a:t>
            </a:r>
          </a:p>
          <a:p>
            <a:r>
              <a:rPr lang="ru-RU" sz="2600" b="1" dirty="0"/>
              <a:t>	</a:t>
            </a:r>
            <a:r>
              <a:rPr lang="ru-RU" sz="2600" b="1" dirty="0" err="1"/>
              <a:t>Бых</a:t>
            </a:r>
            <a:r>
              <a:rPr lang="ru-RU" sz="2600" b="1" dirty="0"/>
              <a:t> яко </a:t>
            </a:r>
            <a:r>
              <a:rPr lang="ru-RU" sz="2600" b="1" dirty="0" err="1"/>
              <a:t>нощный</a:t>
            </a:r>
            <a:r>
              <a:rPr lang="ru-RU" sz="2600" b="1" dirty="0"/>
              <a:t> </a:t>
            </a:r>
            <a:r>
              <a:rPr lang="ru-RU" sz="2600" b="1" dirty="0" err="1"/>
              <a:t>вран</a:t>
            </a:r>
            <a:r>
              <a:rPr lang="ru-RU" sz="2600" b="1" dirty="0"/>
              <a:t> на </a:t>
            </a:r>
            <a:r>
              <a:rPr lang="ru-RU" sz="2600" b="1" dirty="0" err="1"/>
              <a:t>нырищи</a:t>
            </a:r>
            <a:r>
              <a:rPr lang="ru-RU" sz="2600" b="1" dirty="0"/>
              <a:t>.</a:t>
            </a:r>
          </a:p>
          <a:p>
            <a:r>
              <a:rPr lang="ru-RU" sz="2600" b="1" dirty="0"/>
              <a:t>	</a:t>
            </a:r>
            <a:r>
              <a:rPr lang="ru-RU" sz="2600" b="1" dirty="0" err="1"/>
              <a:t>Бдех</a:t>
            </a:r>
            <a:r>
              <a:rPr lang="ru-RU" sz="2600" b="1" dirty="0"/>
              <a:t> и </a:t>
            </a:r>
            <a:r>
              <a:rPr lang="ru-RU" sz="2600" b="1" dirty="0" err="1"/>
              <a:t>бых</a:t>
            </a:r>
            <a:r>
              <a:rPr lang="ru-RU" sz="2600" b="1" dirty="0"/>
              <a:t> яко птица особящаяся на </a:t>
            </a:r>
            <a:r>
              <a:rPr lang="ru-RU" sz="2600" b="1" dirty="0" err="1"/>
              <a:t>зде</a:t>
            </a:r>
            <a:r>
              <a:rPr lang="ru-RU" sz="2600" b="1" dirty="0"/>
              <a:t> </a:t>
            </a:r>
            <a:endParaRPr lang="ru-RU" sz="2600" dirty="0"/>
          </a:p>
          <a:p>
            <a:pPr algn="ctr"/>
            <a:r>
              <a:rPr lang="ru-RU" sz="2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чём этот текст?, какие слова вы поняли?</a:t>
            </a:r>
          </a:p>
        </p:txBody>
      </p:sp>
      <p:pic>
        <p:nvPicPr>
          <p:cNvPr id="3074" name="Picture 2" descr="Вера православная - Царь Давид">
            <a:extLst>
              <a:ext uri="{FF2B5EF4-FFF2-40B4-BE49-F238E27FC236}">
                <a16:creationId xmlns:a16="http://schemas.microsoft.com/office/drawing/2014/main" id="{970806F7-67C5-4E42-8B95-E5071FB26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755" y="99172"/>
            <a:ext cx="3848450" cy="37634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Выставка «Книжные сокровища. Псалтирь»">
            <a:extLst>
              <a:ext uri="{FF2B5EF4-FFF2-40B4-BE49-F238E27FC236}">
                <a16:creationId xmlns:a16="http://schemas.microsoft.com/office/drawing/2014/main" id="{01C8E266-752F-4FD1-81C6-AAAF873E9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5" y="4036971"/>
            <a:ext cx="3421472" cy="2557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E8A7B9-218B-412A-A704-913A9064A652}"/>
              </a:ext>
            </a:extLst>
          </p:cNvPr>
          <p:cNvSpPr txBox="1"/>
          <p:nvPr/>
        </p:nvSpPr>
        <p:spPr>
          <a:xfrm>
            <a:off x="8086987" y="3827543"/>
            <a:ext cx="240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и пророк Давид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4153DD-F35C-4E72-895B-CCA269672807}"/>
              </a:ext>
            </a:extLst>
          </p:cNvPr>
          <p:cNvSpPr txBox="1"/>
          <p:nvPr/>
        </p:nvSpPr>
        <p:spPr>
          <a:xfrm>
            <a:off x="4280141" y="5327687"/>
            <a:ext cx="74158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Псалом </a:t>
            </a:r>
            <a:r>
              <a:rPr lang="ru-RU" sz="2400" dirty="0"/>
              <a:t>– это особая молитва в виде стиха. </a:t>
            </a:r>
          </a:p>
          <a:p>
            <a:r>
              <a:rPr lang="ru-RU" sz="2400" dirty="0"/>
              <a:t>Псалмы собраны в библейской Книге, которая называется Псалтирь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5AAA7-AEA5-4D50-8677-75412F79801D}"/>
              </a:ext>
            </a:extLst>
          </p:cNvPr>
          <p:cNvSpPr txBox="1"/>
          <p:nvPr/>
        </p:nvSpPr>
        <p:spPr>
          <a:xfrm>
            <a:off x="4280141" y="4462199"/>
            <a:ext cx="6935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Псалтирь </a:t>
            </a:r>
            <a:r>
              <a:rPr lang="ru-RU" sz="2400" dirty="0"/>
              <a:t>– библейская книга, а в прошлом музыкальный инструмент, похожий на арфу</a:t>
            </a:r>
          </a:p>
        </p:txBody>
      </p:sp>
    </p:spTree>
    <p:extLst>
      <p:ext uri="{BB962C8B-B14F-4D97-AF65-F5344CB8AC3E}">
        <p14:creationId xmlns:p14="http://schemas.microsoft.com/office/powerpoint/2010/main" val="1167793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EA7BF3-D32F-B27A-9D65-B60EE50D6FEB}"/>
              </a:ext>
            </a:extLst>
          </p:cNvPr>
          <p:cNvSpPr txBox="1"/>
          <p:nvPr/>
        </p:nvSpPr>
        <p:spPr>
          <a:xfrm>
            <a:off x="72353" y="129083"/>
            <a:ext cx="106553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	Богослужения в храме совершаются на церковно-славянском языке.</a:t>
            </a:r>
          </a:p>
          <a:p>
            <a:r>
              <a:rPr lang="ru-RU" sz="2400" dirty="0"/>
              <a:t>На этом языке молятся православные христиане в Болгарии, Сербии, Польше, Беларуси и в некоторых других странах. </a:t>
            </a:r>
          </a:p>
          <a:p>
            <a:endParaRPr lang="ru-RU" sz="2400" dirty="0"/>
          </a:p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Этот язык </a:t>
            </a:r>
            <a:r>
              <a:rPr lang="ru-RU" sz="2400" dirty="0"/>
              <a:t>как вы помните, </a:t>
            </a:r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 благодаря трудам</a:t>
            </a:r>
            <a:r>
              <a:rPr lang="ru-RU" sz="2400" dirty="0"/>
              <a:t> христианских миссионеров –  святых братьев </a:t>
            </a:r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Кирилла и Мефодия</a:t>
            </a:r>
            <a:r>
              <a:rPr lang="ru-RU" sz="2400" dirty="0"/>
              <a:t>.. Они перевели на славянский язык  Священное Писание и богослужебные тексты.</a:t>
            </a:r>
          </a:p>
          <a:p>
            <a:endParaRPr lang="ru-RU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87890-BBFA-1CBD-878E-1EB199F7F48D}"/>
              </a:ext>
            </a:extLst>
          </p:cNvPr>
          <p:cNvSpPr txBox="1"/>
          <p:nvPr/>
        </p:nvSpPr>
        <p:spPr>
          <a:xfrm>
            <a:off x="160438" y="2850933"/>
            <a:ext cx="94267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Получается что церковно-славянский язык был специально создан </a:t>
            </a:r>
          </a:p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того чтобы рассказать о Боге, проповедовать и молиться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050" name="Picture 2" descr="Святые равноапостольные братья Кирилл и Мефодий - просветители славян">
            <a:extLst>
              <a:ext uri="{FF2B5EF4-FFF2-40B4-BE49-F238E27FC236}">
                <a16:creationId xmlns:a16="http://schemas.microsoft.com/office/drawing/2014/main" id="{9BF14CE7-9676-EDC9-6E65-CC0B86D7E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866" y="1368179"/>
            <a:ext cx="2075855" cy="2965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8359E5-0895-9426-B718-56929767AFAE}"/>
              </a:ext>
            </a:extLst>
          </p:cNvPr>
          <p:cNvSpPr txBox="1"/>
          <p:nvPr/>
        </p:nvSpPr>
        <p:spPr>
          <a:xfrm>
            <a:off x="205913" y="4471119"/>
            <a:ext cx="114748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 и Мефодий придумали азбуку: до этого у славян не было письменности</a:t>
            </a:r>
          </a:p>
          <a:p>
            <a:pPr marL="342900" indent="-342900">
              <a:buAutoNum type="arabicPeriod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Перевели на славянский язык важнейшие христианские тексты</a:t>
            </a:r>
          </a:p>
          <a:p>
            <a:pPr marL="342900" indent="-342900">
              <a:buAutoNum type="arabicPeriod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Создали первые школы, в которых учили славян читать и писать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B09D6E-EB00-AF30-A0D8-D59189F1AB18}"/>
              </a:ext>
            </a:extLst>
          </p:cNvPr>
          <p:cNvSpPr txBox="1"/>
          <p:nvPr/>
        </p:nvSpPr>
        <p:spPr>
          <a:xfrm>
            <a:off x="1380372" y="3827635"/>
            <a:ext cx="7498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Кирилл и Мефодий проделали колоссальную работу: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AD063B-CCA1-1361-AEAB-93F15E44E7B3}"/>
              </a:ext>
            </a:extLst>
          </p:cNvPr>
          <p:cNvSpPr txBox="1"/>
          <p:nvPr/>
        </p:nvSpPr>
        <p:spPr>
          <a:xfrm>
            <a:off x="665058" y="5942115"/>
            <a:ext cx="108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в нашей стране отмечается День славянской письменности и культуры?</a:t>
            </a:r>
          </a:p>
        </p:txBody>
      </p:sp>
    </p:spTree>
    <p:extLst>
      <p:ext uri="{BB962C8B-B14F-4D97-AF65-F5344CB8AC3E}">
        <p14:creationId xmlns:p14="http://schemas.microsoft.com/office/powerpoint/2010/main" val="262170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D9F11D-7B1E-26F2-8140-B9AC6F0FA880}"/>
              </a:ext>
            </a:extLst>
          </p:cNvPr>
          <p:cNvSpPr txBox="1"/>
          <p:nvPr/>
        </p:nvSpPr>
        <p:spPr>
          <a:xfrm>
            <a:off x="1040237" y="302468"/>
            <a:ext cx="983189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Славянская</a:t>
            </a:r>
            <a:r>
              <a:rPr lang="ru-RU" sz="2400" b="1" dirty="0"/>
              <a:t> (как и современная русская) </a:t>
            </a:r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азбука 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называется кириллицей </a:t>
            </a:r>
            <a:r>
              <a:rPr lang="ru-RU" sz="2400" b="1" dirty="0"/>
              <a:t>– в память о святом Кирилле.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/>
              <a:t>Само же название «азбука» происходит от названия </a:t>
            </a:r>
          </a:p>
          <a:p>
            <a:pPr algn="ctr"/>
            <a:r>
              <a:rPr lang="ru-RU" sz="2400" b="1" dirty="0"/>
              <a:t>двух первых букв –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«Аз» </a:t>
            </a:r>
            <a:r>
              <a:rPr lang="ru-RU" sz="2400" b="1" dirty="0"/>
              <a:t>и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«Буки»</a:t>
            </a:r>
            <a:r>
              <a:rPr lang="ru-RU" sz="2400" b="1" dirty="0"/>
              <a:t>. 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>
                <a:solidFill>
                  <a:srgbClr val="FFC000"/>
                </a:solidFill>
              </a:rPr>
              <a:t>Сейчас когда мы называем буквы русского алфавита </a:t>
            </a:r>
            <a:r>
              <a:rPr lang="ru-RU" sz="2400" b="1" dirty="0"/>
              <a:t>мы произносим звук который обозначает эта буква </a:t>
            </a:r>
            <a:r>
              <a:rPr lang="ru-RU" sz="2400" b="1" dirty="0">
                <a:solidFill>
                  <a:srgbClr val="FFC000"/>
                </a:solidFill>
              </a:rPr>
              <a:t>«гэ», «дэ» и так далее</a:t>
            </a:r>
            <a:r>
              <a:rPr lang="ru-RU" sz="2400" b="1" dirty="0"/>
              <a:t>.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>
                <a:solidFill>
                  <a:srgbClr val="FFC000"/>
                </a:solidFill>
              </a:rPr>
              <a:t>У славянских же букв есть свои имена </a:t>
            </a:r>
            <a:r>
              <a:rPr lang="ru-RU" sz="2400" b="1" dirty="0"/>
              <a:t>например </a:t>
            </a:r>
            <a:r>
              <a:rPr lang="ru-RU" sz="2400" b="1" dirty="0">
                <a:solidFill>
                  <a:srgbClr val="FFC000"/>
                </a:solidFill>
              </a:rPr>
              <a:t>«Г»</a:t>
            </a:r>
            <a:r>
              <a:rPr lang="ru-RU" sz="2400" b="1" dirty="0"/>
              <a:t> – это «глаголь»</a:t>
            </a:r>
          </a:p>
          <a:p>
            <a:pPr algn="ctr"/>
            <a:r>
              <a:rPr lang="ru-RU" sz="2400" b="1" dirty="0">
                <a:solidFill>
                  <a:srgbClr val="FFC000"/>
                </a:solidFill>
              </a:rPr>
              <a:t>«Д» </a:t>
            </a:r>
            <a:r>
              <a:rPr lang="ru-RU" sz="2400" b="1" dirty="0"/>
              <a:t>– называется «добро»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/>
              <a:t>Из названий славянских букв можно составить </a:t>
            </a:r>
            <a:r>
              <a:rPr lang="ru-RU" sz="2400" b="1" dirty="0" err="1"/>
              <a:t>предлождения</a:t>
            </a:r>
            <a:r>
              <a:rPr lang="ru-RU" sz="2400" b="1" dirty="0"/>
              <a:t>.</a:t>
            </a:r>
          </a:p>
          <a:p>
            <a:pPr algn="ctr"/>
            <a:endParaRPr lang="ru-RU" sz="2400" b="1" dirty="0"/>
          </a:p>
          <a:p>
            <a:pPr algn="ctr"/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самой же азбуке Кирилла и Мефодия скрыто послание к потомкам!</a:t>
            </a:r>
          </a:p>
          <a:p>
            <a:pPr algn="ctr"/>
            <a:endParaRPr lang="ru-RU" sz="2400" b="1" dirty="0"/>
          </a:p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3013855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55FB29-FC88-B58C-4D18-4C67B01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208403"/>
            <a:ext cx="6858000" cy="112748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578019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Буквенные славянские числа - 22 Января 2015 - Блог ...">
            <a:extLst>
              <a:ext uri="{FF2B5EF4-FFF2-40B4-BE49-F238E27FC236}">
                <a16:creationId xmlns:a16="http://schemas.microsoft.com/office/drawing/2014/main" id="{8A68E52F-9138-47CD-B831-599DE0945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884" y="1224235"/>
            <a:ext cx="9364231" cy="56337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1D4195-648E-4473-993A-45F87C61F859}"/>
              </a:ext>
            </a:extLst>
          </p:cNvPr>
          <p:cNvSpPr txBox="1"/>
          <p:nvPr/>
        </p:nvSpPr>
        <p:spPr>
          <a:xfrm>
            <a:off x="3327977" y="249971"/>
            <a:ext cx="53311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Цифирь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церковно-славянские </a:t>
            </a:r>
          </a:p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Цифры и числа</a:t>
            </a:r>
          </a:p>
        </p:txBody>
      </p:sp>
    </p:spTree>
    <p:extLst>
      <p:ext uri="{BB962C8B-B14F-4D97-AF65-F5344CB8AC3E}">
        <p14:creationId xmlns:p14="http://schemas.microsoft.com/office/powerpoint/2010/main" val="90727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985B2C-B1FF-5DC0-9413-7D7FD0E7C4EE}"/>
              </a:ext>
            </a:extLst>
          </p:cNvPr>
          <p:cNvSpPr txBox="1"/>
          <p:nvPr/>
        </p:nvSpPr>
        <p:spPr>
          <a:xfrm>
            <a:off x="4009939" y="654856"/>
            <a:ext cx="8133772" cy="5178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ТЫ ИЗУЧИЛ БУКВЫ,</a:t>
            </a:r>
            <a:r>
              <a:rPr lang="ru-R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ИСПОЛЬЗУЙ СВОИ ЗНАНИЯ  С  УМОМ – </a:t>
            </a:r>
            <a:r>
              <a:rPr lang="ru-RU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ПУСТЬ ТВОИ СЛОВА БУДУТ ДОБРЫМИ И ТВЁРДЫМИ,</a:t>
            </a:r>
            <a:r>
              <a:rPr lang="ru-R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ОТВЕТСТВЕННЫМИ, А НЕ ПУСТЫМИ</a:t>
            </a:r>
          </a:p>
        </p:txBody>
      </p:sp>
      <p:pic>
        <p:nvPicPr>
          <p:cNvPr id="5122" name="Picture 2" descr="КИРИЛЛ И МЕФОДИЙ | Христиане - последователи Христа | Дзен">
            <a:extLst>
              <a:ext uri="{FF2B5EF4-FFF2-40B4-BE49-F238E27FC236}">
                <a16:creationId xmlns:a16="http://schemas.microsoft.com/office/drawing/2014/main" id="{BD28C121-F086-FCB9-EAEB-FE41613E4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9" y="654856"/>
            <a:ext cx="3961650" cy="48674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FE6900-646F-402B-8672-C193710E2D2E}"/>
              </a:ext>
            </a:extLst>
          </p:cNvPr>
          <p:cNvSpPr txBox="1"/>
          <p:nvPr/>
        </p:nvSpPr>
        <p:spPr>
          <a:xfrm>
            <a:off x="520528" y="5490080"/>
            <a:ext cx="3017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Святые Кирилл и Мефодий</a:t>
            </a:r>
          </a:p>
        </p:txBody>
      </p:sp>
    </p:spTree>
    <p:extLst>
      <p:ext uri="{BB962C8B-B14F-4D97-AF65-F5344CB8AC3E}">
        <p14:creationId xmlns:p14="http://schemas.microsoft.com/office/powerpoint/2010/main" val="20807792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447DE6-D1F8-4DBF-BAA9-01B7B57AC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30703" y="-1443339"/>
            <a:ext cx="6923269" cy="9809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4344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65D25D-50FD-41D7-A827-4822E9FC1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621" y="146567"/>
            <a:ext cx="8498630" cy="5099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050C26-ED4E-4F49-AA56-327CF1725270}"/>
              </a:ext>
            </a:extLst>
          </p:cNvPr>
          <p:cNvSpPr txBox="1"/>
          <p:nvPr/>
        </p:nvSpPr>
        <p:spPr>
          <a:xfrm>
            <a:off x="1243069" y="5350939"/>
            <a:ext cx="970586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Берестяная грамота мальчика </a:t>
            </a:r>
            <a:r>
              <a:rPr lang="ru-RU" sz="25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Онфима</a:t>
            </a:r>
            <a:r>
              <a:rPr lang="ru-RU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Великий Новгород 13 века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D97718-F8DC-4E00-8651-FF8D3BE1C0E0}"/>
              </a:ext>
            </a:extLst>
          </p:cNvPr>
          <p:cNvSpPr txBox="1"/>
          <p:nvPr/>
        </p:nvSpPr>
        <p:spPr>
          <a:xfrm>
            <a:off x="3546763" y="5933187"/>
            <a:ext cx="5098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Serif"/>
              </a:rPr>
              <a:t>«На Домире взять, доложив»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984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138</TotalTime>
  <Words>475</Words>
  <Application>Microsoft Office PowerPoint</Application>
  <PresentationFormat>Широкоэкранный</PresentationFormat>
  <Paragraphs>55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Corbel</vt:lpstr>
      <vt:lpstr>PTSerif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 Зюзько</dc:creator>
  <cp:lastModifiedBy>Евгений Зюзько</cp:lastModifiedBy>
  <cp:revision>16</cp:revision>
  <dcterms:created xsi:type="dcterms:W3CDTF">2025-03-14T04:46:08Z</dcterms:created>
  <dcterms:modified xsi:type="dcterms:W3CDTF">2025-03-14T14:28:39Z</dcterms:modified>
</cp:coreProperties>
</file>