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5"/>
  </p:notesMasterIdLst>
  <p:sldIdLst>
    <p:sldId id="259" r:id="rId2"/>
    <p:sldId id="270" r:id="rId3"/>
    <p:sldId id="271" r:id="rId4"/>
    <p:sldId id="327" r:id="rId5"/>
    <p:sldId id="328" r:id="rId6"/>
    <p:sldId id="354" r:id="rId7"/>
    <p:sldId id="272" r:id="rId8"/>
    <p:sldId id="310" r:id="rId9"/>
    <p:sldId id="322" r:id="rId10"/>
    <p:sldId id="332" r:id="rId11"/>
    <p:sldId id="336" r:id="rId12"/>
    <p:sldId id="340" r:id="rId13"/>
    <p:sldId id="355" r:id="rId14"/>
    <p:sldId id="341" r:id="rId15"/>
    <p:sldId id="339" r:id="rId16"/>
    <p:sldId id="285" r:id="rId17"/>
    <p:sldId id="288" r:id="rId18"/>
    <p:sldId id="352" r:id="rId19"/>
    <p:sldId id="353" r:id="rId20"/>
    <p:sldId id="343" r:id="rId21"/>
    <p:sldId id="345" r:id="rId22"/>
    <p:sldId id="351" r:id="rId23"/>
    <p:sldId id="356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66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35" autoAdjust="0"/>
    <p:restoredTop sz="86410" autoAdjust="0"/>
  </p:normalViewPr>
  <p:slideViewPr>
    <p:cSldViewPr>
      <p:cViewPr varScale="1">
        <p:scale>
          <a:sx n="61" d="100"/>
          <a:sy n="61" d="100"/>
        </p:scale>
        <p:origin x="36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79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94C9169-2D10-4EE6-BEB9-F50680ECE97C}" type="datetimeFigureOut">
              <a:rPr lang="ru-RU"/>
              <a:pPr>
                <a:defRPr/>
              </a:pPr>
              <a:t>18.09.2025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58A5683-D31E-49A6-B85A-56C176BE391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43621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FAFC7DF-1A05-4614-82B7-4CC941695A30}" type="slidenum">
              <a:rPr lang="ru-RU" altLang="ru-RU"/>
              <a:pPr eaLnBrk="1" hangingPunct="1"/>
              <a:t>17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6248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568A-274D-4DB7-8312-6395EC88AA2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71000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1E9CA-CF70-41AD-9096-2DE5C9ACE88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78748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1F231-0B4B-42A9-A9BC-91B0785393B1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61347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B1525-8FB3-49D2-B687-8143E1B8D82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89629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6920B-30E5-48D7-B9DA-DF85B0EE0CBA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8208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55819-6304-4A33-8E8E-8FAE18D6E38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92471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8F20E-7018-4862-8455-FDD4ED71B78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16707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93BC-097C-43A6-B7D2-31FBF2A16AC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02637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1D921-6671-4B44-B9B0-8033601F485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27986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F5870-829B-4938-A336-A700DE7D1AE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98775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F5870-829B-4938-A336-A700DE7D1AE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69149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F5870-829B-4938-A336-A700DE7D1AE5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515009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F5870-829B-4938-A336-A700DE7D1AE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532392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F5870-829B-4938-A336-A700DE7D1AE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2532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F5870-829B-4938-A336-A700DE7D1AE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37476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0B4C8-EAD7-4C7E-BF00-452159FC56F2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12772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68C68-9278-4EC3-9B02-A005A062FE4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3614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F5870-829B-4938-A336-A700DE7D1AE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02923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620688"/>
            <a:ext cx="7786687" cy="3236913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Особенности организации работы по физической культуре с детьми с ограниченными возможностями здоровья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54123" y="5373216"/>
            <a:ext cx="43695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err="1" smtClean="0"/>
              <a:t>Винокович</a:t>
            </a:r>
            <a:r>
              <a:rPr lang="ru-RU" sz="2000" b="1" dirty="0" smtClean="0"/>
              <a:t> Алина Вячеславовна</a:t>
            </a:r>
            <a:endParaRPr lang="ru-RU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923928" y="6381328"/>
            <a:ext cx="1836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Каргасок</a:t>
            </a:r>
            <a:r>
              <a:rPr lang="ru-RU" dirty="0" smtClean="0"/>
              <a:t> </a:t>
            </a:r>
            <a:r>
              <a:rPr lang="ru-RU" dirty="0" smtClean="0"/>
              <a:t>20215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Прямоугольник 2"/>
          <p:cNvSpPr>
            <a:spLocks noChangeArrowheads="1"/>
          </p:cNvSpPr>
          <p:nvPr/>
        </p:nvSpPr>
        <p:spPr bwMode="auto">
          <a:xfrm>
            <a:off x="323528" y="1773238"/>
            <a:ext cx="8177535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Формирование 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 базовой </a:t>
            </a: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личности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всестороннее развитие психических и физических качеств в соответствии с возрастными и индивидуальными особенностями.</a:t>
            </a:r>
          </a:p>
          <a:p>
            <a:pPr eaLnBrk="1" hangingPunct="1">
              <a:buFont typeface="Wingdings" panose="05000000000000000000" pitchFamily="2" charset="2"/>
              <a:buChar char="v"/>
            </a:pPr>
            <a:endParaRPr lang="ru-RU" altLang="ru-RU" sz="2800" dirty="0"/>
          </a:p>
          <a:p>
            <a:pPr eaLnBrk="1" hangingPunct="1"/>
            <a:endParaRPr lang="ru-RU" altLang="ru-RU" sz="2800" dirty="0"/>
          </a:p>
        </p:txBody>
      </p:sp>
      <p:sp>
        <p:nvSpPr>
          <p:cNvPr id="4100" name="Прямоугольник 3"/>
          <p:cNvSpPr>
            <a:spLocks noChangeArrowheads="1"/>
          </p:cNvSpPr>
          <p:nvPr/>
        </p:nvSpPr>
        <p:spPr bwMode="auto">
          <a:xfrm>
            <a:off x="1907704" y="332656"/>
            <a:ext cx="453707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Прямоугольник 2"/>
          <p:cNvSpPr>
            <a:spLocks noChangeArrowheads="1"/>
          </p:cNvSpPr>
          <p:nvPr/>
        </p:nvSpPr>
        <p:spPr bwMode="auto">
          <a:xfrm>
            <a:off x="395536" y="332656"/>
            <a:ext cx="76739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endParaRPr lang="ru-RU" altLang="ru-RU" sz="3200" b="1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4" name="Прямоугольник 3"/>
          <p:cNvSpPr>
            <a:spLocks noChangeArrowheads="1"/>
          </p:cNvSpPr>
          <p:nvPr/>
        </p:nvSpPr>
        <p:spPr bwMode="auto">
          <a:xfrm>
            <a:off x="571500" y="1285875"/>
            <a:ext cx="8001000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Оказывать общеукрепляющие действия на растущий организм ребенка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Содействовать своевременной коррекции имеющегося патологического и состояния.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Повышать защитные силы организма, его адаптационных возможностей.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Повышать интерес детей к различным видам двигательной деятельности.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Увеличивать объём двигательной активности детей.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Создавать условия для проявления максимума самостоятельности, инициативы, волевых усилий.</a:t>
            </a:r>
          </a:p>
          <a:p>
            <a:pPr eaLnBrk="1" hangingPunct="1"/>
            <a:endParaRPr lang="ru-RU" alt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endParaRPr lang="ru-RU" altLang="ru-RU" sz="2400" dirty="0"/>
          </a:p>
          <a:p>
            <a:pPr eaLnBrk="1" hangingPunct="1">
              <a:buFont typeface="Arial" panose="020B0604020202020204" pitchFamily="34" charset="0"/>
              <a:buChar char="•"/>
            </a:pPr>
            <a:endParaRPr lang="ru-RU" alt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67544" y="188640"/>
            <a:ext cx="7858125" cy="118493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RU" sz="3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кольники</a:t>
            </a:r>
            <a:r>
              <a:rPr lang="ru-RU" sz="36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с </a:t>
            </a:r>
            <a:r>
              <a:rPr lang="ru-RU" sz="3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ОВЗ</a:t>
            </a:r>
          </a:p>
          <a:p>
            <a:pPr algn="ctr">
              <a:defRPr/>
            </a:pPr>
            <a:endParaRPr lang="ru-RU" sz="4000" b="1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Нарушение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зрения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(слепые, слабовидящие) 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Нарушение речи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(логопаты) 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Нарушение опорно-двигательного аппарата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С умственной отсталостью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С задержкой психического развития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С нарушением поведения и общения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С комплексными нарушениями психофизического развития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(слепоглухонемые, глухие или слепые дети, а также дети с умственной отсталостью)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Временными ограничения: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после перенесённых заболеваний (пневмония, грипп, обострение                хронических заболеваний)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576" y="260648"/>
            <a:ext cx="7929563" cy="64293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Особенности физического развития </a:t>
            </a:r>
            <a:br>
              <a:rPr lang="ru-RU" sz="3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детей с ОВЗ:</a:t>
            </a:r>
            <a:r>
              <a:rPr lang="ru-RU" b="1" dirty="0" smtClean="0">
                <a:solidFill>
                  <a:schemeClr val="accent2"/>
                </a:solidFill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accent2"/>
                </a:solidFill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7172" name="Содержимое 4"/>
          <p:cNvSpPr>
            <a:spLocks noGrp="1"/>
          </p:cNvSpPr>
          <p:nvPr>
            <p:ph idx="1"/>
          </p:nvPr>
        </p:nvSpPr>
        <p:spPr>
          <a:xfrm>
            <a:off x="323528" y="1772816"/>
            <a:ext cx="8229600" cy="4697413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мышечная напряженность или снижение мышечного тонуса;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общей моторики, особенно ациклических движений </a:t>
            </a:r>
          </a:p>
          <a:p>
            <a:pPr>
              <a:buFont typeface="Arial" panose="020B0604020202020204" pitchFamily="34" charset="0"/>
              <a:buNone/>
            </a:pP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(лазание, прыжки в длину, метание);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ручной моторики;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скованность и замедленность выполнения движений;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дискоординация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движений;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несформированность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функций равновесия;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недостаточное развитие чувства ритма;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ориентировки в пространстве;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замедленность процесса освоения новых движений;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осанки, плоскостопие;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заметное отставание в показателях основных физических </a:t>
            </a:r>
          </a:p>
          <a:p>
            <a:pPr>
              <a:buFont typeface="Arial" panose="020B0604020202020204" pitchFamily="34" charset="0"/>
              <a:buNone/>
            </a:pP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качеств: силы ловкости, скорости.</a:t>
            </a:r>
          </a:p>
          <a:p>
            <a:endParaRPr lang="ru-RU" altLang="ru-RU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87624" y="260648"/>
            <a:ext cx="8229600" cy="56038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Общие принципы работы </a:t>
            </a:r>
            <a:b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детьми с ОВЗ </a:t>
            </a:r>
            <a:endParaRPr lang="ru-RU" sz="3200" b="1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6" name="Содержимое 3"/>
          <p:cNvSpPr>
            <a:spLocks noGrp="1"/>
          </p:cNvSpPr>
          <p:nvPr>
            <p:ph idx="1"/>
          </p:nvPr>
        </p:nvSpPr>
        <p:spPr>
          <a:xfrm>
            <a:off x="642938" y="1857375"/>
            <a:ext cx="7858125" cy="426878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наглядности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учета возрастных особенностей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постепенности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систематичности и последовательности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Прямоугольник 2"/>
          <p:cNvSpPr>
            <a:spLocks noChangeArrowheads="1"/>
          </p:cNvSpPr>
          <p:nvPr/>
        </p:nvSpPr>
        <p:spPr bwMode="auto">
          <a:xfrm>
            <a:off x="684213" y="836613"/>
            <a:ext cx="79914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3600" b="1" i="1">
              <a:solidFill>
                <a:srgbClr val="C00000"/>
              </a:solidFill>
            </a:endParaRPr>
          </a:p>
        </p:txBody>
      </p:sp>
      <p:sp>
        <p:nvSpPr>
          <p:cNvPr id="9220" name="Прямоугольник 3"/>
          <p:cNvSpPr>
            <a:spLocks noChangeArrowheads="1"/>
          </p:cNvSpPr>
          <p:nvPr/>
        </p:nvSpPr>
        <p:spPr bwMode="auto">
          <a:xfrm>
            <a:off x="467544" y="1340768"/>
            <a:ext cx="8001000" cy="5139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взаимодействия образовательного учреждения с семьей, воспитывающей ребенка с ОВЗ, привлечение родителей к коррекционно-реабилитационному и воспитательному процессу.</a:t>
            </a:r>
          </a:p>
          <a:p>
            <a:pPr eaLnBrk="1" hangingPunct="1"/>
            <a:r>
              <a:rPr lang="ru-RU" altLang="ru-RU" sz="24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помощи правовой, психолого-педагогической направленности.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 родителей чувства собственной компетентности.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единства в подходе к укреплению здоровья детей в детском саду и дома.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Преодоление состояния кризиса у родителей.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endParaRPr lang="ru-RU" altLang="ru-RU" sz="2000" dirty="0"/>
          </a:p>
          <a:p>
            <a:pPr eaLnBrk="1" hangingPunct="1"/>
            <a:endParaRPr lang="ru-RU" altLang="ru-RU" sz="2000" dirty="0"/>
          </a:p>
        </p:txBody>
      </p:sp>
      <p:sp>
        <p:nvSpPr>
          <p:cNvPr id="9221" name="TextBox 21"/>
          <p:cNvSpPr txBox="1">
            <a:spLocks noChangeArrowheads="1"/>
          </p:cNvSpPr>
          <p:nvPr/>
        </p:nvSpPr>
        <p:spPr bwMode="auto">
          <a:xfrm>
            <a:off x="2928938" y="2143125"/>
            <a:ext cx="714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174" name="TextBox 22"/>
          <p:cNvSpPr txBox="1">
            <a:spLocks noChangeArrowheads="1"/>
          </p:cNvSpPr>
          <p:nvPr/>
        </p:nvSpPr>
        <p:spPr bwMode="auto">
          <a:xfrm>
            <a:off x="571500" y="357188"/>
            <a:ext cx="75009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Работа с родителями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Прямоугольник 2"/>
          <p:cNvSpPr>
            <a:spLocks noChangeArrowheads="1"/>
          </p:cNvSpPr>
          <p:nvPr/>
        </p:nvSpPr>
        <p:spPr bwMode="auto">
          <a:xfrm>
            <a:off x="684213" y="836613"/>
            <a:ext cx="79914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3600" b="1" i="1">
              <a:solidFill>
                <a:srgbClr val="C00000"/>
              </a:solidFill>
            </a:endParaRPr>
          </a:p>
        </p:txBody>
      </p:sp>
      <p:sp>
        <p:nvSpPr>
          <p:cNvPr id="10244" name="Прямоугольник 3"/>
          <p:cNvSpPr>
            <a:spLocks noChangeArrowheads="1"/>
          </p:cNvSpPr>
          <p:nvPr/>
        </p:nvSpPr>
        <p:spPr bwMode="auto">
          <a:xfrm>
            <a:off x="539750" y="2786063"/>
            <a:ext cx="79930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/>
              <a:t>.</a:t>
            </a:r>
          </a:p>
        </p:txBody>
      </p:sp>
      <p:sp>
        <p:nvSpPr>
          <p:cNvPr id="8197" name="Прямоугольник 4"/>
          <p:cNvSpPr>
            <a:spLocks noChangeArrowheads="1"/>
          </p:cNvSpPr>
          <p:nvPr/>
        </p:nvSpPr>
        <p:spPr bwMode="auto">
          <a:xfrm>
            <a:off x="323528" y="332656"/>
            <a:ext cx="8072438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Формы работы с </a:t>
            </a:r>
            <a: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родителями</a:t>
            </a:r>
          </a:p>
          <a:p>
            <a:pPr algn="ctr">
              <a:defRPr/>
            </a:pP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Консультирование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– дифференцированный подход к каждой семье,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имеющей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особого»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 ребенка. Главное, чтобы родители верили в своих детей и были помощниками для педагогов.</a:t>
            </a:r>
          </a:p>
          <a:p>
            <a:pPr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Дни открытых дверей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– родители 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(законные представители)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 посещают группу, вместе с ребенком, наблюдают за работой специалистов.</a:t>
            </a:r>
          </a:p>
          <a:p>
            <a:pPr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Семинары-практикумы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– где родители 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(законные представители)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 знакомятся с литературой, играми, учатся применять полученные знания на практике.</a:t>
            </a:r>
          </a:p>
          <a:p>
            <a:pPr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Проведение совместных праздников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- где родители могут видеть достижения своего ребенка, участвовать совместно с ребенком в конкурсах, соревнованиях.</a:t>
            </a:r>
          </a:p>
          <a:p>
            <a:pPr>
              <a:defRPr/>
            </a:pPr>
            <a:r>
              <a:rPr lang="ru-RU" sz="2000" dirty="0">
                <a:latin typeface="Arial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4"/>
          <p:cNvSpPr>
            <a:spLocks noChangeArrowheads="1"/>
          </p:cNvSpPr>
          <p:nvPr/>
        </p:nvSpPr>
        <p:spPr bwMode="auto">
          <a:xfrm>
            <a:off x="714375" y="857250"/>
            <a:ext cx="76438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400" b="1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endParaRPr lang="ru-RU" altLang="ru-RU" sz="1400" b="1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endParaRPr lang="ru-RU" altLang="ru-RU" sz="2000"/>
          </a:p>
        </p:txBody>
      </p:sp>
      <p:sp>
        <p:nvSpPr>
          <p:cNvPr id="11269" name="Прямоугольник 4"/>
          <p:cNvSpPr>
            <a:spLocks noChangeArrowheads="1"/>
          </p:cNvSpPr>
          <p:nvPr/>
        </p:nvSpPr>
        <p:spPr bwMode="auto">
          <a:xfrm>
            <a:off x="214313" y="476672"/>
            <a:ext cx="8143875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Взаимодействие специалистов </a:t>
            </a:r>
            <a: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ДОУ</a:t>
            </a:r>
          </a:p>
          <a:p>
            <a:pPr algn="ctr">
              <a:defRPr/>
            </a:pP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000" b="1" dirty="0">
                <a:latin typeface="Arial" charset="0"/>
              </a:rPr>
              <a:t> 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Совместные мероприятия специалистов с детьми: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занятия, развлечения, праздники, викторины и др.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Методический аспект: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консультации, рекомендации, мастер – классы, педсоветы, МО, семинары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Инструктор по физической культуре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– учитель – логопед – педагог –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психолог-социальный педагог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Взаимодействие 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родителями 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воспитанников с ОВЗ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: беседы, рекомендации, практические занятия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ПМПк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(психолого-медицинская педагогическая комиссия):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определение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направлений и форм работы с   детьми с ОВЗ.</a:t>
            </a:r>
          </a:p>
          <a:p>
            <a:pPr>
              <a:buFont typeface="Wingdings" pitchFamily="2" charset="2"/>
              <a:buChar char="Ø"/>
              <a:defRPr/>
            </a:pPr>
            <a:endParaRPr lang="ru-RU" sz="2000" b="1" dirty="0">
              <a:latin typeface="Arial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ru-RU" sz="2000" b="1" dirty="0">
              <a:solidFill>
                <a:srgbClr val="FF00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62"/>
          </a:xfrm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План индивидуального </a:t>
            </a:r>
            <a:b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сопровождения </a:t>
            </a:r>
            <a: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педагога</a:t>
            </a:r>
            <a: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физической культуре детей с ОВЗ</a:t>
            </a:r>
          </a:p>
        </p:txBody>
      </p:sp>
      <p:sp>
        <p:nvSpPr>
          <p:cNvPr id="14340" name="Содержимое 3"/>
          <p:cNvSpPr>
            <a:spLocks noGrp="1"/>
          </p:cNvSpPr>
          <p:nvPr>
            <p:ph idx="1"/>
          </p:nvPr>
        </p:nvSpPr>
        <p:spPr>
          <a:xfrm>
            <a:off x="427087" y="2204864"/>
            <a:ext cx="8229600" cy="4125913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alt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деятельности:</a:t>
            </a:r>
          </a:p>
          <a:p>
            <a:pPr>
              <a:buFont typeface="Arial" panose="020B0604020202020204" pitchFamily="34" charset="0"/>
              <a:buNone/>
            </a:pP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физических качеств</a:t>
            </a:r>
          </a:p>
          <a:p>
            <a:pPr>
              <a:buFont typeface="Arial" panose="020B0604020202020204" pitchFamily="34" charset="0"/>
              <a:buNone/>
            </a:pP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формирование потребности в двигательной активности и физическом совершенствовании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работы:</a:t>
            </a:r>
          </a:p>
          <a:p>
            <a:pPr>
              <a:buFont typeface="Arial" panose="020B0604020202020204" pitchFamily="34" charset="0"/>
              <a:buNone/>
            </a:pP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диагностика физического развития</a:t>
            </a:r>
          </a:p>
          <a:p>
            <a:pPr>
              <a:buFont typeface="Arial" panose="020B0604020202020204" pitchFamily="34" charset="0"/>
              <a:buNone/>
            </a:pP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выполнение рекомендаций специалистов</a:t>
            </a:r>
          </a:p>
          <a:p>
            <a:pPr>
              <a:buFont typeface="Arial" panose="020B0604020202020204" pitchFamily="34" charset="0"/>
              <a:buNone/>
            </a:pP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индивидуальная коррекционная работа</a:t>
            </a:r>
          </a:p>
          <a:p>
            <a:pPr>
              <a:buFont typeface="Arial" panose="020B0604020202020204" pitchFamily="34" charset="0"/>
              <a:buNone/>
            </a:pP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организация совместных праздников и развлечений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alt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alt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alt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Заголовок 2"/>
          <p:cNvSpPr>
            <a:spLocks noGrp="1"/>
          </p:cNvSpPr>
          <p:nvPr>
            <p:ph type="title"/>
          </p:nvPr>
        </p:nvSpPr>
        <p:spPr>
          <a:xfrm>
            <a:off x="467544" y="452718"/>
            <a:ext cx="7072546" cy="816042"/>
          </a:xfrm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Адаптивная физическая культура</a:t>
            </a:r>
          </a:p>
        </p:txBody>
      </p:sp>
      <p:sp>
        <p:nvSpPr>
          <p:cNvPr id="18436" name="Содержимое 3"/>
          <p:cNvSpPr>
            <a:spLocks noGrp="1"/>
          </p:cNvSpPr>
          <p:nvPr>
            <p:ph idx="1"/>
          </p:nvPr>
        </p:nvSpPr>
        <p:spPr>
          <a:xfrm>
            <a:off x="179512" y="1412776"/>
            <a:ext cx="8229600" cy="4554538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Целью является социализация детей с ограниченными возможностями с помощью физических упражнений. Содержание такой физкультуры направлено на активизацию, поддержку и восстановление, повышение жизненных сил через удовольствие и психологический комфорт. Это обеспечивается полной свободой выбора форм, методов и средств занятий.</a:t>
            </a:r>
          </a:p>
          <a:p>
            <a:endParaRPr lang="ru-RU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116632"/>
            <a:ext cx="7055380" cy="1400530"/>
          </a:xfrm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Цель и задачи адаптивной программы</a:t>
            </a:r>
            <a:endParaRPr lang="ru-RU" sz="3200" b="1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0" name="Содержимое 3"/>
          <p:cNvSpPr>
            <a:spLocks noGrp="1"/>
          </p:cNvSpPr>
          <p:nvPr>
            <p:ph idx="1"/>
          </p:nvPr>
        </p:nvSpPr>
        <p:spPr>
          <a:xfrm>
            <a:off x="323528" y="1504239"/>
            <a:ext cx="8229600" cy="49117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Цель:</a:t>
            </a:r>
            <a:r>
              <a:rPr lang="ru-RU" alt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ребёнком комплексной помощи специалистов по физической культуре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направленной на индивидуальное развитие и успешной адаптации, реабилитации ребёнка в обществе.</a:t>
            </a:r>
          </a:p>
          <a:p>
            <a:pPr marL="0" indent="0">
              <a:buNone/>
            </a:pPr>
            <a:r>
              <a:rPr lang="ru-RU" alt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Задачи:</a:t>
            </a:r>
          </a:p>
          <a:p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Создание комфортной среды на занятиях по физической культуре для развития детей и компенсация имеющихся недостатков.</a:t>
            </a:r>
          </a:p>
          <a:p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Формирования у детей двигательных навыков, улучшение координации движений, увеличение силы и выносливости мышц.</a:t>
            </a:r>
          </a:p>
          <a:p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Развитие и совершенствование коммуникативных функций, эмоционально-волевой регуляции и поведения.</a:t>
            </a:r>
          </a:p>
          <a:p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Оказание консультативной и методической помощи родителям.</a:t>
            </a:r>
          </a:p>
          <a:p>
            <a:endParaRPr lang="ru-RU" altLang="ru-RU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84613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Принципы адаптивной физической </a:t>
            </a:r>
            <a:b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культуры </a:t>
            </a:r>
            <a:endParaRPr lang="ru-RU" sz="3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484" name="Содержимое 4"/>
          <p:cNvSpPr>
            <a:spLocks noGrp="1"/>
          </p:cNvSpPr>
          <p:nvPr>
            <p:ph idx="1"/>
          </p:nvPr>
        </p:nvSpPr>
        <p:spPr>
          <a:xfrm>
            <a:off x="323528" y="1628800"/>
            <a:ext cx="8229600" cy="4625975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alt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диагностирования: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учет основного диагноза, медицинские показания и противопоказания, особенности психических и личностных качеств.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адекватности: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поставленные задачи, выбор средств, методов коррекционной работы соответствуют функциональному состоянию ребенка.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оптимальности: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допускать физических и психических перегрузок, а физические упражнения должны оказывать стимулирующее воздействие на организм ребенка.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вариативности: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создавать условия для выполнения физических упражнений, воздействуя на сенсорные ощущения, речь (используя речитативы во время выполнения упражнений), мелкую моторику (пальчиковую гимнастику и др.), интеллект (игры со счетом, выстраивание слов и др.).</a:t>
            </a:r>
          </a:p>
          <a:p>
            <a:endParaRPr lang="ru-RU" altLang="ru-RU" sz="2000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260648"/>
            <a:ext cx="8229600" cy="7143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Сроки реализации адаптированной образовательной программы по физической культуре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1508" name="Содержимое 3"/>
          <p:cNvSpPr>
            <a:spLocks noGrp="1"/>
          </p:cNvSpPr>
          <p:nvPr>
            <p:ph idx="1"/>
          </p:nvPr>
        </p:nvSpPr>
        <p:spPr>
          <a:xfrm>
            <a:off x="251520" y="2060848"/>
            <a:ext cx="8229600" cy="412591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Адаптированная образовательная программа в области физического развития предусматривает постепенное развитие двигательных навыков с учётом состояния здоровья и возрастных периодов развития детей.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составлении адаптированной образовательной программы в области физическое развитие учитываются рекомендации специалистов.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Адаптированная образовательная программа рассчитана на детей дошкольного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школьного возраста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3-17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проводятся на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базе «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ЦСПСиД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Каргасокского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района»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Проходят 2 раза в неделю на улице и в спортивном зале.</a:t>
            </a:r>
            <a:endParaRPr lang="ru-RU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03648" y="332656"/>
            <a:ext cx="5842992" cy="778098"/>
          </a:xfrm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Моменты в работе </a:t>
            </a:r>
            <a: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педагога</a:t>
            </a:r>
            <a:endParaRPr lang="ru-RU" sz="3200" b="1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80" name="Содержимое 3"/>
          <p:cNvSpPr>
            <a:spLocks noGrp="1"/>
          </p:cNvSpPr>
          <p:nvPr>
            <p:ph idx="1"/>
          </p:nvPr>
        </p:nvSpPr>
        <p:spPr>
          <a:xfrm>
            <a:off x="210344" y="1412776"/>
            <a:ext cx="8229600" cy="49831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Проявляя настойчивость, нельзя впадать в крайность - уверовав в могущество движения, отказываться от всех других рекомендаций врача.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Физические упражнения - это всего лишь часть, хотя и очень важная, целого комплекса как профилактических, так и лечебных мер. И как бы ни были они полезны, принцип “чем больше - тем лучше” в данном случае неприемлем.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 временем комплексы, которые будут предложены можно добавить и усложнить. </a:t>
            </a:r>
          </a:p>
          <a:p>
            <a:endParaRPr lang="ru-RU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Box 5"/>
          <p:cNvSpPr txBox="1">
            <a:spLocks noChangeArrowheads="1"/>
          </p:cNvSpPr>
          <p:nvPr/>
        </p:nvSpPr>
        <p:spPr bwMode="auto">
          <a:xfrm>
            <a:off x="251520" y="260648"/>
            <a:ext cx="8106668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Методы организации занятий </a:t>
            </a:r>
          </a:p>
          <a:p>
            <a:pPr algn="ctr">
              <a:defRPr/>
            </a:pPr>
            <a:r>
              <a:rPr lang="ru-RU" sz="32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детьми с ОВЗ</a:t>
            </a:r>
          </a:p>
          <a:p>
            <a:pPr algn="ctr">
              <a:defRPr/>
            </a:pP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Групповые занятия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Подгрупповые занятия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Индивидуальные коррекционные      занятия</a:t>
            </a:r>
          </a:p>
          <a:p>
            <a:pPr>
              <a:defRPr/>
            </a:pPr>
            <a:endPara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2000" dirty="0">
              <a:latin typeface="Arial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16" y="3429000"/>
            <a:ext cx="4895879" cy="32655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Box 4"/>
          <p:cNvSpPr txBox="1">
            <a:spLocks noChangeArrowheads="1"/>
          </p:cNvSpPr>
          <p:nvPr/>
        </p:nvSpPr>
        <p:spPr bwMode="auto">
          <a:xfrm>
            <a:off x="251520" y="332656"/>
            <a:ext cx="8143875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Формы организации занятий</a:t>
            </a:r>
            <a: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>
              <a:defRPr/>
            </a:pP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 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Коррекционно- 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оздоровительная гимнастика: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позволяет получить положительное эмоциональное состояние и хороший тонус.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Гимнастика 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для стимуляции деятельности речевых центров: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система физических упражнений для коррекции речи - элементы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логоритмики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пальчиковая гимнастика, артикуляционная гимнастика.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Релаксация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упражнения для расслабления мышцы рук, ног, лица, туловища.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Оздоровительный 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дозированный бег: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для тренировки всех функциональных систем организма, развития физической выносливости.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Физические упражнения в воде и плавание:</a:t>
            </a:r>
            <a:r>
              <a:rPr lang="ru-RU" sz="2400" dirty="0" smtClean="0">
                <a:latin typeface="Arial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лечебная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гимнастика, занятия по рекомендации врача.</a:t>
            </a:r>
            <a:endParaRPr lang="ru-RU" sz="2400" b="1" u="sng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332656"/>
            <a:ext cx="8143875" cy="58785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содержание работы с детьми ОВЗ входят</a:t>
            </a:r>
            <a: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>
              <a:defRPr/>
            </a:pP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  <a:sym typeface="Symbol"/>
              </a:rPr>
              <a:t>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Уменьшение физической нагрузки в процессе занятий;</a:t>
            </a:r>
          </a:p>
          <a:p>
            <a:pPr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  <a:sym typeface="Symbol"/>
              </a:rPr>
              <a:t>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Адаптирование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сложных для выполнения упражнений на более легкие;</a:t>
            </a:r>
          </a:p>
          <a:p>
            <a:pPr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  <a:sym typeface="Symbol"/>
              </a:rPr>
              <a:t>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Исключение некоторых видов упражнений по медицинским показаниям;</a:t>
            </a:r>
          </a:p>
          <a:p>
            <a:pPr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  <a:sym typeface="Symbol"/>
              </a:rPr>
              <a:t>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Формирование правильного отношения к физической культуре, к себе и к своему здоровью;</a:t>
            </a:r>
          </a:p>
          <a:p>
            <a:pPr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  <a:sym typeface="Symbol"/>
              </a:rPr>
              <a:t>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Наблюдение за состоянием ребенка во время занятий физ. инструктором, мед. сестрой, воспитателем;</a:t>
            </a:r>
          </a:p>
          <a:p>
            <a:pPr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  <a:sym typeface="Symbol"/>
              </a:rPr>
              <a:t>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Мотивация на улучшение результатов (похвала); </a:t>
            </a:r>
          </a:p>
          <a:p>
            <a:pPr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  <a:sym typeface="Symbol"/>
              </a:rPr>
              <a:t>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Релаксация во время занятия;</a:t>
            </a:r>
          </a:p>
          <a:p>
            <a:pPr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  <a:sym typeface="Symbol"/>
              </a:rPr>
              <a:t>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Оказание помощи ребенку при выполнении упражнений;</a:t>
            </a:r>
          </a:p>
          <a:p>
            <a:pPr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  <a:sym typeface="Symbol"/>
              </a:rPr>
              <a:t>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Предоставление дополнительного времени для выполнения заданий.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332656"/>
            <a:ext cx="8229600" cy="4889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Коррекционные задачи:</a:t>
            </a:r>
            <a:r>
              <a:rPr lang="ru-RU" sz="3200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29700" name="Содержимое 3"/>
          <p:cNvSpPr>
            <a:spLocks noGrp="1"/>
          </p:cNvSpPr>
          <p:nvPr>
            <p:ph idx="1"/>
          </p:nvPr>
        </p:nvSpPr>
        <p:spPr>
          <a:xfrm>
            <a:off x="251520" y="1412776"/>
            <a:ext cx="8229600" cy="4983163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в процессе физического воспитания пространственных и временных представлений;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в процессе предметной деятельности различных свойств материалов, а также назначения предметов;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речи посредством движения;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в процессе двигательной деятельности различных видов познавательной деятельности;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эмоциональной сферой ребенка, развитие морально-волевых качеств личности, формирующихся в процессе специальных двигательных занятий, игр, эстафет.</a:t>
            </a:r>
          </a:p>
          <a:p>
            <a:endParaRPr lang="ru-RU" altLang="ru-RU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69392" y="188640"/>
            <a:ext cx="8229600" cy="1428750"/>
          </a:xfrm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Структура проведения занятий в спортивном зале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0724" name="Содержимое 3"/>
          <p:cNvSpPr>
            <a:spLocks noGrp="1"/>
          </p:cNvSpPr>
          <p:nvPr>
            <p:ph idx="1"/>
          </p:nvPr>
        </p:nvSpPr>
        <p:spPr>
          <a:xfrm>
            <a:off x="357188" y="1500188"/>
            <a:ext cx="8429625" cy="462597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alt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Подготовительная часть</a:t>
            </a: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предусматривает подготовку к выполнению основных видов движения и специальных упражнений, постепенно включает в нагрузку. Длительность части 10-20% от всего времени занятия.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 основной части</a:t>
            </a: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занятия применяются специальные упражнения в чередовании с общеукрепляющими. Длительность основной части 60-80% от всего времени занятия.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 заключительной части</a:t>
            </a:r>
            <a:r>
              <a:rPr lang="ru-RU" alt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нагрузку постепенно снижают. Физическую нагрузку контролируют и регулируют, наблюдая за ответными реакциями организма.</a:t>
            </a:r>
          </a:p>
          <a:p>
            <a:endParaRPr lang="ru-RU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95736" y="260648"/>
            <a:ext cx="2664296" cy="78581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Мониторинг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2772" name="Содержимое 3"/>
          <p:cNvSpPr>
            <a:spLocks noGrp="1"/>
          </p:cNvSpPr>
          <p:nvPr>
            <p:ph idx="1"/>
          </p:nvPr>
        </p:nvSpPr>
        <p:spPr>
          <a:xfrm>
            <a:off x="251520" y="1046461"/>
            <a:ext cx="8229600" cy="51260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мониторинга достижения детьми с ОВЗ планируемых результатов освоения основной образовательной программы дошкольного образования призвана обеспечить комплексный подход к оценке результатов освоения программы и динамики развития детей.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освоения основных видов движения для оценки развития ребёнка с ОВЗ и его функциональных возможностей.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изучения возможностей детского организма разработаны критерии по освоению ребёнком  с ОВЗ основных видов движения и    освоения упражнений в воде.</a:t>
            </a:r>
          </a:p>
          <a:p>
            <a:endParaRPr lang="ru-RU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5574" y="332656"/>
            <a:ext cx="8229600" cy="107156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Ожидаемые конечные результаты </a:t>
            </a:r>
            <a:b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реализации программы: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8916" name="Содержимое 3"/>
          <p:cNvSpPr>
            <a:spLocks noGrp="1"/>
          </p:cNvSpPr>
          <p:nvPr>
            <p:ph idx="1"/>
          </p:nvPr>
        </p:nvSpPr>
        <p:spPr>
          <a:xfrm>
            <a:off x="179512" y="1772816"/>
            <a:ext cx="8229600" cy="419735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укрепить здоровье детей и развить правильное отношение к здоровому образу жизни;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 нравственные ценности: доброты, милосердия, отзывчивости, дружбы;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 у детей навыки самостоятельной деятельности.</a:t>
            </a:r>
          </a:p>
          <a:p>
            <a:endParaRPr lang="ru-RU" altLang="ru-RU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882008"/>
            <a:ext cx="4463988" cy="297599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80928"/>
            <a:ext cx="7055380" cy="1400530"/>
          </a:xfrm>
        </p:spPr>
        <p:txBody>
          <a:bodyPr/>
          <a:lstStyle/>
          <a:p>
            <a: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Спасибо за внимание!</a:t>
            </a:r>
            <a:endParaRPr lang="ru-RU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4129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2852</TotalTime>
  <Words>946</Words>
  <Application>Microsoft Office PowerPoint</Application>
  <PresentationFormat>Экран (4:3)</PresentationFormat>
  <Paragraphs>155</Paragraphs>
  <Slides>23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1" baseType="lpstr">
      <vt:lpstr>Arial</vt:lpstr>
      <vt:lpstr>Calibri</vt:lpstr>
      <vt:lpstr>Century Gothic</vt:lpstr>
      <vt:lpstr>Symbol</vt:lpstr>
      <vt:lpstr>Times New Roman</vt:lpstr>
      <vt:lpstr>Wingdings</vt:lpstr>
      <vt:lpstr>Wingdings 3</vt:lpstr>
      <vt:lpstr>Ион</vt:lpstr>
      <vt:lpstr>Особенности организации работы по физической культуре с детьми с ограниченными возможностями здоровья</vt:lpstr>
      <vt:lpstr>Презентация PowerPoint</vt:lpstr>
      <vt:lpstr>Презентация PowerPoint</vt:lpstr>
      <vt:lpstr>Презентация PowerPoint</vt:lpstr>
      <vt:lpstr>Особенности физического развития  детей с ОВЗ: </vt:lpstr>
      <vt:lpstr>Общие принципы работы  с детьми с ОВЗ </vt:lpstr>
      <vt:lpstr>Презентация PowerPoint</vt:lpstr>
      <vt:lpstr>Презентация PowerPoint</vt:lpstr>
      <vt:lpstr>Презентация PowerPoint</vt:lpstr>
      <vt:lpstr>План индивидуального  сопровождения педагога по физической культуре детей с ОВЗ</vt:lpstr>
      <vt:lpstr>Адаптивная физическая культура</vt:lpstr>
      <vt:lpstr>Цель и задачи адаптивной программы</vt:lpstr>
      <vt:lpstr>Принципы адаптивной физической  культуры </vt:lpstr>
      <vt:lpstr>Сроки реализации адаптированной образовательной программы по физической культуре </vt:lpstr>
      <vt:lpstr>Моменты в работе педагога</vt:lpstr>
      <vt:lpstr>Презентация PowerPoint</vt:lpstr>
      <vt:lpstr>Презентация PowerPoint</vt:lpstr>
      <vt:lpstr>Презентация PowerPoint</vt:lpstr>
      <vt:lpstr>Коррекционные задачи:  </vt:lpstr>
      <vt:lpstr>Структура проведения занятий в спортивном зале </vt:lpstr>
      <vt:lpstr>Мониторинг </vt:lpstr>
      <vt:lpstr>Ожидаемые конечные результаты  реализации программы: 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LenovoC200</cp:lastModifiedBy>
  <cp:revision>225</cp:revision>
  <dcterms:created xsi:type="dcterms:W3CDTF">2010-04-23T03:00:43Z</dcterms:created>
  <dcterms:modified xsi:type="dcterms:W3CDTF">2025-09-18T08:01:03Z</dcterms:modified>
</cp:coreProperties>
</file>