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53959" y="-62075"/>
            <a:ext cx="4619832" cy="53394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38500" y="463025"/>
            <a:ext cx="4131300" cy="361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Пейзаж: многогранность жанра, техники и исследовательские методы
</a:t>
            </a:r>
            <a:pPr algn="ctr" indent="0" marL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Обзор жанра пейзажа, техник исполнения и ключевых подходов исследования.
</a:t>
            </a:r>
            <a:endParaRPr lang="en-US" sz="3000" dirty="0"/>
          </a:p>
        </p:txBody>
      </p:sp>
      <p:sp>
        <p:nvSpPr>
          <p:cNvPr id="5" name="Text 1"/>
          <p:cNvSpPr txBox="1"/>
          <p:nvPr/>
        </p:nvSpPr>
        <p:spPr>
          <a:xfrm>
            <a:off x="538350" y="4404150"/>
            <a:ext cx="4131300" cy="36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EC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975" y="2975096"/>
            <a:ext cx="8561700" cy="2165508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67050" y="118050"/>
            <a:ext cx="7790400" cy="1017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Фотографический пейзаж: техника и художественные методы
</a:t>
            </a:r>
            <a:endParaRPr lang="en-US" sz="2500" dirty="0"/>
          </a:p>
        </p:txBody>
      </p:sp>
      <p:sp>
        <p:nvSpPr>
          <p:cNvPr id="5" name="Text 1"/>
          <p:cNvSpPr txBox="1"/>
          <p:nvPr/>
        </p:nvSpPr>
        <p:spPr>
          <a:xfrm>
            <a:off x="611425" y="1414025"/>
            <a:ext cx="3643200" cy="1252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фотографии пейзажа ключевую роль играет тщательно продуманная композиция, подбор оптимальной экспозиции и точная установка фокуса. Эти элементы помогают передать глубину пространства, объём и атмосферу, делая кадр выразительным и живым.
</a:t>
            </a:r>
            <a:endParaRPr lang="en-US" sz="1100" dirty="0"/>
          </a:p>
        </p:txBody>
      </p:sp>
      <p:sp>
        <p:nvSpPr>
          <p:cNvPr id="6" name="Text 2"/>
          <p:cNvSpPr txBox="1"/>
          <p:nvPr/>
        </p:nvSpPr>
        <p:spPr>
          <a:xfrm>
            <a:off x="4889375" y="1414025"/>
            <a:ext cx="3643200" cy="12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Современная цифровая обработка существенно расширяет возможности художника, позволяя подчеркнуть тонкие текстуры и контрасты, а также создать уникальное настроение снимка. Техники, применяемые мастерами от Анселя Адамса до современных фотографов, вдохновляют к экспериментам с цветом и светом.
</a:t>
            </a:r>
            <a:endParaRPr lang="en-US" sz="1100" dirty="0"/>
          </a:p>
        </p:txBody>
      </p:sp>
      <p:sp>
        <p:nvSpPr>
          <p:cNvPr id="7" name="Text 3"/>
          <p:cNvSpPr txBox="1"/>
          <p:nvPr/>
        </p:nvSpPr>
        <p:spPr>
          <a:xfrm>
            <a:off x="86103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EC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532375" y="335675"/>
            <a:ext cx="7896600" cy="627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Цифровое искусство: новые горизонты пейзажа
</a:t>
            </a:r>
            <a:endParaRPr lang="en-US" sz="2500" dirty="0"/>
          </a:p>
        </p:txBody>
      </p:sp>
      <p:sp>
        <p:nvSpPr>
          <p:cNvPr id="9" name="Text 1"/>
          <p:cNvSpPr txBox="1"/>
          <p:nvPr/>
        </p:nvSpPr>
        <p:spPr>
          <a:xfrm>
            <a:off x="-9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400" dirty="0"/>
          </a:p>
        </p:txBody>
      </p:sp>
      <p:sp>
        <p:nvSpPr>
          <p:cNvPr id="10" name="Text 2"/>
          <p:cNvSpPr txBox="1"/>
          <p:nvPr/>
        </p:nvSpPr>
        <p:spPr>
          <a:xfrm>
            <a:off x="205200" y="1437150"/>
            <a:ext cx="2713800" cy="88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ct val="110046"/>
              </a:lnSpc>
              <a:buNone/>
            </a:pPr>
            <a:r>
              <a:rPr lang="en-US" sz="99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Появление первых графических редакторов и компьютерной графики открыло художникам новые возможности для создания пейзажей, позволив сочетать традиционные техники с цифровыми инструментами, что изменило восприятие природных изображений.
</a:t>
            </a:r>
            <a:endParaRPr lang="en-US" sz="994" dirty="0"/>
          </a:p>
        </p:txBody>
      </p:sp>
      <p:sp>
        <p:nvSpPr>
          <p:cNvPr id="11" name="Text 3"/>
          <p:cNvSpPr txBox="1"/>
          <p:nvPr/>
        </p:nvSpPr>
        <p:spPr>
          <a:xfrm>
            <a:off x="304500" y="2952900"/>
            <a:ext cx="2517000" cy="3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56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1980-е годы — первые эксперименты с цифровым пейзажем
</a:t>
            </a:r>
            <a:endParaRPr lang="en-US" sz="1056" dirty="0"/>
          </a:p>
        </p:txBody>
      </p:sp>
      <p:sp>
        <p:nvSpPr>
          <p:cNvPr id="12" name="Text 4"/>
          <p:cNvSpPr txBox="1"/>
          <p:nvPr/>
        </p:nvSpPr>
        <p:spPr>
          <a:xfrm>
            <a:off x="3123775" y="3934050"/>
            <a:ext cx="2713800" cy="88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46"/>
              </a:lnSpc>
              <a:buNone/>
            </a:pPr>
            <a:r>
              <a:rPr lang="en-US" sz="93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Технологии трёхмерной графики позволяют создавать реалистичные цифровые ландшафты, расширяя границы художественного выражения и интегрируя интерактивные элементы, которые делают восприятие пейзажа более живым и динамичным.
</a:t>
            </a:r>
            <a:endParaRPr lang="en-US" sz="930" dirty="0"/>
          </a:p>
        </p:txBody>
      </p:sp>
      <p:sp>
        <p:nvSpPr>
          <p:cNvPr id="13" name="Text 5"/>
          <p:cNvSpPr txBox="1"/>
          <p:nvPr/>
        </p:nvSpPr>
        <p:spPr>
          <a:xfrm>
            <a:off x="3222238" y="2952900"/>
            <a:ext cx="2517000" cy="3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2000-е годы — развитие 3D-моделирования и анимации
</a:t>
            </a:r>
            <a:endParaRPr lang="en-US" sz="1100" dirty="0"/>
          </a:p>
        </p:txBody>
      </p:sp>
      <p:sp>
        <p:nvSpPr>
          <p:cNvPr id="14" name="Text 6"/>
          <p:cNvSpPr txBox="1"/>
          <p:nvPr/>
        </p:nvSpPr>
        <p:spPr>
          <a:xfrm>
            <a:off x="6042325" y="1437150"/>
            <a:ext cx="2713800" cy="88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ct val="110046"/>
              </a:lnSpc>
              <a:buNone/>
            </a:pPr>
            <a:r>
              <a:rPr lang="en-US" sz="90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Современные художники используют виртуальную и дополненную реальность для создания иммерсивных пейзажей, объединяя искусственный интеллект, фотографии, видео и звуковые эффекты, что формирует новые способы исследования и интерпретации природных явлений.
</a:t>
            </a:r>
            <a:endParaRPr lang="en-US" sz="908" dirty="0"/>
          </a:p>
        </p:txBody>
      </p:sp>
      <p:sp>
        <p:nvSpPr>
          <p:cNvPr id="15" name="Text 7"/>
          <p:cNvSpPr txBox="1"/>
          <p:nvPr/>
        </p:nvSpPr>
        <p:spPr>
          <a:xfrm>
            <a:off x="6140800" y="2952900"/>
            <a:ext cx="2517000" cy="3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28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Современность — мультидисциплинарность и виртуальная реальность
</a:t>
            </a:r>
            <a:endParaRPr lang="en-US" sz="928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EC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58057" y="1235475"/>
            <a:ext cx="4444185" cy="32343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37650" y="1461250"/>
            <a:ext cx="3787200" cy="248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Активное внедрение технологий способствует росту востребованности цифровой живописи среди молодых художников и зрителей.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Цифровое искусство значительно увеличивает свою долю, тогда как классические техники демонстрируют разную динамику в зависимости от жанровых предпочтений.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1024955" y="247125"/>
            <a:ext cx="7094100" cy="569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41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Тренды популярности техник пейзажа с 2000 по 2024 гг.
</a:t>
            </a:r>
            <a:endParaRPr lang="en-US" sz="2241" dirty="0"/>
          </a:p>
        </p:txBody>
      </p:sp>
      <p:sp>
        <p:nvSpPr>
          <p:cNvPr id="5" name="Text 2"/>
          <p:cNvSpPr txBox="1"/>
          <p:nvPr/>
        </p:nvSpPr>
        <p:spPr>
          <a:xfrm>
            <a:off x="-9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4415625" y="4797275"/>
            <a:ext cx="4562100" cy="18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i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Аналитика арт-галерей и онлайн-платформ, 2024
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EC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551" y="1345875"/>
            <a:ext cx="8212397" cy="3334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71500" y="933150"/>
            <a:ext cx="8212500" cy="296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50041"/>
              </a:lnSpc>
              <a:buNone/>
            </a:pPr>
            <a:r>
              <a:rPr lang="en-US" sz="106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Подробное описание этапов анализа и рекомендации для комплексной оценки художественных произведений пейзажного жанра
</a:t>
            </a:r>
            <a:endParaRPr lang="en-US" sz="1068" dirty="0"/>
          </a:p>
        </p:txBody>
      </p:sp>
      <p:sp>
        <p:nvSpPr>
          <p:cNvPr id="4" name="Text 1"/>
          <p:cNvSpPr txBox="1"/>
          <p:nvPr/>
        </p:nvSpPr>
        <p:spPr>
          <a:xfrm>
            <a:off x="471500" y="247125"/>
            <a:ext cx="8212500" cy="569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Методы исследования пейзажа в искусствознании
</a:t>
            </a:r>
            <a:endParaRPr lang="en-US" sz="2500" dirty="0"/>
          </a:p>
        </p:txBody>
      </p:sp>
      <p:sp>
        <p:nvSpPr>
          <p:cNvPr id="5" name="Text 2"/>
          <p:cNvSpPr txBox="1"/>
          <p:nvPr/>
        </p:nvSpPr>
        <p:spPr>
          <a:xfrm>
            <a:off x="-9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EC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95875" y="1158600"/>
            <a:ext cx="3771900" cy="282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Опираясь на опросы, большая часть современных мастеров использует технологии для расширения выразительных возможностей своих работ.
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-9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400" dirty="0"/>
          </a:p>
        </p:txBody>
      </p:sp>
      <p:sp>
        <p:nvSpPr>
          <p:cNvPr id="5" name="Text 2"/>
          <p:cNvSpPr txBox="1"/>
          <p:nvPr/>
        </p:nvSpPr>
        <p:spPr>
          <a:xfrm>
            <a:off x="735475" y="1365000"/>
            <a:ext cx="3958800" cy="2413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4"/>
              </a:lnSpc>
              <a:buNone/>
            </a:pPr>
            <a:r>
              <a:rPr lang="en-US" sz="4000" b="1" dirty="0">
                <a:solidFill>
                  <a:srgbClr val="F8EC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73%
</a:t>
            </a:r>
            <a:pPr algn="ctr" indent="0" marL="0">
              <a:lnSpc>
                <a:spcPct val="120004"/>
              </a:lnSpc>
              <a:buNone/>
            </a:pPr>
            <a:r>
              <a:rPr lang="en-US" sz="1200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ctr" indent="0" marL="0">
              <a:lnSpc>
                <a:spcPct val="120004"/>
              </a:lnSpc>
              <a:buNone/>
            </a:pPr>
            <a:r>
              <a:rPr lang="en-US" sz="1800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художников отмечают улучшение творческого потенциала благодаря цифровым инструментам.
</a:t>
            </a:r>
            <a:pPr algn="ctr" indent="0" marL="0">
              <a:lnSpc>
                <a:spcPct val="120004"/>
              </a:lnSpc>
              <a:buNone/>
            </a:pPr>
            <a:r>
              <a:rPr lang="en-US" sz="1000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ctr" indent="0" marL="0">
              <a:lnSpc>
                <a:spcPct val="120004"/>
              </a:lnSpc>
              <a:buNone/>
            </a:pPr>
            <a:r>
              <a:rPr lang="en-US" sz="10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Digital Art Insights, 2023
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EC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20100" y="554440"/>
            <a:ext cx="3767100" cy="373767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586450" y="1258750"/>
            <a:ext cx="4487400" cy="322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Пейзаж в цифровую эпоху: новые вызовы и возможности
</a:t>
            </a:r>
            <a:pPr algn="l" indent="0" marL="0">
              <a:lnSpc>
                <a:spcPct val="100000"/>
              </a:lnSpc>
              <a:buNone/>
            </a:pPr>
            <a:r>
              <a:rPr lang="en-US" sz="2700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Жанр пейзажа сегодня гармонично сочетает вековые традиции с современными инновациями. Современные методы исследования, включая цифровой анализ и виртуальную реконструкцию, позволяют глубже понять его эволюцию, выявить новые художественные приемы и оценить перспективы развития в условиях цифрового искусства и мультидисциплинарных подходов.
</a:t>
            </a:r>
            <a:endParaRPr lang="en-US" sz="2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EC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3475" y="0"/>
            <a:ext cx="4568751" cy="5141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5" name="Text 1"/>
          <p:cNvSpPr txBox="1"/>
          <p:nvPr/>
        </p:nvSpPr>
        <p:spPr>
          <a:xfrm>
            <a:off x="245225" y="590200"/>
            <a:ext cx="3933300" cy="3848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Эволюция пейзажа в историческом контексте
</a:t>
            </a:r>
            <a:pPr algn="l" indent="0" marL="0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Пейзаж как жанр искусства возник в эпоху Возрождения, когда художники начали уделять внимание природе как самостоятельному субъекту. В течение барокко, романтизма и импрессионизма менялись не только визуальные стили, но и философские взгляды на природу. Научные открытия в области оптики и географии расширяли возможности точного изображения ландшафтов и их атмосферных эффектов, что отражалось в методах и приемах работы мастеров.
</a:t>
            </a:r>
            <a:endParaRPr lang="en-US" sz="2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EC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0126" y="1282675"/>
            <a:ext cx="2489147" cy="27087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189" y="1282675"/>
            <a:ext cx="2489147" cy="27087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4501" y="1282675"/>
            <a:ext cx="2489147" cy="27087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-9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9" name="Text 1"/>
          <p:cNvSpPr txBox="1"/>
          <p:nvPr/>
        </p:nvSpPr>
        <p:spPr>
          <a:xfrm>
            <a:off x="435000" y="4344900"/>
            <a:ext cx="2401200" cy="31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3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Масляная живопись выделяется глубокой слоистостью и насыщенностью цвета. Художники используют лессировку и импасто, создавая ощущение объёма и световоздушной среды.
</a:t>
            </a:r>
            <a:endParaRPr lang="en-US" sz="633" dirty="0"/>
          </a:p>
        </p:txBody>
      </p:sp>
      <p:sp>
        <p:nvSpPr>
          <p:cNvPr id="10" name="Text 2"/>
          <p:cNvSpPr txBox="1"/>
          <p:nvPr/>
        </p:nvSpPr>
        <p:spPr>
          <a:xfrm>
            <a:off x="435000" y="3991200"/>
            <a:ext cx="2401200" cy="31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72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Техника масляной живописи в передаче природы
</a:t>
            </a:r>
            <a:endParaRPr lang="en-US" sz="1072" dirty="0"/>
          </a:p>
        </p:txBody>
      </p:sp>
      <p:sp>
        <p:nvSpPr>
          <p:cNvPr id="11" name="Text 3"/>
          <p:cNvSpPr txBox="1"/>
          <p:nvPr/>
        </p:nvSpPr>
        <p:spPr>
          <a:xfrm>
            <a:off x="3313825" y="4344900"/>
            <a:ext cx="2401200" cy="31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Шишкин прославился детальной передачей лесных пейзажей. Его приёмы подчёркивают текстуру деревьев и игру света, демонстрируя мастерство композиции и колорита.
</a:t>
            </a:r>
            <a:endParaRPr lang="en-US" sz="652" dirty="0"/>
          </a:p>
        </p:txBody>
      </p:sp>
      <p:sp>
        <p:nvSpPr>
          <p:cNvPr id="12" name="Text 4"/>
          <p:cNvSpPr txBox="1"/>
          <p:nvPr/>
        </p:nvSpPr>
        <p:spPr>
          <a:xfrm>
            <a:off x="3313825" y="3991200"/>
            <a:ext cx="2401200" cy="31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72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Иван Шишкин: русский реализм природы
</a:t>
            </a:r>
            <a:endParaRPr lang="en-US" sz="1072" dirty="0"/>
          </a:p>
        </p:txBody>
      </p:sp>
      <p:sp>
        <p:nvSpPr>
          <p:cNvPr id="13" name="Text 5"/>
          <p:cNvSpPr txBox="1"/>
          <p:nvPr/>
        </p:nvSpPr>
        <p:spPr>
          <a:xfrm>
            <a:off x="6186200" y="4344900"/>
            <a:ext cx="2401200" cy="31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9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Моне применял быстрые мазки и цветовые пятна, фиксируя изменчивость света и атмосферу момента. Его работы стали эталоном светового восприятия в живописи.
</a:t>
            </a:r>
            <a:endParaRPr lang="en-US" sz="693" dirty="0"/>
          </a:p>
        </p:txBody>
      </p:sp>
      <p:sp>
        <p:nvSpPr>
          <p:cNvPr id="14" name="Text 6"/>
          <p:cNvSpPr txBox="1"/>
          <p:nvPr/>
        </p:nvSpPr>
        <p:spPr>
          <a:xfrm>
            <a:off x="6186200" y="3991200"/>
            <a:ext cx="2401200" cy="31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72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Клод Моне и импрессионистское видение
</a:t>
            </a:r>
            <a:endParaRPr lang="en-US" sz="1072" dirty="0"/>
          </a:p>
        </p:txBody>
      </p:sp>
      <p:sp>
        <p:nvSpPr>
          <p:cNvPr id="15" name="Text 7"/>
          <p:cNvSpPr txBox="1"/>
          <p:nvPr/>
        </p:nvSpPr>
        <p:spPr>
          <a:xfrm>
            <a:off x="341550" y="258700"/>
            <a:ext cx="8377500" cy="755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Мастерство и особенности масляной живописи пейзажа
</a:t>
            </a:r>
            <a:endParaRPr lang="en-US" sz="2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EC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625" y="380203"/>
            <a:ext cx="4383300" cy="4340494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4764675" y="2244475"/>
            <a:ext cx="3940200" cy="87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9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Графика в пейзаже широко применяет карандаш, уголь и тушь для создания чётких контуров и разнообразных текстур. Такие приёмы усиливают глубину и объём, подчёркивая природные элементы и структуру композиции.
</a:t>
            </a:r>
            <a:endParaRPr lang="en-US" sz="1193" dirty="0"/>
          </a:p>
        </p:txBody>
      </p:sp>
      <p:sp>
        <p:nvSpPr>
          <p:cNvPr id="8" name="Text 1"/>
          <p:cNvSpPr txBox="1"/>
          <p:nvPr/>
        </p:nvSpPr>
        <p:spPr>
          <a:xfrm>
            <a:off x="4632800" y="380100"/>
            <a:ext cx="4215300" cy="1293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Графические техники в изображении пейзажа
</a:t>
            </a:r>
            <a:endParaRPr lang="en-US" sz="2500" dirty="0"/>
          </a:p>
        </p:txBody>
      </p:sp>
      <p:sp>
        <p:nvSpPr>
          <p:cNvPr id="9" name="Text 2"/>
          <p:cNvSpPr txBox="1"/>
          <p:nvPr/>
        </p:nvSpPr>
        <p:spPr>
          <a:xfrm>
            <a:off x="4764675" y="3692150"/>
            <a:ext cx="3940200" cy="87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9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Коллекции Пушкинского музея и Альбертины иллюстрируют мастерство графических техник: использование светотени и контраста помогает передать ритм, движение и атмосферу пейзажа, раскрывая эмоциональную динамику сцены.
</a:t>
            </a:r>
            <a:endParaRPr lang="en-US" sz="1193" dirty="0"/>
          </a:p>
        </p:txBody>
      </p:sp>
      <p:sp>
        <p:nvSpPr>
          <p:cNvPr id="10" name="Text 3"/>
          <p:cNvSpPr txBox="1"/>
          <p:nvPr/>
        </p:nvSpPr>
        <p:spPr>
          <a:xfrm>
            <a:off x="-9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EC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" y="0"/>
            <a:ext cx="4046608" cy="51411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416300" y="766775"/>
            <a:ext cx="4355100" cy="377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229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Акварельный пейзаж: прозрачность и спонтанность
</a:t>
            </a:r>
            <a:pPr algn="l" indent="0" marL="0">
              <a:lnSpc>
                <a:spcPct val="115000"/>
              </a:lnSpc>
              <a:buNone/>
            </a:pPr>
            <a:r>
              <a:rPr lang="en-US" sz="1374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1374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1374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Техника и выразительность акварели
</a:t>
            </a:r>
            <a:pPr algn="l" indent="0" marL="0">
              <a:lnSpc>
                <a:spcPct val="115000"/>
              </a:lnSpc>
              <a:buNone/>
            </a:pPr>
            <a:r>
              <a:rPr lang="en-US" sz="916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109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Акварель создаёт лёгкие, воздушные композиции за счёт наложения прозрачных слоёв и быстрого, живого письма. Минимальные правки поддерживают естественную свежесть работы, подчёркивая игру света и тени в пейзаже.
</a:t>
            </a:r>
            <a:pPr algn="l" indent="0" marL="0">
              <a:lnSpc>
                <a:spcPct val="115000"/>
              </a:lnSpc>
              <a:buNone/>
            </a:pPr>
            <a:r>
              <a:rPr lang="en-US" sz="109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109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109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1374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Примеры и особенности исполнения
</a:t>
            </a:r>
            <a:pPr algn="l" indent="0" marL="0">
              <a:lnSpc>
                <a:spcPct val="115000"/>
              </a:lnSpc>
              <a:buNone/>
            </a:pPr>
            <a:r>
              <a:rPr lang="en-US" sz="916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109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Творчество Сергея Андрияки ярко демонстрирует возможности акварели в передаче света, атмосферы и настроения. В его работах спонтанность штрихов и экспрессивность формы создают живую, динамичную картину природы.
</a:t>
            </a:r>
            <a:endParaRPr lang="en-US" sz="2290" dirty="0"/>
          </a:p>
        </p:txBody>
      </p:sp>
      <p:sp>
        <p:nvSpPr>
          <p:cNvPr id="5" name="Text 1"/>
          <p:cNvSpPr txBox="1"/>
          <p:nvPr/>
        </p:nvSpPr>
        <p:spPr>
          <a:xfrm>
            <a:off x="86103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EC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95199" y="296825"/>
            <a:ext cx="85536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Пастель: мягкость и насыщенность цвета в пейзаже
</a:t>
            </a:r>
            <a:endParaRPr lang="en-US" sz="2500" dirty="0"/>
          </a:p>
        </p:txBody>
      </p:sp>
      <p:sp>
        <p:nvSpPr>
          <p:cNvPr id="5" name="Text 1"/>
          <p:cNvSpPr txBox="1"/>
          <p:nvPr/>
        </p:nvSpPr>
        <p:spPr>
          <a:xfrm>
            <a:off x="1108325" y="1866200"/>
            <a:ext cx="3362400" cy="128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9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Пастель отличается бархатистой текстурой, которая придаёт пейзажу нежность и теплую глубину цвета, создавая иллюзию воздушной прозрачности и лёгкого мерцания на поверхности, усиливая эмоциональное восприятие.
</a:t>
            </a:r>
            <a:endParaRPr lang="en-US" sz="1293" dirty="0"/>
          </a:p>
        </p:txBody>
      </p:sp>
      <p:sp>
        <p:nvSpPr>
          <p:cNvPr id="6" name="Text 2"/>
          <p:cNvSpPr txBox="1"/>
          <p:nvPr/>
        </p:nvSpPr>
        <p:spPr>
          <a:xfrm>
            <a:off x="5486450" y="1866254"/>
            <a:ext cx="3362400" cy="128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5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достижения плавных цветовых переходов художники используют растушёвку пальцами и специальными инструментами, что позволяет смешивать оттенки с тончайшими нюансами, обогащая композицию и подчеркивая атмосферу природных явлений.
</a:t>
            </a:r>
            <a:endParaRPr lang="en-US" sz="1257" dirty="0"/>
          </a:p>
        </p:txBody>
      </p:sp>
      <p:sp>
        <p:nvSpPr>
          <p:cNvPr id="7" name="Text 3"/>
          <p:cNvSpPr txBox="1"/>
          <p:nvPr/>
        </p:nvSpPr>
        <p:spPr>
          <a:xfrm>
            <a:off x="1108275" y="3590600"/>
            <a:ext cx="3362400" cy="128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7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Работы Эдгара Дега и современных художников ярко иллюстрируют возможности пастели: их пейзажи сочетают богатую палитру с текстурными эффектами, достигая гармоничного баланса реализма и импрессионизма в изображении природы.
</a:t>
            </a:r>
            <a:endParaRPr lang="en-US" sz="1274" dirty="0"/>
          </a:p>
        </p:txBody>
      </p:sp>
      <p:sp>
        <p:nvSpPr>
          <p:cNvPr id="8" name="Text 4"/>
          <p:cNvSpPr txBox="1"/>
          <p:nvPr/>
        </p:nvSpPr>
        <p:spPr>
          <a:xfrm>
            <a:off x="86103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EC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3500" y="1268818"/>
            <a:ext cx="3861000" cy="2778864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375" y="1268768"/>
            <a:ext cx="3861000" cy="2778864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-9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  <p:sp>
        <p:nvSpPr>
          <p:cNvPr id="7" name="Text 1"/>
          <p:cNvSpPr txBox="1"/>
          <p:nvPr/>
        </p:nvSpPr>
        <p:spPr>
          <a:xfrm>
            <a:off x="533700" y="4376300"/>
            <a:ext cx="3728100" cy="21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7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Пленэр открывает уникальную возможность почувствовать атмосферу и дух места, взаимодействовать с природными элементами и светом в реальном времени. Художники учатся улавливать мгновенные изменения цвета и тени, что развивает их наблюдательность и расширяет творческие горизонты. Такой подход помогает создавать аутентичные пейзажи, наполненные жизненной энергией.
</a:t>
            </a:r>
            <a:endParaRPr lang="en-US" sz="470" dirty="0"/>
          </a:p>
        </p:txBody>
      </p:sp>
      <p:sp>
        <p:nvSpPr>
          <p:cNvPr id="8" name="Text 2"/>
          <p:cNvSpPr txBox="1"/>
          <p:nvPr/>
        </p:nvSpPr>
        <p:spPr>
          <a:xfrm>
            <a:off x="533700" y="4049475"/>
            <a:ext cx="3728100" cy="24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954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Вдохновение природы как источник художественного поиска
</a:t>
            </a:r>
            <a:endParaRPr lang="en-US" sz="954" dirty="0"/>
          </a:p>
        </p:txBody>
      </p:sp>
      <p:sp>
        <p:nvSpPr>
          <p:cNvPr id="9" name="Text 3"/>
          <p:cNvSpPr txBox="1"/>
          <p:nvPr/>
        </p:nvSpPr>
        <p:spPr>
          <a:xfrm>
            <a:off x="4811775" y="4376301"/>
            <a:ext cx="3728100" cy="21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7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Работа на открытом воздухе требует специальных приёмов и адаптаций в использовании красок и инструментов. Большинство художников предпочитают быстрые и мобильные средства — акварель или гуашь — для оперативного захвата настроения пейзажа. Также важна подготовка и организация рабочего места, позволяющая сохранить качество работы в условиях внешних факторов.
</a:t>
            </a:r>
            <a:endParaRPr lang="en-US" sz="472" dirty="0"/>
          </a:p>
        </p:txBody>
      </p:sp>
      <p:sp>
        <p:nvSpPr>
          <p:cNvPr id="10" name="Text 4"/>
          <p:cNvSpPr txBox="1"/>
          <p:nvPr/>
        </p:nvSpPr>
        <p:spPr>
          <a:xfrm>
            <a:off x="4811775" y="4049475"/>
            <a:ext cx="3728100" cy="24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35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Техники и материалы для пленэрной живописи
</a:t>
            </a:r>
            <a:endParaRPr lang="en-US" sz="1235" dirty="0"/>
          </a:p>
        </p:txBody>
      </p:sp>
      <p:sp>
        <p:nvSpPr>
          <p:cNvPr id="11" name="Text 5"/>
          <p:cNvSpPr txBox="1"/>
          <p:nvPr/>
        </p:nvSpPr>
        <p:spPr>
          <a:xfrm>
            <a:off x="341550" y="258700"/>
            <a:ext cx="8377500" cy="755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Пленэр: живое творчество на открытом воздухе
</a:t>
            </a:r>
            <a:endParaRPr lang="en-US" sz="2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EC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28350" y="1296321"/>
            <a:ext cx="4775700" cy="281625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37650" y="1461250"/>
            <a:ext cx="3787200" cy="248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Таблица раскрывает основные характеристики и особенности популярных техник пейзажа, способствуя выбору подходящей методики для творческих задач.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Выбор техники определяется творческими целями и желаемым визуальным эффектом.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1024955" y="247125"/>
            <a:ext cx="7094100" cy="569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Сравнительный анализ техник пейзажа
</a:t>
            </a:r>
            <a:endParaRPr lang="en-US" sz="2500" dirty="0"/>
          </a:p>
        </p:txBody>
      </p:sp>
      <p:sp>
        <p:nvSpPr>
          <p:cNvPr id="5" name="Text 2"/>
          <p:cNvSpPr txBox="1"/>
          <p:nvPr/>
        </p:nvSpPr>
        <p:spPr>
          <a:xfrm>
            <a:off x="-9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4415625" y="4797275"/>
            <a:ext cx="4562100" cy="18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i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Профессиональные арт-журналы и обзоры
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EC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95199" y="123125"/>
            <a:ext cx="8553600" cy="63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Передача света и атмосферы в пейзаже
</a:t>
            </a:r>
            <a:endParaRPr lang="en-US" sz="2500" dirty="0"/>
          </a:p>
        </p:txBody>
      </p:sp>
      <p:sp>
        <p:nvSpPr>
          <p:cNvPr id="5" name="Text 1"/>
          <p:cNvSpPr txBox="1"/>
          <p:nvPr/>
        </p:nvSpPr>
        <p:spPr>
          <a:xfrm>
            <a:off x="86103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400" dirty="0"/>
          </a:p>
        </p:txBody>
      </p:sp>
      <p:sp>
        <p:nvSpPr>
          <p:cNvPr id="6" name="Text 2"/>
          <p:cNvSpPr txBox="1"/>
          <p:nvPr/>
        </p:nvSpPr>
        <p:spPr>
          <a:xfrm>
            <a:off x="854475" y="1563225"/>
            <a:ext cx="3195000" cy="118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Цветовая температура играет ключевую роль в создании настроения пейзажа: тёплые оттенки красного, оранжевого и жёлтого придают ощущение уюта и тепла, а холодные синие и зелёные тона вызывают чувство свежести, простора и покоя.
</a:t>
            </a:r>
            <a:endParaRPr lang="en-US" sz="1100" dirty="0"/>
          </a:p>
        </p:txBody>
      </p:sp>
      <p:sp>
        <p:nvSpPr>
          <p:cNvPr id="7" name="Text 3"/>
          <p:cNvSpPr txBox="1"/>
          <p:nvPr/>
        </p:nvSpPr>
        <p:spPr>
          <a:xfrm>
            <a:off x="5094625" y="1563225"/>
            <a:ext cx="3195000" cy="118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Тональные переходы между светом и тенью тщательно выстраиваются для моделирования объёма и глубины, что позволяет изображению выглядеть трёхмерным и живым, усиливая восприятие пространства и фактуры элементов пейзажа.
</a:t>
            </a:r>
            <a:endParaRPr lang="en-US" sz="1100" dirty="0"/>
          </a:p>
        </p:txBody>
      </p:sp>
      <p:sp>
        <p:nvSpPr>
          <p:cNvPr id="8" name="Text 4"/>
          <p:cNvSpPr txBox="1"/>
          <p:nvPr/>
        </p:nvSpPr>
        <p:spPr>
          <a:xfrm>
            <a:off x="854475" y="3583725"/>
            <a:ext cx="3195000" cy="118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Передача времени суток и погодных условий через цвет и свет влияет на эмоциональную атмосферу картины, отражая динамику природы — от рассветной тишины до бурной непогоды с изменчивым освещением.
</a:t>
            </a:r>
            <a:endParaRPr lang="en-US" sz="1100" dirty="0"/>
          </a:p>
        </p:txBody>
      </p:sp>
      <p:sp>
        <p:nvSpPr>
          <p:cNvPr id="9" name="Text 5"/>
          <p:cNvSpPr txBox="1"/>
          <p:nvPr/>
        </p:nvSpPr>
        <p:spPr>
          <a:xfrm>
            <a:off x="5094625" y="3583725"/>
            <a:ext cx="3195000" cy="118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картинах Левитана и Тёрнера свет и атмосфера играют ведущую роль — их мастерство показывает, как освещение формирует характер и настроение, становясь центральным элементом композиционного решения.
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2026-05-01T10:55:38Z</dcterms:created>
  <dcterms:modified xsi:type="dcterms:W3CDTF">2026-05-01T10:55:38Z</dcterms:modified>
</cp:coreProperties>
</file>