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65" r:id="rId3"/>
    <p:sldId id="266" r:id="rId4"/>
    <p:sldId id="263" r:id="rId5"/>
    <p:sldId id="264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563" y="-14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F3405-1EB2-4962-9287-ECAA6F256E07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39E2F-6FD2-47A5-9FF7-0FE6AEE19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89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39E2F-6FD2-47A5-9FF7-0FE6AEE194B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15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14300"/>
            <a:ext cx="6943725" cy="925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0"/>
            <a:ext cx="6565155" cy="89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55" y="323528"/>
            <a:ext cx="29622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251520"/>
            <a:ext cx="15001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307" y="299715"/>
            <a:ext cx="1377950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48" y="251520"/>
            <a:ext cx="7381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760" y="251520"/>
            <a:ext cx="6588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166" y="299715"/>
            <a:ext cx="1377950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727543"/>
            <a:ext cx="6065837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55" y="763149"/>
            <a:ext cx="633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0728" y="746865"/>
            <a:ext cx="5396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 формулы веществ, найдите оксиды, кислоты и соли, выделив их разными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1331640"/>
            <a:ext cx="93610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68" y="1329532"/>
            <a:ext cx="93821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2483768"/>
            <a:ext cx="93821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59" y="2483768"/>
            <a:ext cx="93821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72" y="1329532"/>
            <a:ext cx="93821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72" y="2483768"/>
            <a:ext cx="93821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76" y="1329532"/>
            <a:ext cx="93821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76" y="2476330"/>
            <a:ext cx="93821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41" y="1331640"/>
            <a:ext cx="2151187" cy="2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365104" y="1619672"/>
            <a:ext cx="18722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365104" y="1907704"/>
            <a:ext cx="18722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365104" y="2195736"/>
            <a:ext cx="18722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369630" y="2483768"/>
            <a:ext cx="18722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365104" y="2771800"/>
            <a:ext cx="18722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0688" y="18984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628800" y="1907704"/>
            <a:ext cx="576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0888" y="1929189"/>
            <a:ext cx="685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4037" y="193808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80" y="305983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6992" y="3070865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Ca(OH)</a:t>
            </a:r>
            <a:r>
              <a:rPr 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92896" y="305983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56792" y="305983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4363870"/>
            <a:ext cx="273080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04664" y="3707904"/>
            <a:ext cx="6056460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02763" y="3782825"/>
            <a:ext cx="5950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__________________________________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" y="4382765"/>
            <a:ext cx="633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136176" y="4521478"/>
            <a:ext cx="1932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определение.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74771" y="5148064"/>
            <a:ext cx="24941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574771" y="5436096"/>
            <a:ext cx="24941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574771" y="5724128"/>
            <a:ext cx="24941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594" y="5868144"/>
            <a:ext cx="1210294" cy="121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7308304"/>
            <a:ext cx="6117511" cy="150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657751" y="4383153"/>
            <a:ext cx="2716558" cy="27890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762089" y="4355976"/>
            <a:ext cx="2547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составления названий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17032" y="4860032"/>
            <a:ext cx="25466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«гидроксид» (им. падеж)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металла (род.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адеж)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┼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валентности металла (если она переменная)</a:t>
            </a:r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7308304"/>
            <a:ext cx="6286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493" y="7582941"/>
            <a:ext cx="1293843" cy="88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052736" y="7401798"/>
            <a:ext cx="4464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названия приведенным ниже веществам.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5287" y="7857579"/>
            <a:ext cx="5121473" cy="83099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KOH - ________________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-________________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Mg(OH)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_____________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Cu(OH)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_____________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Fe(OH)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3 - _____________________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Al(OH)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3 - _____________________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21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14300"/>
            <a:ext cx="6943725" cy="925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4" y="49709"/>
            <a:ext cx="6747346" cy="896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8640" y="179512"/>
            <a:ext cx="6540276" cy="2448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8-конечная звезда 7"/>
          <p:cNvSpPr/>
          <p:nvPr/>
        </p:nvSpPr>
        <p:spPr>
          <a:xfrm>
            <a:off x="254853" y="179512"/>
            <a:ext cx="581859" cy="512913"/>
          </a:xfrm>
          <a:prstGeom prst="star8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712" y="24222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Тривиальные названия оснований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6295" y="2051720"/>
            <a:ext cx="64850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91" y="2483768"/>
            <a:ext cx="649922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675185"/>
            <a:ext cx="6552728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56294" y="2771800"/>
            <a:ext cx="6413065" cy="2202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Техника безопасности: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Нельзя пробовать химические вещества на вкус.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 попадании кислоты на кожу необходимо промыть большим количеством воды, затем обработать 2-3% раствором соды.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SzPts val="1200"/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 попадании щелочи на кожу необходимо промыть большим количеством воды, затем обработать 2-3% раствором борной или уксусной кислоты.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29690" y="5148064"/>
            <a:ext cx="6511677" cy="367240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90" y="5148064"/>
            <a:ext cx="50641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36103" y="5198655"/>
            <a:ext cx="5311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физических свойств оснований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100968"/>
              </p:ext>
            </p:extLst>
          </p:nvPr>
        </p:nvGraphicFramePr>
        <p:xfrm>
          <a:off x="305780" y="5659810"/>
          <a:ext cx="3915308" cy="29446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0235"/>
                <a:gridCol w="1172945"/>
                <a:gridCol w="1152128"/>
              </a:tblGrid>
              <a:tr h="378319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Вещества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979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34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Агрегатное состояние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79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79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Запах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34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Растворимость в воде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578" y="7452320"/>
            <a:ext cx="124301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4509120" y="5868144"/>
            <a:ext cx="22322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509120" y="6372200"/>
            <a:ext cx="22197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521572" y="6876256"/>
            <a:ext cx="22197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509120" y="7380312"/>
            <a:ext cx="22197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90" y="739531"/>
            <a:ext cx="210718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666" y="739531"/>
            <a:ext cx="1839446" cy="72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43" y="703527"/>
            <a:ext cx="1912447" cy="70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2492896" y="692425"/>
            <a:ext cx="0" cy="1935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581128" y="683568"/>
            <a:ext cx="0" cy="1935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48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57150"/>
            <a:ext cx="6943726" cy="925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87313"/>
            <a:ext cx="6748463" cy="896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8640" y="179512"/>
            <a:ext cx="6480720" cy="12241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1" y="179513"/>
            <a:ext cx="504055" cy="4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0649" y="254422"/>
            <a:ext cx="6484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Растворимость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оснований.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приведённого списка подчеркните одной чертой – растворимые, двумя – нерастворимые основания. Формулы оснований: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LiOH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KOH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4619" y="1475656"/>
            <a:ext cx="6484741" cy="2304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564904" y="1520517"/>
            <a:ext cx="1512168" cy="121527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1085" y="1531605"/>
            <a:ext cx="1224136" cy="8552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39888" y="2735796"/>
            <a:ext cx="1224136" cy="8552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4021" y="2735796"/>
            <a:ext cx="1224136" cy="8552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17032" y="2735796"/>
            <a:ext cx="1224136" cy="8552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01208" y="2735796"/>
            <a:ext cx="1224136" cy="8552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01208" y="1590529"/>
            <a:ext cx="1224136" cy="8552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stCxn id="3" idx="2"/>
            <a:endCxn id="5" idx="3"/>
          </p:cNvCxnSpPr>
          <p:nvPr/>
        </p:nvCxnSpPr>
        <p:spPr>
          <a:xfrm flipH="1" flipV="1">
            <a:off x="1515221" y="1959225"/>
            <a:ext cx="1049683" cy="168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1587230" y="2386844"/>
            <a:ext cx="1049682" cy="348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" idx="3"/>
          </p:cNvCxnSpPr>
          <p:nvPr/>
        </p:nvCxnSpPr>
        <p:spPr>
          <a:xfrm flipH="1">
            <a:off x="2564904" y="2557823"/>
            <a:ext cx="221452" cy="1779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" idx="6"/>
            <a:endCxn id="15" idx="1"/>
          </p:cNvCxnSpPr>
          <p:nvPr/>
        </p:nvCxnSpPr>
        <p:spPr>
          <a:xfrm flipV="1">
            <a:off x="4077072" y="2018149"/>
            <a:ext cx="1224136" cy="110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005064" y="2386844"/>
            <a:ext cx="1296144" cy="348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3" idx="5"/>
            <a:endCxn id="13" idx="0"/>
          </p:cNvCxnSpPr>
          <p:nvPr/>
        </p:nvCxnSpPr>
        <p:spPr>
          <a:xfrm>
            <a:off x="3855620" y="2557823"/>
            <a:ext cx="473480" cy="1779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08407" y="3923928"/>
            <a:ext cx="6484741" cy="49685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8-конечная звезда 33"/>
          <p:cNvSpPr/>
          <p:nvPr/>
        </p:nvSpPr>
        <p:spPr>
          <a:xfrm>
            <a:off x="209081" y="3923928"/>
            <a:ext cx="581859" cy="512913"/>
          </a:xfrm>
          <a:prstGeom prst="star8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56224" y="3971032"/>
            <a:ext cx="548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 пропущенные слова в тексте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7851" y="4436841"/>
            <a:ext cx="6378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– это ___________, которые изменяют _____________ в зависимости от среды раствора. Растворы кислот имеют _______ среду, а растворы щелочей _____________ среду.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126425"/>
              </p:ext>
            </p:extLst>
          </p:nvPr>
        </p:nvGraphicFramePr>
        <p:xfrm>
          <a:off x="276603" y="5267838"/>
          <a:ext cx="3022856" cy="19208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1428"/>
                <a:gridCol w="1511428"/>
              </a:tblGrid>
              <a:tr h="3355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Окраска индикатора в щелочной среде</a:t>
                      </a:r>
                    </a:p>
                  </a:txBody>
                  <a:tcPr/>
                </a:tc>
              </a:tr>
              <a:tr h="3355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Лакмус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55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Метиловый оранжевый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55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Фенолфталеин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0" t="3546"/>
          <a:stretch/>
        </p:blipFill>
        <p:spPr bwMode="auto">
          <a:xfrm>
            <a:off x="3356992" y="5267838"/>
            <a:ext cx="1093109" cy="205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81" y="7452320"/>
            <a:ext cx="684390" cy="120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908720" y="7236296"/>
            <a:ext cx="2434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НОН. Можно ли ее отнести к щелочам на основании присутствия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ОН-группы?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329100" y="5220072"/>
            <a:ext cx="23640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склянке с неподписанной этикеткой находится бесцветный раствор. Определите с помощью индикаторов щелочь или кислота находится в склянке?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503019" y="7524328"/>
            <a:ext cx="31901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501008" y="7956376"/>
            <a:ext cx="31901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479231" y="8388424"/>
            <a:ext cx="31901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503019" y="8820472"/>
            <a:ext cx="31901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916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888"/>
            <a:ext cx="6943726" cy="925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61" y="72008"/>
            <a:ext cx="6565155" cy="89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4664" y="2627784"/>
            <a:ext cx="6192688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1" y="2654573"/>
            <a:ext cx="6286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1191" y="2759933"/>
            <a:ext cx="5311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физических свойств оснований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419881"/>
              </p:ext>
            </p:extLst>
          </p:nvPr>
        </p:nvGraphicFramePr>
        <p:xfrm>
          <a:off x="614747" y="3275856"/>
          <a:ext cx="5832648" cy="2646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/>
                <a:gridCol w="1944216"/>
                <a:gridCol w="1944216"/>
              </a:tblGrid>
              <a:tr h="372041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Вещества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20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Агрегатное состояние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Запах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Растворимость в воде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C:\Users\Мария\Desktop\По химии\an-image-for-a-chemistry-website-on-the-topic-of-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7192" y="6012160"/>
            <a:ext cx="1241884" cy="124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36079" y="6372200"/>
            <a:ext cx="38884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0688" y="6732240"/>
            <a:ext cx="38884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20688" y="7092280"/>
            <a:ext cx="38884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68858" y="179512"/>
            <a:ext cx="6228494" cy="2304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04664" y="179512"/>
            <a:ext cx="6120284" cy="2202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Техника безопасности: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Нельзя пробовать химические вещества на вкус.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 попадании кислоты на кожу необходимо промыть большим количеством воды, затем обработать 2-3% раствором соды.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SzPts val="1200"/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 попадании щелочи на кожу необходимо промыть большим количеством воды, затем обработать 2-3% раствором борной или уксусной кислоты.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4664" y="7524328"/>
            <a:ext cx="6192688" cy="13681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5" y="7524328"/>
            <a:ext cx="504056" cy="43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14945" y="7569041"/>
            <a:ext cx="60824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Растворимость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оснований.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приведённого списка подчеркните одной чертой – растворимые, двумя – нерастворимые основания. Формулы оснований: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LiOH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KOH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0152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888"/>
            <a:ext cx="6943726" cy="925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61" y="72008"/>
            <a:ext cx="6565155" cy="89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2656" y="251520"/>
            <a:ext cx="6264696" cy="254421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8-конечная звезда 6"/>
          <p:cNvSpPr/>
          <p:nvPr/>
        </p:nvSpPr>
        <p:spPr>
          <a:xfrm>
            <a:off x="398869" y="251520"/>
            <a:ext cx="581859" cy="512913"/>
          </a:xfrm>
          <a:prstGeom prst="star8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113" y="764409"/>
            <a:ext cx="60544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твердое белое гигроскопичное (поглощающие воду) вещество, которое хорошо растворимо в воде с выделением большого количества теплоты. Данное вещество необходимо для получения мыла, бумаги, картона, искусственных волокон. Также это вещество используется в качестве добавки Е524, которая является регулятором кислотности, катализатором, осушителем и средством для снятия кожицы (с плодов). Установите молекулярную формулу описанного вещества, если массовые доли элементов в ней составляют: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– 57,5 5; O – 40 %; H – 2,5.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данное соединение.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2736" y="3235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формулу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2657" y="2915816"/>
            <a:ext cx="6264696" cy="23762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916832" y="2915816"/>
            <a:ext cx="0" cy="2376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32657" y="4139952"/>
            <a:ext cx="1584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2656" y="2915816"/>
            <a:ext cx="1526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Дано: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657" y="4139952"/>
            <a:ext cx="1080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64904" y="2915816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2657" y="5436096"/>
            <a:ext cx="6264696" cy="34563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8-конечная звезда 20"/>
          <p:cNvSpPr/>
          <p:nvPr/>
        </p:nvSpPr>
        <p:spPr>
          <a:xfrm>
            <a:off x="380241" y="5436096"/>
            <a:ext cx="581859" cy="512913"/>
          </a:xfrm>
          <a:prstGeom prst="star8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2100" y="5508104"/>
            <a:ext cx="548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 пропущенные слова в тексте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8869" y="5868144"/>
            <a:ext cx="6045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– это ___________, которые изменяют _____________ в зависимости от среды раствора. Растворы кислот имеют _______ среду, а растворы щелочей _____________ среду.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224749"/>
              </p:ext>
            </p:extLst>
          </p:nvPr>
        </p:nvGraphicFramePr>
        <p:xfrm>
          <a:off x="404664" y="6686308"/>
          <a:ext cx="6045712" cy="2134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1428"/>
                <a:gridCol w="1511428"/>
                <a:gridCol w="1511428"/>
                <a:gridCol w="1511428"/>
              </a:tblGrid>
              <a:tr h="3355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Окраска индикатора в нейтральной среде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Окраска индикатора в щелочной среде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Окраска индикатора в кислой среде</a:t>
                      </a:r>
                    </a:p>
                  </a:txBody>
                  <a:tcPr/>
                </a:tc>
              </a:tr>
              <a:tr h="3355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Лакмус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55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Метиловый оранжевый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55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Фенолфталеин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2530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597</Words>
  <Application>Microsoft Office PowerPoint</Application>
  <PresentationFormat>Экран (4:3)</PresentationFormat>
  <Paragraphs>77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елена косова</cp:lastModifiedBy>
  <cp:revision>54</cp:revision>
  <dcterms:created xsi:type="dcterms:W3CDTF">2024-07-27T15:56:27Z</dcterms:created>
  <dcterms:modified xsi:type="dcterms:W3CDTF">2025-01-15T17:49:49Z</dcterms:modified>
</cp:coreProperties>
</file>