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0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1000">
              <a:srgbClr val="8488C4">
                <a:alpha val="64000"/>
              </a:srgbClr>
            </a:gs>
            <a:gs pos="76000">
              <a:schemeClr val="accent1">
                <a:lumMod val="60000"/>
                <a:lumOff val="40000"/>
                <a:alpha val="69000"/>
              </a:schemeClr>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53.jpeg"/></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0" y="1219200"/>
            <a:ext cx="7772400" cy="1470025"/>
          </a:xfrm>
        </p:spPr>
        <p:txBody>
          <a:bodyPr>
            <a:normAutofit fontScale="90000"/>
          </a:bodyPr>
          <a:lstStyle/>
          <a:p>
            <a:r>
              <a:rPr lang="ru-RU" dirty="0">
                <a:solidFill>
                  <a:srgbClr val="002060"/>
                </a:solidFill>
              </a:rPr>
              <a:t>Урок мужества                                               по рассказу В.Богомолова                               «За оборону Сталинграда»</a:t>
            </a:r>
          </a:p>
        </p:txBody>
      </p:sp>
      <p:sp>
        <p:nvSpPr>
          <p:cNvPr id="3" name="Подзаголовок 2"/>
          <p:cNvSpPr>
            <a:spLocks noGrp="1"/>
          </p:cNvSpPr>
          <p:nvPr>
            <p:ph type="subTitle" idx="1"/>
          </p:nvPr>
        </p:nvSpPr>
        <p:spPr>
          <a:xfrm>
            <a:off x="3657600" y="3886200"/>
            <a:ext cx="5257800" cy="1752600"/>
          </a:xfrm>
        </p:spPr>
        <p:txBody>
          <a:bodyPr>
            <a:normAutofit/>
          </a:bodyPr>
          <a:lstStyle/>
          <a:p>
            <a:r>
              <a:rPr lang="ru-RU" sz="1800" dirty="0">
                <a:solidFill>
                  <a:schemeClr val="tx1"/>
                </a:solidFill>
                <a:latin typeface="Times New Roman" pitchFamily="18" charset="0"/>
                <a:cs typeface="Times New Roman" pitchFamily="18" charset="0"/>
              </a:rPr>
              <a:t>Подготовила </a:t>
            </a:r>
            <a:r>
              <a:rPr lang="ru-RU" sz="1800" dirty="0" err="1">
                <a:solidFill>
                  <a:schemeClr val="tx1"/>
                </a:solidFill>
                <a:latin typeface="Times New Roman" pitchFamily="18" charset="0"/>
                <a:cs typeface="Times New Roman" pitchFamily="18" charset="0"/>
              </a:rPr>
              <a:t>Красавцева</a:t>
            </a:r>
            <a:r>
              <a:rPr lang="ru-RU" sz="1800" dirty="0">
                <a:solidFill>
                  <a:schemeClr val="tx1"/>
                </a:solidFill>
                <a:latin typeface="Times New Roman" pitchFamily="18" charset="0"/>
                <a:cs typeface="Times New Roman" pitchFamily="18" charset="0"/>
              </a:rPr>
              <a:t> Наталия Сергеевна, учитель русского языка и литературы</a:t>
            </a:r>
          </a:p>
          <a:p>
            <a:r>
              <a:rPr lang="ru-RU" sz="1800" dirty="0">
                <a:solidFill>
                  <a:schemeClr val="tx1"/>
                </a:solidFill>
                <a:latin typeface="Times New Roman" pitchFamily="18" charset="0"/>
                <a:cs typeface="Times New Roman" pitchFamily="18" charset="0"/>
              </a:rPr>
              <a:t> МБОУ «</a:t>
            </a:r>
            <a:r>
              <a:rPr lang="ru-RU" sz="1800" dirty="0" err="1">
                <a:solidFill>
                  <a:schemeClr val="tx1"/>
                </a:solidFill>
                <a:latin typeface="Times New Roman" pitchFamily="18" charset="0"/>
                <a:cs typeface="Times New Roman" pitchFamily="18" charset="0"/>
              </a:rPr>
              <a:t>Кугесьская</a:t>
            </a:r>
            <a:r>
              <a:rPr lang="ru-RU" sz="1800" dirty="0">
                <a:solidFill>
                  <a:schemeClr val="tx1"/>
                </a:solidFill>
                <a:latin typeface="Times New Roman" pitchFamily="18" charset="0"/>
                <a:cs typeface="Times New Roman" pitchFamily="18" charset="0"/>
              </a:rPr>
              <a:t> СОШ №1» </a:t>
            </a:r>
          </a:p>
          <a:p>
            <a:r>
              <a:rPr lang="ru-RU" sz="1800" dirty="0">
                <a:solidFill>
                  <a:schemeClr val="tx1"/>
                </a:solidFill>
                <a:latin typeface="Times New Roman" pitchFamily="18" charset="0"/>
                <a:cs typeface="Times New Roman" pitchFamily="18" charset="0"/>
              </a:rPr>
              <a:t>Чебоксарского муниципального округа </a:t>
            </a:r>
          </a:p>
          <a:p>
            <a:r>
              <a:rPr lang="ru-RU" sz="1800" dirty="0">
                <a:solidFill>
                  <a:schemeClr val="tx1"/>
                </a:solidFill>
                <a:latin typeface="Times New Roman" pitchFamily="18" charset="0"/>
                <a:cs typeface="Times New Roman" pitchFamily="18" charset="0"/>
              </a:rPr>
              <a:t>Чувашской Республики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52400"/>
            <a:ext cx="8991600" cy="6400800"/>
          </a:xfrm>
        </p:spPr>
        <p:txBody>
          <a:bodyPr>
            <a:noAutofit/>
          </a:bodyPr>
          <a:lstStyle/>
          <a:p>
            <a:r>
              <a:rPr lang="ru-RU" sz="1300" b="1" u="sng" dirty="0">
                <a:latin typeface="Times New Roman" pitchFamily="18" charset="0"/>
                <a:cs typeface="Times New Roman" pitchFamily="18" charset="0"/>
              </a:rPr>
              <a:t>Цели</a:t>
            </a:r>
            <a:r>
              <a:rPr lang="ru-RU" sz="1300" dirty="0">
                <a:latin typeface="Times New Roman" pitchFamily="18" charset="0"/>
                <a:cs typeface="Times New Roman" pitchFamily="18" charset="0"/>
              </a:rPr>
              <a:t>:</a:t>
            </a:r>
          </a:p>
          <a:p>
            <a:r>
              <a:rPr lang="ru-RU" sz="1300" dirty="0">
                <a:latin typeface="Times New Roman" pitchFamily="18" charset="0"/>
                <a:cs typeface="Times New Roman" pitchFamily="18" charset="0"/>
              </a:rPr>
              <a:t>Пополнить знания об истории нашей Родины; расширить представления обучающихся о Сталинградской битве, формировать чувство патриотизма, любви к Родине, чувство гордости за свою страну на примере героических поступков людей в военное время, воспитывать уважительное отношение к старшему поколению, памятникам войны.</a:t>
            </a:r>
          </a:p>
          <a:p>
            <a:r>
              <a:rPr lang="ru-RU" sz="1300" b="1" u="sng" dirty="0">
                <a:latin typeface="Times New Roman" pitchFamily="18" charset="0"/>
                <a:cs typeface="Times New Roman" pitchFamily="18" charset="0"/>
              </a:rPr>
              <a:t>Задачи проведения урока мужества:</a:t>
            </a:r>
            <a:endParaRPr lang="ru-RU" sz="1300" dirty="0">
              <a:latin typeface="Times New Roman" pitchFamily="18" charset="0"/>
              <a:cs typeface="Times New Roman" pitchFamily="18" charset="0"/>
            </a:endParaRPr>
          </a:p>
          <a:p>
            <a:r>
              <a:rPr lang="ru-RU" sz="1300" dirty="0">
                <a:latin typeface="Times New Roman" pitchFamily="18" charset="0"/>
                <a:cs typeface="Times New Roman" pitchFamily="18" charset="0"/>
              </a:rPr>
              <a:t>воспитание у подрастающего поколения чувства любви к Родине, гордости за свою страну, уважительного отношения к государственным и общественным ценностям;</a:t>
            </a:r>
          </a:p>
          <a:p>
            <a:r>
              <a:rPr lang="ru-RU" sz="1300" dirty="0">
                <a:latin typeface="Times New Roman" pitchFamily="18" charset="0"/>
                <a:cs typeface="Times New Roman" pitchFamily="18" charset="0"/>
              </a:rPr>
              <a:t>формирование у учащихся личностных качеств и свойств патриотов, защитников Отечества на основе национальных, культурно-исторических и воинских традиций;</a:t>
            </a:r>
          </a:p>
          <a:p>
            <a:r>
              <a:rPr lang="ru-RU" sz="1300" dirty="0">
                <a:latin typeface="Times New Roman" pitchFamily="18" charset="0"/>
                <a:cs typeface="Times New Roman" pitchFamily="18" charset="0"/>
              </a:rPr>
              <a:t>формирование глубокого осознания учащимися гражданского и воинского долга перед своим Отечеством, воспитание готовности к службе в Вооруженных силах Российской Федерации;</a:t>
            </a:r>
          </a:p>
          <a:p>
            <a:r>
              <a:rPr lang="ru-RU" sz="1300" dirty="0">
                <a:latin typeface="Times New Roman" pitchFamily="18" charset="0"/>
                <a:cs typeface="Times New Roman" pitchFamily="18" charset="0"/>
              </a:rPr>
              <a:t>сохранение памяти о воинской славе России, ее героях, содействие проявлению учащимися заинтересованности в изучении исторического наследия своей Родины;</a:t>
            </a:r>
          </a:p>
          <a:p>
            <a:r>
              <a:rPr lang="ru-RU" sz="1300" dirty="0">
                <a:latin typeface="Times New Roman" pitchFamily="18" charset="0"/>
                <a:cs typeface="Times New Roman" pitchFamily="18" charset="0"/>
              </a:rPr>
              <a:t>побуждение учащихся к использованию в качестве примера для подражания в своей жизни дел и поступков героев былых времен;</a:t>
            </a:r>
          </a:p>
          <a:p>
            <a:r>
              <a:rPr lang="ru-RU" sz="1300" dirty="0">
                <a:latin typeface="Times New Roman" pitchFamily="18" charset="0"/>
                <a:cs typeface="Times New Roman" pitchFamily="18" charset="0"/>
              </a:rPr>
              <a:t>популяризация интеллектуального, духовно-нравственного физического развития, необходимого для службы в рядах Вооруженных сил.</a:t>
            </a:r>
          </a:p>
          <a:p>
            <a:endParaRPr lang="ru-RU" sz="1300" b="1" u="sng" dirty="0">
              <a:latin typeface="Times New Roman" pitchFamily="18" charset="0"/>
              <a:cs typeface="Times New Roman" pitchFamily="18" charset="0"/>
            </a:endParaRPr>
          </a:p>
          <a:p>
            <a:r>
              <a:rPr lang="ru-RU" sz="1300" b="1" u="sng" dirty="0">
                <a:latin typeface="Times New Roman" pitchFamily="18" charset="0"/>
                <a:cs typeface="Times New Roman" pitchFamily="18" charset="0"/>
              </a:rPr>
              <a:t>Оформление:</a:t>
            </a:r>
          </a:p>
          <a:p>
            <a:r>
              <a:rPr lang="ru-RU" sz="1300" dirty="0">
                <a:latin typeface="Times New Roman" pitchFamily="18" charset="0"/>
                <a:cs typeface="Times New Roman" pitchFamily="18" charset="0"/>
              </a:rPr>
              <a:t>презентация</a:t>
            </a:r>
          </a:p>
          <a:p>
            <a:r>
              <a:rPr lang="ru-RU" sz="1300" dirty="0">
                <a:latin typeface="Times New Roman" pitchFamily="18" charset="0"/>
                <a:cs typeface="Times New Roman" pitchFamily="18" charset="0"/>
              </a:rPr>
              <a:t>репродукции картин, посвященных войне, памятников войны;</a:t>
            </a:r>
          </a:p>
          <a:p>
            <a:r>
              <a:rPr lang="ru-RU" sz="1300" dirty="0">
                <a:latin typeface="Times New Roman" pitchFamily="18" charset="0"/>
                <a:cs typeface="Times New Roman" pitchFamily="18" charset="0"/>
              </a:rPr>
              <a:t>выставка книг и иллюстраций о Сталинградской битве,</a:t>
            </a:r>
          </a:p>
          <a:p>
            <a:r>
              <a:rPr lang="ru-RU" sz="1300" dirty="0">
                <a:latin typeface="Times New Roman" pitchFamily="18" charset="0"/>
                <a:cs typeface="Times New Roman" pitchFamily="18" charset="0"/>
              </a:rPr>
              <a:t>аудиозаписи песен о войне,</a:t>
            </a:r>
          </a:p>
          <a:p>
            <a:r>
              <a:rPr lang="ru-RU" sz="1300" dirty="0">
                <a:latin typeface="Times New Roman" pitchFamily="18" charset="0"/>
                <a:cs typeface="Times New Roman" pitchFamily="18" charset="0"/>
              </a:rPr>
              <a:t>карта военных действий,</a:t>
            </a:r>
          </a:p>
          <a:p>
            <a:r>
              <a:rPr lang="ru-RU" sz="1300" dirty="0">
                <a:latin typeface="Times New Roman" pitchFamily="18" charset="0"/>
                <a:cs typeface="Times New Roman" pitchFamily="18" charset="0"/>
              </a:rPr>
              <a:t>документально-исторический фильм «Сталинградская битва»</a:t>
            </a:r>
          </a:p>
          <a:p>
            <a:r>
              <a:rPr lang="ru-RU" sz="1300" dirty="0">
                <a:latin typeface="Times New Roman" pitchFamily="18" charset="0"/>
                <a:cs typeface="Times New Roman" pitchFamily="18" charset="0"/>
              </a:rPr>
              <a:t>в вазе красные гвоздики</a:t>
            </a:r>
          </a:p>
          <a:p>
            <a:br>
              <a:rPr lang="ru-RU" sz="1300" dirty="0">
                <a:latin typeface="Times New Roman" pitchFamily="18" charset="0"/>
                <a:cs typeface="Times New Roman" pitchFamily="18" charset="0"/>
              </a:rPr>
            </a:br>
            <a:r>
              <a:rPr lang="ru-RU" sz="1300" b="1" u="sng" dirty="0">
                <a:latin typeface="Times New Roman" pitchFamily="18" charset="0"/>
                <a:cs typeface="Times New Roman" pitchFamily="18" charset="0"/>
              </a:rPr>
              <a:t>Место проведения</a:t>
            </a:r>
            <a:r>
              <a:rPr lang="ru-RU" sz="1300" u="sng" dirty="0">
                <a:latin typeface="Times New Roman" pitchFamily="18" charset="0"/>
                <a:cs typeface="Times New Roman" pitchFamily="18" charset="0"/>
              </a:rPr>
              <a:t>:</a:t>
            </a:r>
            <a:r>
              <a:rPr lang="ru-RU" sz="1300" dirty="0">
                <a:latin typeface="Times New Roman" pitchFamily="18" charset="0"/>
                <a:cs typeface="Times New Roman" pitchFamily="18" charset="0"/>
              </a:rPr>
              <a:t> учебный кабинет</a:t>
            </a:r>
          </a:p>
          <a:p>
            <a:r>
              <a:rPr lang="ru-RU" sz="1300" b="1" u="sng" dirty="0">
                <a:latin typeface="Times New Roman" pitchFamily="18" charset="0"/>
                <a:cs typeface="Times New Roman" pitchFamily="18" charset="0"/>
              </a:rPr>
              <a:t>Время проведения:</a:t>
            </a:r>
            <a:r>
              <a:rPr lang="ru-RU" sz="1300" dirty="0">
                <a:latin typeface="Times New Roman" pitchFamily="18" charset="0"/>
                <a:cs typeface="Times New Roman" pitchFamily="18" charset="0"/>
              </a:rPr>
              <a:t> 2 урока (90 минут)</a:t>
            </a:r>
          </a:p>
          <a:p>
            <a:endParaRPr lang="ru-RU" sz="13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152400"/>
            <a:ext cx="8763000" cy="1265238"/>
          </a:xfrm>
        </p:spPr>
        <p:txBody>
          <a:bodyPr>
            <a:noAutofit/>
          </a:bodyPr>
          <a:lstStyle/>
          <a:p>
            <a:r>
              <a:rPr lang="ru-RU" sz="1400" dirty="0">
                <a:latin typeface="Times New Roman" pitchFamily="18" charset="0"/>
                <a:cs typeface="Times New Roman" pitchFamily="18" charset="0"/>
              </a:rPr>
              <a:t>2 февраля 2015 года, мы отметили 72-летнюю годовщину победы советских войск в Сталинградской битве. Сегодня на уроке мужества мы перелистаем страницы истории Сталинградской битвы. А поможет нам в этом рассказ  фронтовика, ветерана Великой Отечественной войны Владимира Осиповича Богомолова «За оборону Сталинграда».  Основным методом работы будет комментированное чтение. Обратимся к тексту.</a:t>
            </a:r>
          </a:p>
        </p:txBody>
      </p:sp>
      <p:sp>
        <p:nvSpPr>
          <p:cNvPr id="3" name="Содержимое 2"/>
          <p:cNvSpPr>
            <a:spLocks noGrp="1"/>
          </p:cNvSpPr>
          <p:nvPr>
            <p:ph idx="1"/>
          </p:nvPr>
        </p:nvSpPr>
        <p:spPr>
          <a:xfrm>
            <a:off x="609600" y="1752600"/>
            <a:ext cx="8077200" cy="5105400"/>
          </a:xfrm>
        </p:spPr>
        <p:txBody>
          <a:bodyPr>
            <a:noAutofit/>
          </a:bodyPr>
          <a:lstStyle/>
          <a:p>
            <a:pPr>
              <a:buNone/>
            </a:pPr>
            <a:r>
              <a:rPr lang="ru-RU" sz="1400" dirty="0">
                <a:latin typeface="Times New Roman" pitchFamily="18" charset="0"/>
                <a:cs typeface="Times New Roman" pitchFamily="18" charset="0"/>
              </a:rPr>
              <a:t>               Необыкновенное утро . Дедушка подошел к кровати внука, пощекотал его щеку своими седоватыми усами и весело сказал: </a:t>
            </a:r>
          </a:p>
          <a:p>
            <a:pPr>
              <a:buNone/>
            </a:pPr>
            <a:r>
              <a:rPr lang="ru-RU" sz="1400" dirty="0">
                <a:latin typeface="Times New Roman" pitchFamily="18" charset="0"/>
                <a:cs typeface="Times New Roman" pitchFamily="18" charset="0"/>
              </a:rPr>
              <a:t>        - Ну, Иванка, поднимайся! Пора вставать! </a:t>
            </a:r>
          </a:p>
          <a:p>
            <a:pPr>
              <a:buNone/>
            </a:pPr>
            <a:r>
              <a:rPr lang="ru-RU" sz="1400" dirty="0">
                <a:latin typeface="Times New Roman" pitchFamily="18" charset="0"/>
                <a:cs typeface="Times New Roman" pitchFamily="18" charset="0"/>
              </a:rPr>
              <a:t>               Мальчик быстро открыл глаза и увидел, что дедушка одет необычно: вместо всегдашнего темного костюма на нем военный китель. Ваня сразу узнал этот китель - дедушка сфотографировался в нем в мае 1945 года в последний день войны в Берлине. На кителе зеленые погоны с маленькой зеленой звездочкой на красной узкой полоске, а над карманом легонько позванивают медали на красивых разноцветных лентах. </a:t>
            </a:r>
          </a:p>
          <a:p>
            <a:pPr>
              <a:buNone/>
            </a:pPr>
            <a:r>
              <a:rPr lang="ru-RU" sz="1400" dirty="0">
                <a:latin typeface="Times New Roman" pitchFamily="18" charset="0"/>
                <a:cs typeface="Times New Roman" pitchFamily="18" charset="0"/>
              </a:rPr>
              <a:t>               На фотокарточке дедушка очень похож, только усы у него совсем черные-черные, а из-под козырька фуражки выглядывал густой волнистый чуб. </a:t>
            </a:r>
          </a:p>
          <a:p>
            <a:pPr>
              <a:buNone/>
            </a:pPr>
            <a:r>
              <a:rPr lang="ru-RU" sz="1400" dirty="0">
                <a:latin typeface="Times New Roman" pitchFamily="18" charset="0"/>
                <a:cs typeface="Times New Roman" pitchFamily="18" charset="0"/>
              </a:rPr>
              <a:t>       - Иван-богатырь, поднимайся! В поход собирайся! - весело гудел над его ухом дедушка. </a:t>
            </a:r>
          </a:p>
          <a:p>
            <a:pPr>
              <a:buNone/>
            </a:pPr>
            <a:r>
              <a:rPr lang="ru-RU" sz="1400" dirty="0">
                <a:latin typeface="Times New Roman" pitchFamily="18" charset="0"/>
                <a:cs typeface="Times New Roman" pitchFamily="18" charset="0"/>
              </a:rPr>
              <a:t>       - А разве сегодня уже воскресенье? - спросил Ваня. - И мы пойдем в цирк? </a:t>
            </a:r>
          </a:p>
          <a:p>
            <a:pPr>
              <a:buNone/>
            </a:pPr>
            <a:r>
              <a:rPr lang="ru-RU" sz="1400" dirty="0">
                <a:latin typeface="Times New Roman" pitchFamily="18" charset="0"/>
                <a:cs typeface="Times New Roman" pitchFamily="18" charset="0"/>
              </a:rPr>
              <a:t>      - Да. Сегодня воскресенье, - дедушка показал на листок календаря. - Но воскресенье особенное. </a:t>
            </a:r>
          </a:p>
          <a:p>
            <a:pPr>
              <a:buNone/>
            </a:pPr>
            <a:r>
              <a:rPr lang="ru-RU" sz="1400" dirty="0">
                <a:latin typeface="Times New Roman" pitchFamily="18" charset="0"/>
                <a:cs typeface="Times New Roman" pitchFamily="18" charset="0"/>
              </a:rPr>
              <a:t>                 Мальчик посмотрел на календарь: "Какое-такое особенное воскресенье?" подумал он. На листке календаря название месяца, число было напечатано красной краской. Как всегда. "Может быть, сегодня День Победы? Но праздник этот бывает весной, в мае, а сейчас еще зима... Почему дедушка в военной форме?"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28600"/>
            <a:ext cx="8229600" cy="4525963"/>
          </a:xfrm>
        </p:spPr>
        <p:txBody>
          <a:bodyPr>
            <a:normAutofit/>
          </a:bodyPr>
          <a:lstStyle/>
          <a:p>
            <a:pPr>
              <a:buNone/>
            </a:pPr>
            <a:r>
              <a:rPr lang="ru-RU" sz="1400" dirty="0">
                <a:latin typeface="Times New Roman" pitchFamily="18" charset="0"/>
                <a:cs typeface="Times New Roman" pitchFamily="18" charset="0"/>
              </a:rPr>
              <a:t>        - Да ты погляди хорошенько, - сказал дедушка и поднял Ваню на руках, поднес к календарю и спросил: </a:t>
            </a:r>
          </a:p>
          <a:p>
            <a:pPr>
              <a:buNone/>
            </a:pPr>
            <a:r>
              <a:rPr lang="ru-RU" sz="1400" dirty="0">
                <a:latin typeface="Times New Roman" pitchFamily="18" charset="0"/>
                <a:cs typeface="Times New Roman" pitchFamily="18" charset="0"/>
              </a:rPr>
              <a:t>        - Видишь, какой месяц? - И сам ответил: </a:t>
            </a:r>
          </a:p>
          <a:p>
            <a:pPr>
              <a:buNone/>
            </a:pPr>
            <a:r>
              <a:rPr lang="ru-RU" sz="1400" dirty="0">
                <a:latin typeface="Times New Roman" pitchFamily="18" charset="0"/>
                <a:cs typeface="Times New Roman" pitchFamily="18" charset="0"/>
              </a:rPr>
              <a:t>        - Февраль месяц. А число? Второе. А что в этот день было, много-много лет назад, в 1943 году? Забыл? Эх ты, Иван - солдатский внук! Я тебе говорил, и не раз. И в прошлом году, и в позапрошлом... Ну, припомнил?.. </a:t>
            </a:r>
          </a:p>
          <a:p>
            <a:pPr>
              <a:buNone/>
            </a:pPr>
            <a:r>
              <a:rPr lang="ru-RU" sz="1400" dirty="0">
                <a:latin typeface="Times New Roman" pitchFamily="18" charset="0"/>
                <a:cs typeface="Times New Roman" pitchFamily="18" charset="0"/>
              </a:rPr>
              <a:t>        - Нет, - честно признался Ваня. - Я же тогда был совсем маленьким. </a:t>
            </a:r>
          </a:p>
          <a:p>
            <a:pPr>
              <a:buNone/>
            </a:pPr>
            <a:r>
              <a:rPr lang="ru-RU" sz="1400" dirty="0">
                <a:latin typeface="Times New Roman" pitchFamily="18" charset="0"/>
                <a:cs typeface="Times New Roman" pitchFamily="18" charset="0"/>
              </a:rPr>
              <a:t>           Дедушка опустил внука на пол, присел на корточки и показал на желтую начищенную медаль, которая висела на кителе первой после двух серебряных "За отвагу" и "За боевые заслуги". На кружочке медали были отчеканены солдаты с винтовками. Они шли в атаку под развернутым знаменем. Над ними летели самолеты, а сбоку мчались танки. Наверху, возле самого края было вытеснено: "За оборону Сталинграда". </a:t>
            </a:r>
          </a:p>
          <a:p>
            <a:pPr>
              <a:buNone/>
            </a:pPr>
            <a:r>
              <a:rPr lang="ru-RU" sz="1400" dirty="0">
                <a:latin typeface="Times New Roman" pitchFamily="18" charset="0"/>
                <a:cs typeface="Times New Roman" pitchFamily="18" charset="0"/>
              </a:rPr>
              <a:t>        - Вспомнил, вспомнил! - </a:t>
            </a:r>
            <a:r>
              <a:rPr lang="ru-RU" sz="1400" dirty="0" err="1">
                <a:latin typeface="Times New Roman" pitchFamily="18" charset="0"/>
                <a:cs typeface="Times New Roman" pitchFamily="18" charset="0"/>
              </a:rPr>
              <a:t>обрадованно</a:t>
            </a:r>
            <a:r>
              <a:rPr lang="ru-RU" sz="1400" dirty="0">
                <a:latin typeface="Times New Roman" pitchFamily="18" charset="0"/>
                <a:cs typeface="Times New Roman" pitchFamily="18" charset="0"/>
              </a:rPr>
              <a:t> закричал Ваня. - В этот день вы разбили фашистов на Волге... </a:t>
            </a:r>
          </a:p>
          <a:p>
            <a:endParaRPr lang="ru-RU" sz="1400" dirty="0">
              <a:latin typeface="Times New Roman" pitchFamily="18" charset="0"/>
              <a:cs typeface="Times New Roman" pitchFamily="18" charset="0"/>
            </a:endParaRPr>
          </a:p>
        </p:txBody>
      </p:sp>
      <p:pic>
        <p:nvPicPr>
          <p:cNvPr id="25602" name="Picture 2" descr="http://spb-school-38.ru/photo/19-11-12-2/45.jpg"/>
          <p:cNvPicPr>
            <a:picLocks noChangeAspect="1" noChangeArrowheads="1"/>
          </p:cNvPicPr>
          <p:nvPr/>
        </p:nvPicPr>
        <p:blipFill>
          <a:blip r:embed="rId2"/>
          <a:srcRect/>
          <a:stretch>
            <a:fillRect/>
          </a:stretch>
        </p:blipFill>
        <p:spPr bwMode="auto">
          <a:xfrm>
            <a:off x="2514600" y="3352800"/>
            <a:ext cx="3276600" cy="32766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s://ds04.infourok.ru/uploads/ex/0116/0002acad-22e592f6/img3.jpg"/>
          <p:cNvPicPr>
            <a:picLocks noChangeAspect="1" noChangeArrowheads="1"/>
          </p:cNvPicPr>
          <p:nvPr/>
        </p:nvPicPr>
        <p:blipFill>
          <a:blip r:embed="rId2"/>
          <a:srcRect/>
          <a:stretch>
            <a:fillRect/>
          </a:stretch>
        </p:blipFill>
        <p:spPr bwMode="auto">
          <a:xfrm>
            <a:off x="228600" y="152399"/>
            <a:ext cx="8458200" cy="634365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28600"/>
            <a:ext cx="8534400" cy="4648200"/>
          </a:xfrm>
        </p:spPr>
        <p:txBody>
          <a:bodyPr>
            <a:normAutofit/>
          </a:bodyPr>
          <a:lstStyle/>
          <a:p>
            <a:pPr>
              <a:buNone/>
            </a:pPr>
            <a:r>
              <a:rPr lang="ru-RU" sz="1400" dirty="0">
                <a:latin typeface="Times New Roman" pitchFamily="18" charset="0"/>
                <a:cs typeface="Times New Roman" pitchFamily="18" charset="0"/>
              </a:rPr>
              <a:t>           Дедушка разгладил усы и, довольный, пробасил: </a:t>
            </a:r>
          </a:p>
          <a:p>
            <a:pPr>
              <a:buNone/>
            </a:pPr>
            <a:r>
              <a:rPr lang="ru-RU" sz="1400" dirty="0">
                <a:latin typeface="Times New Roman" pitchFamily="18" charset="0"/>
                <a:cs typeface="Times New Roman" pitchFamily="18" charset="0"/>
              </a:rPr>
              <a:t>         - Молодец, что вспомнил! Не забыл, значит. Вот сегодня мы и пройдем с тобой по тем местам, где шли бои, где мы остановили фашистов и откуда погнали до самого Берлина! </a:t>
            </a:r>
          </a:p>
          <a:p>
            <a:pPr>
              <a:buNone/>
            </a:pPr>
            <a:r>
              <a:rPr lang="ru-RU" sz="1400" dirty="0">
                <a:latin typeface="Times New Roman" pitchFamily="18" charset="0"/>
                <a:cs typeface="Times New Roman" pitchFamily="18" charset="0"/>
              </a:rPr>
              <a:t>                                                                                  * * * </a:t>
            </a:r>
          </a:p>
          <a:p>
            <a:pPr>
              <a:buNone/>
            </a:pPr>
            <a:r>
              <a:rPr lang="ru-RU" sz="1400" dirty="0">
                <a:latin typeface="Times New Roman" pitchFamily="18" charset="0"/>
                <a:cs typeface="Times New Roman" pitchFamily="18" charset="0"/>
              </a:rPr>
              <a:t>                Пойдем, читатель, и мы за дедушкой, и вспомним о тех днях, когда у города на Волге решалась судьба нашей страны, нашей Родины. </a:t>
            </a:r>
          </a:p>
          <a:p>
            <a:pPr>
              <a:buNone/>
            </a:pPr>
            <a:r>
              <a:rPr lang="ru-RU" sz="1400" dirty="0">
                <a:latin typeface="Times New Roman" pitchFamily="18" charset="0"/>
                <a:cs typeface="Times New Roman" pitchFamily="18" charset="0"/>
              </a:rPr>
              <a:t>                                                                                  * * * </a:t>
            </a:r>
          </a:p>
          <a:p>
            <a:pPr>
              <a:buNone/>
            </a:pPr>
            <a:r>
              <a:rPr lang="ru-RU" sz="1400" dirty="0">
                <a:latin typeface="Times New Roman" pitchFamily="18" charset="0"/>
                <a:cs typeface="Times New Roman" pitchFamily="18" charset="0"/>
              </a:rPr>
              <a:t>                     Дедушка с внуком шли по зимнему солнечному городу. Под ногами поскрипывал снежок. Мимо проносились звонкие трамваи. Шуршали тяжело большими шинами троллейбусы. Одна за одной мчались машины... Приветливо кивали пешеходам заснеженными ветками высокие тополя и широкие клены... Солнечные зайчики отскакивали от </a:t>
            </a:r>
            <a:r>
              <a:rPr lang="ru-RU" sz="1400" dirty="0" err="1">
                <a:latin typeface="Times New Roman" pitchFamily="18" charset="0"/>
                <a:cs typeface="Times New Roman" pitchFamily="18" charset="0"/>
              </a:rPr>
              <a:t>голубых</a:t>
            </a:r>
            <a:r>
              <a:rPr lang="ru-RU" sz="1400" dirty="0">
                <a:latin typeface="Times New Roman" pitchFamily="18" charset="0"/>
                <a:cs typeface="Times New Roman" pitchFamily="18" charset="0"/>
              </a:rPr>
              <a:t> окон новых домов и бойко прыгали с этажа на этаж. </a:t>
            </a:r>
          </a:p>
          <a:p>
            <a:pPr>
              <a:buNone/>
            </a:pPr>
            <a:r>
              <a:rPr lang="ru-RU" sz="1400" dirty="0">
                <a:latin typeface="Times New Roman" pitchFamily="18" charset="0"/>
                <a:cs typeface="Times New Roman" pitchFamily="18" charset="0"/>
              </a:rPr>
              <a:t>                Выйдя на широкую Привокзальную площадь, дедушка и мальчик остановились у заснеженной клумбы. </a:t>
            </a:r>
          </a:p>
          <a:p>
            <a:pPr>
              <a:buNone/>
            </a:pPr>
            <a:r>
              <a:rPr lang="ru-RU" sz="1400" dirty="0">
                <a:latin typeface="Times New Roman" pitchFamily="18" charset="0"/>
                <a:cs typeface="Times New Roman" pitchFamily="18" charset="0"/>
              </a:rPr>
              <a:t>                     Над зданием вокзала в </a:t>
            </a:r>
            <a:r>
              <a:rPr lang="ru-RU" sz="1400" dirty="0" err="1">
                <a:latin typeface="Times New Roman" pitchFamily="18" charset="0"/>
                <a:cs typeface="Times New Roman" pitchFamily="18" charset="0"/>
              </a:rPr>
              <a:t>голубое</a:t>
            </a:r>
            <a:r>
              <a:rPr lang="ru-RU" sz="1400" dirty="0">
                <a:latin typeface="Times New Roman" pitchFamily="18" charset="0"/>
                <a:cs typeface="Times New Roman" pitchFamily="18" charset="0"/>
              </a:rPr>
              <a:t> небо поднимался высокий шпиль с золотой звездой. </a:t>
            </a:r>
          </a:p>
          <a:p>
            <a:pPr>
              <a:buNone/>
            </a:pPr>
            <a:r>
              <a:rPr lang="ru-RU" sz="1400" dirty="0">
                <a:latin typeface="Times New Roman" pitchFamily="18" charset="0"/>
                <a:cs typeface="Times New Roman" pitchFamily="18" charset="0"/>
              </a:rPr>
              <a:t>         Дедушка достал портсигар, закурил, окинул взглядом железнодорожный вокзал, площадь, новые дома, и снова события далеких военных лет припомнились ему... младшему лейтенанту запаса, воину-ветерану. </a:t>
            </a:r>
          </a:p>
          <a:p>
            <a:endParaRPr lang="ru-RU" sz="1400" dirty="0">
              <a:latin typeface="Times New Roman" pitchFamily="18" charset="0"/>
              <a:cs typeface="Times New Roman" pitchFamily="18" charset="0"/>
            </a:endParaRPr>
          </a:p>
        </p:txBody>
      </p:sp>
      <p:pic>
        <p:nvPicPr>
          <p:cNvPr id="8194" name="Picture 2" descr="http://osetia.kvaisa.ru/data/uploaded/pobeda/02.JPG"/>
          <p:cNvPicPr>
            <a:picLocks noChangeAspect="1" noChangeArrowheads="1"/>
          </p:cNvPicPr>
          <p:nvPr/>
        </p:nvPicPr>
        <p:blipFill>
          <a:blip r:embed="rId2"/>
          <a:srcRect r="10515"/>
          <a:stretch>
            <a:fillRect/>
          </a:stretch>
        </p:blipFill>
        <p:spPr bwMode="auto">
          <a:xfrm>
            <a:off x="3200400" y="4248912"/>
            <a:ext cx="2743200" cy="230428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228600"/>
            <a:ext cx="8229600" cy="4525963"/>
          </a:xfrm>
        </p:spPr>
        <p:txBody>
          <a:bodyPr>
            <a:normAutofit/>
          </a:bodyPr>
          <a:lstStyle/>
          <a:p>
            <a:pPr>
              <a:buNone/>
            </a:pPr>
            <a:r>
              <a:rPr lang="ru-RU" sz="1400" dirty="0">
                <a:latin typeface="Times New Roman" pitchFamily="18" charset="0"/>
                <a:cs typeface="Times New Roman" pitchFamily="18" charset="0"/>
              </a:rPr>
              <a:t>                 Шла Великая Отечественная война. Гитлер заставил участвовать в войне против нас другие страны - своих союзников.  Враг был сильный и опасный. </a:t>
            </a:r>
          </a:p>
          <a:p>
            <a:pPr>
              <a:buNone/>
            </a:pPr>
            <a:r>
              <a:rPr lang="ru-RU" sz="1400" dirty="0">
                <a:latin typeface="Times New Roman" pitchFamily="18" charset="0"/>
                <a:cs typeface="Times New Roman" pitchFamily="18" charset="0"/>
              </a:rPr>
              <a:t>                 Пришлось временно отступать нашим войскам. Пришлось временно отдать врагу наши земли - Прибалтику, Молдавию, Украину, Белоруссию... </a:t>
            </a:r>
          </a:p>
          <a:p>
            <a:pPr>
              <a:buNone/>
            </a:pPr>
            <a:r>
              <a:rPr lang="ru-RU" sz="1400" dirty="0">
                <a:latin typeface="Times New Roman" pitchFamily="18" charset="0"/>
                <a:cs typeface="Times New Roman" pitchFamily="18" charset="0"/>
              </a:rPr>
              <a:t>                  Хотели фашисты взять Москву. Уже в бинокли рассматривали столицу... День парада назначили... </a:t>
            </a:r>
          </a:p>
          <a:p>
            <a:pPr>
              <a:buNone/>
            </a:pPr>
            <a:r>
              <a:rPr lang="ru-RU" sz="1400" dirty="0">
                <a:latin typeface="Times New Roman" pitchFamily="18" charset="0"/>
                <a:cs typeface="Times New Roman" pitchFamily="18" charset="0"/>
              </a:rPr>
              <a:t>                 Да разбили советские солдаты вражеские войска под Москвой зимой 1941 года. </a:t>
            </a:r>
          </a:p>
          <a:p>
            <a:pPr>
              <a:buNone/>
            </a:pPr>
            <a:r>
              <a:rPr lang="ru-RU" sz="1400" dirty="0">
                <a:latin typeface="Times New Roman" pitchFamily="18" charset="0"/>
                <a:cs typeface="Times New Roman" pitchFamily="18" charset="0"/>
              </a:rPr>
              <a:t>        Потерпев поражение под Москвой, Гитлер приказал своим генералам летом 1942 года прорваться к Волге и захватить город Сталинград. </a:t>
            </a:r>
          </a:p>
          <a:p>
            <a:pPr>
              <a:buNone/>
            </a:pPr>
            <a:r>
              <a:rPr lang="ru-RU" sz="1400" dirty="0">
                <a:latin typeface="Times New Roman" pitchFamily="18" charset="0"/>
                <a:cs typeface="Times New Roman" pitchFamily="18" charset="0"/>
              </a:rPr>
              <a:t>                  Выход к Волге и захват Сталинграда мог обеспечить </a:t>
            </a:r>
            <a:r>
              <a:rPr lang="ru-RU" sz="1400" dirty="0" err="1">
                <a:latin typeface="Times New Roman" pitchFamily="18" charset="0"/>
                <a:cs typeface="Times New Roman" pitchFamily="18" charset="0"/>
              </a:rPr>
              <a:t>фашистким</a:t>
            </a:r>
            <a:r>
              <a:rPr lang="ru-RU" sz="1400" dirty="0">
                <a:latin typeface="Times New Roman" pitchFamily="18" charset="0"/>
                <a:cs typeface="Times New Roman" pitchFamily="18" charset="0"/>
              </a:rPr>
              <a:t> войскам успешное продвижение на Кавказ, к его нефтяным богатствам. </a:t>
            </a:r>
          </a:p>
          <a:p>
            <a:pPr>
              <a:buNone/>
            </a:pPr>
            <a:r>
              <a:rPr lang="ru-RU" sz="1400" dirty="0">
                <a:latin typeface="Times New Roman" pitchFamily="18" charset="0"/>
                <a:cs typeface="Times New Roman" pitchFamily="18" charset="0"/>
              </a:rPr>
              <a:t>                  Кроме того, захват Сталинграда разделил бы фронт наших армий надвое, отрезал центральные области от южных, а главное, дал бы возможность гитлеровцам обойти Москву с востока и взять ее. </a:t>
            </a:r>
          </a:p>
          <a:p>
            <a:endParaRPr lang="ru-RU" sz="1400" dirty="0">
              <a:latin typeface="Times New Roman" pitchFamily="18" charset="0"/>
              <a:cs typeface="Times New Roman" pitchFamily="18" charset="0"/>
            </a:endParaRPr>
          </a:p>
        </p:txBody>
      </p:sp>
      <p:pic>
        <p:nvPicPr>
          <p:cNvPr id="7170" name="Picture 2" descr="http://900igr.net/up/datas/176540/010.jpg"/>
          <p:cNvPicPr>
            <a:picLocks noChangeAspect="1" noChangeArrowheads="1"/>
          </p:cNvPicPr>
          <p:nvPr/>
        </p:nvPicPr>
        <p:blipFill>
          <a:blip r:embed="rId2"/>
          <a:srcRect/>
          <a:stretch>
            <a:fillRect/>
          </a:stretch>
        </p:blipFill>
        <p:spPr bwMode="auto">
          <a:xfrm>
            <a:off x="2438400" y="3319462"/>
            <a:ext cx="4718050" cy="353853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152400"/>
            <a:ext cx="8229600" cy="4525963"/>
          </a:xfrm>
        </p:spPr>
        <p:txBody>
          <a:bodyPr>
            <a:normAutofit/>
          </a:bodyPr>
          <a:lstStyle/>
          <a:p>
            <a:pPr>
              <a:buNone/>
            </a:pPr>
            <a:r>
              <a:rPr lang="ru-RU" sz="1400" dirty="0">
                <a:latin typeface="Times New Roman" pitchFamily="18" charset="0"/>
                <a:cs typeface="Times New Roman" pitchFamily="18" charset="0"/>
              </a:rPr>
              <a:t>              Перебросив на южное направление 90 дивизий, все резервы, создав перевес в живой силе и технике, фашистские генералы в середине июля 1942 года прорвали оборону нашего Юго-Западного фронта и двинулись к Сталинграду. </a:t>
            </a:r>
          </a:p>
          <a:p>
            <a:pPr>
              <a:buNone/>
            </a:pPr>
            <a:r>
              <a:rPr lang="ru-RU" sz="1400" dirty="0">
                <a:latin typeface="Times New Roman" pitchFamily="18" charset="0"/>
                <a:cs typeface="Times New Roman" pitchFamily="18" charset="0"/>
              </a:rPr>
              <a:t>                Советское командование предприняло все, чтобы задержать врага. </a:t>
            </a:r>
          </a:p>
          <a:p>
            <a:pPr>
              <a:buNone/>
            </a:pPr>
            <a:r>
              <a:rPr lang="ru-RU" sz="1400" dirty="0">
                <a:latin typeface="Times New Roman" pitchFamily="18" charset="0"/>
                <a:cs typeface="Times New Roman" pitchFamily="18" charset="0"/>
              </a:rPr>
              <a:t>        Срочно были выделены две резервные армии. Они стали на пути гитлеровцев. </a:t>
            </a:r>
          </a:p>
          <a:p>
            <a:pPr>
              <a:buNone/>
            </a:pPr>
            <a:r>
              <a:rPr lang="ru-RU" sz="1400" dirty="0">
                <a:latin typeface="Times New Roman" pitchFamily="18" charset="0"/>
                <a:cs typeface="Times New Roman" pitchFamily="18" charset="0"/>
              </a:rPr>
              <a:t>        Между Волгой и Доном был создан Сталинградский фронт. </a:t>
            </a:r>
          </a:p>
          <a:p>
            <a:pPr>
              <a:buNone/>
            </a:pPr>
            <a:r>
              <a:rPr lang="ru-RU" sz="1400" dirty="0">
                <a:latin typeface="Times New Roman" pitchFamily="18" charset="0"/>
                <a:cs typeface="Times New Roman" pitchFamily="18" charset="0"/>
              </a:rPr>
              <a:t>        Из города эвакуировали женщин, детей, стариков. Вокруг города построили оборонительные сооружения. На пути фашистских танков встали стальные ежи и надолбы. </a:t>
            </a:r>
          </a:p>
          <a:p>
            <a:pPr>
              <a:buNone/>
            </a:pPr>
            <a:r>
              <a:rPr lang="ru-RU" sz="1400" dirty="0">
                <a:latin typeface="Times New Roman" pitchFamily="18" charset="0"/>
                <a:cs typeface="Times New Roman" pitchFamily="18" charset="0"/>
              </a:rPr>
              <a:t>        На каждом заводе рабочие создали батальоны добровольцев-ополченцев. Днем они собирали танки, делали снаряды, а после смены готовились к защите города. </a:t>
            </a:r>
          </a:p>
          <a:p>
            <a:pPr>
              <a:buNone/>
            </a:pPr>
            <a:r>
              <a:rPr lang="ru-RU" sz="1400" dirty="0">
                <a:latin typeface="Times New Roman" pitchFamily="18" charset="0"/>
                <a:cs typeface="Times New Roman" pitchFamily="18" charset="0"/>
              </a:rPr>
              <a:t>                      Фашистские генералы получили приказ - стереть с лица земли город на Волге. </a:t>
            </a:r>
          </a:p>
          <a:p>
            <a:pPr>
              <a:buNone/>
            </a:pPr>
            <a:r>
              <a:rPr lang="ru-RU" sz="1400" dirty="0">
                <a:latin typeface="Times New Roman" pitchFamily="18" charset="0"/>
                <a:cs typeface="Times New Roman" pitchFamily="18" charset="0"/>
              </a:rPr>
              <a:t>        И в солнечный день 23 августа 1942 года тысячи самолетов с черными крестами обрушились на Сталинград. </a:t>
            </a:r>
          </a:p>
          <a:p>
            <a:pPr>
              <a:buNone/>
            </a:pPr>
            <a:r>
              <a:rPr lang="ru-RU" sz="1400" dirty="0">
                <a:latin typeface="Times New Roman" pitchFamily="18" charset="0"/>
                <a:cs typeface="Times New Roman" pitchFamily="18" charset="0"/>
              </a:rPr>
              <a:t>                  Волна за волной шли "</a:t>
            </a:r>
            <a:r>
              <a:rPr lang="ru-RU" sz="1400" dirty="0" err="1">
                <a:latin typeface="Times New Roman" pitchFamily="18" charset="0"/>
                <a:cs typeface="Times New Roman" pitchFamily="18" charset="0"/>
              </a:rPr>
              <a:t>Юнкерсы</a:t>
            </a:r>
            <a:r>
              <a:rPr lang="ru-RU" sz="1400" dirty="0">
                <a:latin typeface="Times New Roman" pitchFamily="18" charset="0"/>
                <a:cs typeface="Times New Roman" pitchFamily="18" charset="0"/>
              </a:rPr>
              <a:t>" и "</a:t>
            </a:r>
            <a:r>
              <a:rPr lang="ru-RU" sz="1400" dirty="0" err="1">
                <a:latin typeface="Times New Roman" pitchFamily="18" charset="0"/>
                <a:cs typeface="Times New Roman" pitchFamily="18" charset="0"/>
              </a:rPr>
              <a:t>Хейнкели</a:t>
            </a:r>
            <a:r>
              <a:rPr lang="ru-RU" sz="1400" dirty="0">
                <a:latin typeface="Times New Roman" pitchFamily="18" charset="0"/>
                <a:cs typeface="Times New Roman" pitchFamily="18" charset="0"/>
              </a:rPr>
              <a:t>", сбрасывая на жилые кварталы города сотни бомб. Рушились здания, к небу вздымались громадные огненные столбы. Город весь окутался дымом - зарево горящего Сталинграда было видно на десятки километров. </a:t>
            </a:r>
          </a:p>
          <a:p>
            <a:pPr>
              <a:buNone/>
            </a:pPr>
            <a:r>
              <a:rPr lang="ru-RU" sz="1400" u="sng" dirty="0">
                <a:latin typeface="Times New Roman" pitchFamily="18" charset="0"/>
                <a:cs typeface="Times New Roman" pitchFamily="18" charset="0"/>
              </a:rPr>
              <a:t>                  После налета фашистские генералы доложили Гитлеру: город разрушен!    И получили приказ: взять Сталинград! </a:t>
            </a:r>
          </a:p>
          <a:p>
            <a:endParaRPr lang="ru-RU" sz="1400" dirty="0">
              <a:latin typeface="Times New Roman" pitchFamily="18" charset="0"/>
              <a:cs typeface="Times New Roman" pitchFamily="18" charset="0"/>
            </a:endParaRPr>
          </a:p>
        </p:txBody>
      </p:sp>
      <p:pic>
        <p:nvPicPr>
          <p:cNvPr id="6146" name="Picture 2" descr="https://ds04.infourok.ru/uploads/ex/12c2/0004cdb1-283b5beb/img5.jpg"/>
          <p:cNvPicPr>
            <a:picLocks noChangeAspect="1" noChangeArrowheads="1"/>
          </p:cNvPicPr>
          <p:nvPr/>
        </p:nvPicPr>
        <p:blipFill>
          <a:blip r:embed="rId2"/>
          <a:srcRect l="5079" t="16931" r="6032"/>
          <a:stretch>
            <a:fillRect/>
          </a:stretch>
        </p:blipFill>
        <p:spPr bwMode="auto">
          <a:xfrm>
            <a:off x="533399" y="4495800"/>
            <a:ext cx="3261553" cy="2286000"/>
          </a:xfrm>
          <a:prstGeom prst="rect">
            <a:avLst/>
          </a:prstGeom>
          <a:noFill/>
        </p:spPr>
      </p:pic>
      <p:pic>
        <p:nvPicPr>
          <p:cNvPr id="6148" name="Picture 4" descr="https://ds02.infourok.ru/uploads/ex/1377/00071856-e4364f62/img4.jpg"/>
          <p:cNvPicPr>
            <a:picLocks noChangeAspect="1" noChangeArrowheads="1"/>
          </p:cNvPicPr>
          <p:nvPr/>
        </p:nvPicPr>
        <p:blipFill>
          <a:blip r:embed="rId3" cstate="print"/>
          <a:srcRect/>
          <a:stretch>
            <a:fillRect/>
          </a:stretch>
        </p:blipFill>
        <p:spPr bwMode="auto">
          <a:xfrm>
            <a:off x="4343399" y="4267200"/>
            <a:ext cx="3352799" cy="25146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228600"/>
            <a:ext cx="8229600" cy="4525963"/>
          </a:xfrm>
        </p:spPr>
        <p:txBody>
          <a:bodyPr>
            <a:noAutofit/>
          </a:bodyPr>
          <a:lstStyle/>
          <a:p>
            <a:pPr>
              <a:buNone/>
            </a:pPr>
            <a:r>
              <a:rPr lang="ru-RU" sz="1400" dirty="0">
                <a:latin typeface="Times New Roman" pitchFamily="18" charset="0"/>
                <a:cs typeface="Times New Roman" pitchFamily="18" charset="0"/>
              </a:rPr>
              <a:t>                  Фашистам удалось прорваться на окраину города, к тракторному заводу и к Дубовому оврагу. Но там их встретили батальоны рабочих-добровольцев, чекисты, зенитчики и курсанты военного училища. </a:t>
            </a:r>
          </a:p>
          <a:p>
            <a:pPr>
              <a:buNone/>
            </a:pPr>
            <a:r>
              <a:rPr lang="ru-RU" sz="1400" dirty="0">
                <a:latin typeface="Times New Roman" pitchFamily="18" charset="0"/>
                <a:cs typeface="Times New Roman" pitchFamily="18" charset="0"/>
              </a:rPr>
              <a:t>                   Бой шел весь день и всю ночь. Гитлеровцы в город не вошли. </a:t>
            </a:r>
          </a:p>
          <a:p>
            <a:pPr>
              <a:buNone/>
            </a:pPr>
            <a:r>
              <a:rPr lang="ru-RU" sz="1400" dirty="0">
                <a:latin typeface="Times New Roman" pitchFamily="18" charset="0"/>
                <a:cs typeface="Times New Roman" pitchFamily="18" charset="0"/>
              </a:rPr>
              <a:t>                                                                          Батальон Федосеева </a:t>
            </a:r>
          </a:p>
          <a:p>
            <a:pPr>
              <a:buNone/>
            </a:pPr>
            <a:r>
              <a:rPr lang="ru-RU" sz="1400" dirty="0">
                <a:latin typeface="Times New Roman" pitchFamily="18" charset="0"/>
                <a:cs typeface="Times New Roman" pitchFamily="18" charset="0"/>
              </a:rPr>
              <a:t>                   Вражеским солдатам удалось прорваться к железнодорожному вокзалу города. </a:t>
            </a:r>
          </a:p>
          <a:p>
            <a:pPr>
              <a:buNone/>
            </a:pPr>
            <a:r>
              <a:rPr lang="ru-RU" sz="1400" dirty="0">
                <a:latin typeface="Times New Roman" pitchFamily="18" charset="0"/>
                <a:cs typeface="Times New Roman" pitchFamily="18" charset="0"/>
              </a:rPr>
              <a:t>               У вокзала четырнадцать дней шли жестокие бои. Бойцы батальона старшего лейтенанта Федосеева стояли насмерть, отбивая все новые и новые атаки врага. </a:t>
            </a:r>
          </a:p>
          <a:p>
            <a:pPr>
              <a:buNone/>
            </a:pPr>
            <a:r>
              <a:rPr lang="ru-RU" sz="1400" dirty="0">
                <a:latin typeface="Times New Roman" pitchFamily="18" charset="0"/>
                <a:cs typeface="Times New Roman" pitchFamily="18" charset="0"/>
              </a:rPr>
              <a:t>                Наше командование держало связь с батальоном Федосеева сначала по телефону, а когда фашисты окружили вокзал, то по рации. </a:t>
            </a:r>
          </a:p>
          <a:p>
            <a:pPr>
              <a:buNone/>
            </a:pPr>
            <a:r>
              <a:rPr lang="ru-RU" sz="1400" dirty="0">
                <a:latin typeface="Times New Roman" pitchFamily="18" charset="0"/>
                <a:cs typeface="Times New Roman" pitchFamily="18" charset="0"/>
              </a:rPr>
              <a:t>                 Но вот Федосеев не стал отвечать на позывные штаба. Целый день вызывали его, а он молчит. Решили, что все бойцы батальона погибли. Настало утро и над разбитой крышей одного из домов увидели - развевается красное знамя. Значит живы </a:t>
            </a:r>
            <a:r>
              <a:rPr lang="ru-RU" sz="1400" dirty="0" err="1">
                <a:latin typeface="Times New Roman" pitchFamily="18" charset="0"/>
                <a:cs typeface="Times New Roman" pitchFamily="18" charset="0"/>
              </a:rPr>
              <a:t>федосеевцы</a:t>
            </a:r>
            <a:r>
              <a:rPr lang="ru-RU" sz="1400" dirty="0">
                <a:latin typeface="Times New Roman" pitchFamily="18" charset="0"/>
                <a:cs typeface="Times New Roman" pitchFamily="18" charset="0"/>
              </a:rPr>
              <a:t> и продолжают биться с врагом! </a:t>
            </a:r>
          </a:p>
          <a:p>
            <a:pPr>
              <a:buNone/>
            </a:pPr>
            <a:r>
              <a:rPr lang="ru-RU" sz="1400" dirty="0">
                <a:latin typeface="Times New Roman" pitchFamily="18" charset="0"/>
                <a:cs typeface="Times New Roman" pitchFamily="18" charset="0"/>
              </a:rPr>
              <a:t>                 Командующий армией генерал Чуйков велел доставить приказ старшему лейтенанту Федосееву, чтобы он с бойцами отошел на новые позиции. Послали связным сержанта Смирнова. Добрался сержант кое-как до развалин вокзала и узнал, что от батальона осталось всего десять человек. Погиб и командир, старший лейтенант Федосеев. </a:t>
            </a:r>
          </a:p>
          <a:p>
            <a:pPr>
              <a:buNone/>
            </a:pPr>
            <a:r>
              <a:rPr lang="ru-RU" sz="1400" dirty="0">
                <a:latin typeface="Times New Roman" pitchFamily="18" charset="0"/>
                <a:cs typeface="Times New Roman" pitchFamily="18" charset="0"/>
              </a:rPr>
              <a:t>               Спрашивает связной: "Что молчите? Почему не отвечаете на позывные штаба?« Оказалось, что снарядом разбило рацию. Убило радиста. Стали бойцы дожидаться ночи, чтобы отойти на новые позиции. А в это время фашисты снова начали атаку.  </a:t>
            </a:r>
          </a:p>
          <a:p>
            <a:endParaRPr lang="ru-RU" sz="1400" dirty="0">
              <a:latin typeface="Times New Roman" pitchFamily="18" charset="0"/>
              <a:cs typeface="Times New Roman" pitchFamily="18" charset="0"/>
            </a:endParaRPr>
          </a:p>
        </p:txBody>
      </p:sp>
      <p:pic>
        <p:nvPicPr>
          <p:cNvPr id="5122" name="Picture 2" descr="http://img0.liveinternet.ru/images/attach/c/11/114/438/114438132_large_DSC_4159.JPG"/>
          <p:cNvPicPr>
            <a:picLocks noChangeAspect="1" noChangeArrowheads="1"/>
          </p:cNvPicPr>
          <p:nvPr/>
        </p:nvPicPr>
        <p:blipFill>
          <a:blip r:embed="rId2"/>
          <a:srcRect l="9156" t="47639" r="10730" b="7296"/>
          <a:stretch>
            <a:fillRect/>
          </a:stretch>
        </p:blipFill>
        <p:spPr bwMode="auto">
          <a:xfrm>
            <a:off x="2743200" y="4876800"/>
            <a:ext cx="4876800" cy="1828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152400"/>
            <a:ext cx="8229600" cy="4525963"/>
          </a:xfrm>
        </p:spPr>
        <p:txBody>
          <a:bodyPr>
            <a:normAutofit/>
          </a:bodyPr>
          <a:lstStyle/>
          <a:p>
            <a:pPr>
              <a:buNone/>
            </a:pPr>
            <a:r>
              <a:rPr lang="ru-RU" sz="1400" dirty="0"/>
              <a:t>         Впереди танки, а за ними автоматчики. </a:t>
            </a:r>
          </a:p>
          <a:p>
            <a:pPr>
              <a:buNone/>
            </a:pPr>
            <a:r>
              <a:rPr lang="ru-RU" sz="1400" dirty="0"/>
              <a:t>                   Залегли </a:t>
            </a:r>
            <a:r>
              <a:rPr lang="ru-RU" sz="1400" dirty="0" err="1"/>
              <a:t>федосеевцы</a:t>
            </a:r>
            <a:r>
              <a:rPr lang="ru-RU" sz="1400" dirty="0"/>
              <a:t> в развалинах.  Ждут.  Вражеские солдаты наступают.  Все ближе. Ближе. </a:t>
            </a:r>
          </a:p>
          <a:p>
            <a:pPr>
              <a:buNone/>
            </a:pPr>
            <a:r>
              <a:rPr lang="ru-RU" sz="1400" dirty="0"/>
              <a:t>        </a:t>
            </a:r>
            <a:r>
              <a:rPr lang="ru-RU" sz="1400" dirty="0" err="1"/>
              <a:t>Федосеевцы</a:t>
            </a:r>
            <a:r>
              <a:rPr lang="ru-RU" sz="1400" dirty="0"/>
              <a:t> молчат.  Ждут.  Решили гитлеровцы, что погибли все наши бойцы... И, поднявшись во весь рост, устремились к вокзалу.  </a:t>
            </a:r>
          </a:p>
          <a:p>
            <a:pPr>
              <a:buNone/>
            </a:pPr>
            <a:r>
              <a:rPr lang="ru-RU" sz="1400" dirty="0"/>
              <a:t>         - Огонь! - раздалась команда. </a:t>
            </a:r>
          </a:p>
          <a:p>
            <a:pPr>
              <a:buNone/>
            </a:pPr>
            <a:r>
              <a:rPr lang="ru-RU" sz="1400" dirty="0"/>
              <a:t>                   Застрочили автоматы и пулеметы.  В танки полетели бутылки с горючей смесью. </a:t>
            </a:r>
          </a:p>
          <a:p>
            <a:pPr>
              <a:buNone/>
            </a:pPr>
            <a:r>
              <a:rPr lang="ru-RU" sz="1400" dirty="0"/>
              <a:t>                   Загорелся один танк, забуксовал другой, остановился третий, назад повернул четвертый, а за ним и фашистские автоматчики... </a:t>
            </a:r>
          </a:p>
          <a:p>
            <a:pPr>
              <a:buNone/>
            </a:pPr>
            <a:r>
              <a:rPr lang="ru-RU" sz="1400" dirty="0"/>
              <a:t>                     Воспользовались бойцы паникой противника, сняли пробитое осколками знамя и подвалами вышли к своим, на новые позиции.  Дорого заплатили фашисты за вокзал. </a:t>
            </a:r>
          </a:p>
        </p:txBody>
      </p:sp>
      <p:pic>
        <p:nvPicPr>
          <p:cNvPr id="4100" name="Picture 4" descr="https://www.retroua.com/wp-content/uploads/2014/04/535775c932c50-%20%D0%B2%D0%BE%D0%BA%D0%B7%D0%B0%D0%BB%201940-%D0%B5%20%D1%81%D1%82%D0%B0%D1%80%D1%8B%D0%B5%20%D1%84%D0%BE%D1%82%D0%BE%20%D0%A3%D0%BA%D1%80%D0%B0%D0%B8%D0%BD%D0%B0%201943%20%D0%B3%D0%BE%D0%B4.jpg"/>
          <p:cNvPicPr>
            <a:picLocks noChangeAspect="1" noChangeArrowheads="1"/>
          </p:cNvPicPr>
          <p:nvPr/>
        </p:nvPicPr>
        <p:blipFill>
          <a:blip r:embed="rId2"/>
          <a:srcRect t="14286" r="61"/>
          <a:stretch>
            <a:fillRect/>
          </a:stretch>
        </p:blipFill>
        <p:spPr bwMode="auto">
          <a:xfrm>
            <a:off x="1371600" y="2743200"/>
            <a:ext cx="6324600" cy="3200400"/>
          </a:xfrm>
          <a:prstGeom prst="rect">
            <a:avLst/>
          </a:prstGeom>
          <a:noFill/>
        </p:spPr>
      </p:pic>
      <p:sp>
        <p:nvSpPr>
          <p:cNvPr id="6" name="Прямоугольник 5"/>
          <p:cNvSpPr/>
          <p:nvPr/>
        </p:nvSpPr>
        <p:spPr>
          <a:xfrm>
            <a:off x="609600" y="5715000"/>
            <a:ext cx="8305800" cy="523220"/>
          </a:xfrm>
          <a:prstGeom prst="rect">
            <a:avLst/>
          </a:prstGeom>
        </p:spPr>
        <p:txBody>
          <a:bodyPr wrap="square">
            <a:spAutoFit/>
          </a:bodyPr>
          <a:lstStyle/>
          <a:p>
            <a:r>
              <a:rPr lang="ru-RU" sz="1400" dirty="0">
                <a:latin typeface="Times New Roman" pitchFamily="18" charset="0"/>
                <a:cs typeface="Times New Roman" pitchFamily="18" charset="0"/>
              </a:rPr>
              <a:t>          В середине сентября гитлеровские войска снова усилили атаки. </a:t>
            </a:r>
          </a:p>
          <a:p>
            <a:r>
              <a:rPr lang="ru-RU" sz="1400" dirty="0">
                <a:latin typeface="Times New Roman" pitchFamily="18" charset="0"/>
                <a:cs typeface="Times New Roman" pitchFamily="18" charset="0"/>
              </a:rPr>
              <a:t>Им удалось прорваться в центр города. Бои шли за каждую улицу, за каждый дом, за каждый этаж...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52400"/>
            <a:ext cx="8534400" cy="6019800"/>
          </a:xfrm>
        </p:spPr>
        <p:txBody>
          <a:bodyPr>
            <a:noAutofit/>
          </a:bodyPr>
          <a:lstStyle/>
          <a:p>
            <a:pPr>
              <a:buNone/>
            </a:pPr>
            <a:r>
              <a:rPr lang="ru-RU" sz="1400" dirty="0">
                <a:latin typeface="Times New Roman" pitchFamily="18" charset="0"/>
                <a:cs typeface="Times New Roman" pitchFamily="18" charset="0"/>
              </a:rPr>
              <a:t>              От вокзала дедушка с внуком пошли к набережной Волги.  Пойдем и мы за ними. </a:t>
            </a:r>
          </a:p>
          <a:p>
            <a:pPr>
              <a:buNone/>
            </a:pPr>
            <a:r>
              <a:rPr lang="ru-RU" sz="1400" dirty="0">
                <a:latin typeface="Times New Roman" pitchFamily="18" charset="0"/>
                <a:cs typeface="Times New Roman" pitchFamily="18" charset="0"/>
              </a:rPr>
              <a:t>                  Рядом с домом, у которого они остановились, на сером квадратном постаменте установлена башня танка.  Здесь во время сражений за город находился штаб главной, центральной, переправы. </a:t>
            </a:r>
          </a:p>
          <a:p>
            <a:pPr>
              <a:buNone/>
            </a:pPr>
            <a:r>
              <a:rPr lang="ru-RU" sz="1400" dirty="0">
                <a:latin typeface="Times New Roman" pitchFamily="18" charset="0"/>
                <a:cs typeface="Times New Roman" pitchFamily="18" charset="0"/>
              </a:rPr>
              <a:t>                 Вправо и влево от этого места тянулись окопы по всему волжскому берегу. Здесь обороняли наши войска подступы к Волге, отсюда отбивали атаки врага. </a:t>
            </a:r>
          </a:p>
          <a:p>
            <a:pPr>
              <a:buNone/>
            </a:pPr>
            <a:r>
              <a:rPr lang="ru-RU" sz="1400" dirty="0">
                <a:latin typeface="Times New Roman" pitchFamily="18" charset="0"/>
                <a:cs typeface="Times New Roman" pitchFamily="18" charset="0"/>
              </a:rPr>
              <a:t>                   Такие памятники - зеленая башня танка на постаменте - стоят по всей нашей линии обороны.  Здесь дали </a:t>
            </a:r>
            <a:r>
              <a:rPr lang="ru-RU" sz="1400" dirty="0" err="1">
                <a:latin typeface="Times New Roman" pitchFamily="18" charset="0"/>
                <a:cs typeface="Times New Roman" pitchFamily="18" charset="0"/>
              </a:rPr>
              <a:t>бойцы-сталинградцы</a:t>
            </a:r>
            <a:r>
              <a:rPr lang="ru-RU" sz="1400" dirty="0">
                <a:latin typeface="Times New Roman" pitchFamily="18" charset="0"/>
                <a:cs typeface="Times New Roman" pitchFamily="18" charset="0"/>
              </a:rPr>
              <a:t> клятву: "Ни шагу назад!" Дальше, к Волге, не пустили они врага - берегли подступы к переправам через реку. С того берега наши войска получали подкрепление. </a:t>
            </a:r>
          </a:p>
          <a:p>
            <a:pPr>
              <a:buNone/>
            </a:pPr>
            <a:r>
              <a:rPr lang="ru-RU" sz="1400" dirty="0">
                <a:latin typeface="Times New Roman" pitchFamily="18" charset="0"/>
                <a:cs typeface="Times New Roman" pitchFamily="18" charset="0"/>
              </a:rPr>
              <a:t>                     Переправ через Волгу было несколько, но у центральной фашисты особенно лютовали. </a:t>
            </a:r>
          </a:p>
        </p:txBody>
      </p:sp>
      <p:pic>
        <p:nvPicPr>
          <p:cNvPr id="3074" name="Picture 2" descr="https://bigslide.ru/images/16/15539/831/img7.jpg"/>
          <p:cNvPicPr>
            <a:picLocks noChangeAspect="1" noChangeArrowheads="1"/>
          </p:cNvPicPr>
          <p:nvPr/>
        </p:nvPicPr>
        <p:blipFill>
          <a:blip r:embed="rId2"/>
          <a:srcRect l="4813" t="7705" r="3730" b="20385"/>
          <a:stretch>
            <a:fillRect/>
          </a:stretch>
        </p:blipFill>
        <p:spPr bwMode="auto">
          <a:xfrm>
            <a:off x="304800" y="2438400"/>
            <a:ext cx="4648200" cy="2739992"/>
          </a:xfrm>
          <a:prstGeom prst="rect">
            <a:avLst/>
          </a:prstGeom>
          <a:noFill/>
        </p:spPr>
      </p:pic>
      <p:pic>
        <p:nvPicPr>
          <p:cNvPr id="3076" name="Picture 4" descr="http://lemur59.ru/sites/default/files/images/139323566191676.jpg"/>
          <p:cNvPicPr>
            <a:picLocks noChangeAspect="1" noChangeArrowheads="1"/>
          </p:cNvPicPr>
          <p:nvPr/>
        </p:nvPicPr>
        <p:blipFill>
          <a:blip r:embed="rId3"/>
          <a:srcRect/>
          <a:stretch>
            <a:fillRect/>
          </a:stretch>
        </p:blipFill>
        <p:spPr bwMode="auto">
          <a:xfrm>
            <a:off x="5105400" y="3581400"/>
            <a:ext cx="3956538" cy="2743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152400"/>
            <a:ext cx="8229600" cy="4525963"/>
          </a:xfrm>
        </p:spPr>
        <p:txBody>
          <a:bodyPr/>
          <a:lstStyle/>
          <a:p>
            <a:pPr>
              <a:buNone/>
            </a:pPr>
            <a:r>
              <a:rPr lang="ru-RU" sz="1400" dirty="0">
                <a:latin typeface="Times New Roman" pitchFamily="18" charset="0"/>
                <a:cs typeface="Times New Roman" pitchFamily="18" charset="0"/>
              </a:rPr>
              <a:t>                                                                         Рейс «Ласточки»</a:t>
            </a:r>
          </a:p>
          <a:p>
            <a:pPr>
              <a:buNone/>
            </a:pPr>
            <a:r>
              <a:rPr lang="ru-RU" sz="1400" dirty="0">
                <a:latin typeface="Times New Roman" pitchFamily="18" charset="0"/>
                <a:cs typeface="Times New Roman" pitchFamily="18" charset="0"/>
              </a:rPr>
              <a:t>               Днем и ночью висели над Волгой вражеские бомбардировщики. Они гонялись не только за буксирами, самоходками, но и за рыбацкими лодками, за маленькими плотиками - на них иногда переправляли раненых. Но речники города и военные моряки Волжской флотилии несмотря ни на что доставляли грузы. </a:t>
            </a:r>
          </a:p>
          <a:p>
            <a:pPr>
              <a:buNone/>
            </a:pPr>
            <a:r>
              <a:rPr lang="ru-RU" sz="1400" dirty="0">
                <a:latin typeface="Times New Roman" pitchFamily="18" charset="0"/>
                <a:cs typeface="Times New Roman" pitchFamily="18" charset="0"/>
              </a:rPr>
              <a:t>                     Однажды был такой случай... </a:t>
            </a:r>
          </a:p>
          <a:p>
            <a:pPr>
              <a:buNone/>
            </a:pPr>
            <a:r>
              <a:rPr lang="ru-RU" sz="1400" dirty="0">
                <a:latin typeface="Times New Roman" pitchFamily="18" charset="0"/>
                <a:cs typeface="Times New Roman" pitchFamily="18" charset="0"/>
              </a:rPr>
              <a:t>                   Вызывают на командный пункт сержанта Смирнова и дают задание: добраться до того берега и передать начальнику тыла армии, что ночь еще у центральной  переправы войска продержатся, а утром отражать атаки противника будет нечем. Нужно срочно доставить боеприпасы. </a:t>
            </a:r>
          </a:p>
          <a:p>
            <a:pPr>
              <a:buNone/>
            </a:pPr>
            <a:r>
              <a:rPr lang="ru-RU" sz="1400" dirty="0">
                <a:latin typeface="Times New Roman" pitchFamily="18" charset="0"/>
                <a:cs typeface="Times New Roman" pitchFamily="18" charset="0"/>
              </a:rPr>
              <a:t>                    Кое-как добрался сержант до начальника тыла, передал приказ командарма генерала Чуйкова. </a:t>
            </a:r>
          </a:p>
          <a:p>
            <a:pPr>
              <a:buNone/>
            </a:pPr>
            <a:r>
              <a:rPr lang="ru-RU" sz="1400" dirty="0">
                <a:latin typeface="Times New Roman" pitchFamily="18" charset="0"/>
                <a:cs typeface="Times New Roman" pitchFamily="18" charset="0"/>
              </a:rPr>
              <a:t>         Быстро нагрузили бойцы большую баржу и стали ждать баркас. Ждут и думают: "Подойдет мощный буксир, подцепит баржу и быстренько через Волгу перебросит". </a:t>
            </a:r>
          </a:p>
          <a:p>
            <a:pPr>
              <a:buNone/>
            </a:pPr>
            <a:r>
              <a:rPr lang="ru-RU" sz="1400" dirty="0">
                <a:latin typeface="Times New Roman" pitchFamily="18" charset="0"/>
                <a:cs typeface="Times New Roman" pitchFamily="18" charset="0"/>
              </a:rPr>
              <a:t>                   Глядят бойцы - плюхает старый </a:t>
            </a:r>
            <a:r>
              <a:rPr lang="ru-RU" sz="1400" dirty="0" err="1">
                <a:latin typeface="Times New Roman" pitchFamily="18" charset="0"/>
                <a:cs typeface="Times New Roman" pitchFamily="18" charset="0"/>
              </a:rPr>
              <a:t>пароходишко</a:t>
            </a:r>
            <a:r>
              <a:rPr lang="ru-RU" sz="1400" dirty="0">
                <a:latin typeface="Times New Roman" pitchFamily="18" charset="0"/>
                <a:cs typeface="Times New Roman" pitchFamily="18" charset="0"/>
              </a:rPr>
              <a:t>, и назван-то он как-то неподходяще - "Ласточка". Шум от него такой, что уши затыкай, а скорость, как у черепахи. "Ну, думают, - на таком и до середины реки не добраться". </a:t>
            </a:r>
          </a:p>
          <a:p>
            <a:endParaRPr lang="ru-RU" sz="1400" dirty="0">
              <a:latin typeface="Times New Roman" pitchFamily="18" charset="0"/>
              <a:cs typeface="Times New Roman" pitchFamily="18" charset="0"/>
            </a:endParaRPr>
          </a:p>
          <a:p>
            <a:endParaRPr lang="ru-RU" dirty="0"/>
          </a:p>
        </p:txBody>
      </p:sp>
      <p:pic>
        <p:nvPicPr>
          <p:cNvPr id="2050" name="Picture 2" descr="http://img-fotki.yandex.ru/get/9108/225044291.3d/0_d31b6_d0f3667b_XXL.jpg"/>
          <p:cNvPicPr>
            <a:picLocks noChangeAspect="1" noChangeArrowheads="1"/>
          </p:cNvPicPr>
          <p:nvPr/>
        </p:nvPicPr>
        <p:blipFill>
          <a:blip r:embed="rId2"/>
          <a:srcRect b="38009"/>
          <a:stretch>
            <a:fillRect/>
          </a:stretch>
        </p:blipFill>
        <p:spPr bwMode="auto">
          <a:xfrm>
            <a:off x="1066800" y="3810000"/>
            <a:ext cx="7306000" cy="2667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52400"/>
            <a:ext cx="8610600" cy="6172200"/>
          </a:xfrm>
        </p:spPr>
        <p:txBody>
          <a:bodyPr>
            <a:normAutofit/>
          </a:bodyPr>
          <a:lstStyle/>
          <a:p>
            <a:pPr>
              <a:buNone/>
            </a:pPr>
            <a:r>
              <a:rPr lang="ru-RU" sz="1400" dirty="0">
                <a:latin typeface="Times New Roman" pitchFamily="18" charset="0"/>
                <a:cs typeface="Times New Roman" pitchFamily="18" charset="0"/>
              </a:rPr>
              <a:t>                Но командир баржи постарался успокоить бойцов: </a:t>
            </a:r>
          </a:p>
          <a:p>
            <a:pPr>
              <a:buNone/>
            </a:pPr>
            <a:r>
              <a:rPr lang="ru-RU" sz="1400" dirty="0">
                <a:latin typeface="Times New Roman" pitchFamily="18" charset="0"/>
                <a:cs typeface="Times New Roman" pitchFamily="18" charset="0"/>
              </a:rPr>
              <a:t>          - Не глядите, что </a:t>
            </a:r>
            <a:r>
              <a:rPr lang="ru-RU" sz="1400" dirty="0" err="1">
                <a:latin typeface="Times New Roman" pitchFamily="18" charset="0"/>
                <a:cs typeface="Times New Roman" pitchFamily="18" charset="0"/>
              </a:rPr>
              <a:t>пароходишко</a:t>
            </a:r>
            <a:r>
              <a:rPr lang="ru-RU" sz="1400" dirty="0">
                <a:latin typeface="Times New Roman" pitchFamily="18" charset="0"/>
                <a:cs typeface="Times New Roman" pitchFamily="18" charset="0"/>
              </a:rPr>
              <a:t> тихоходный. Он таких барж, как наша, не одну перевез. Команда у "Ласточки" боевая. </a:t>
            </a:r>
          </a:p>
          <a:p>
            <a:pPr>
              <a:buNone/>
            </a:pPr>
            <a:r>
              <a:rPr lang="ru-RU" sz="1400" dirty="0">
                <a:latin typeface="Times New Roman" pitchFamily="18" charset="0"/>
                <a:cs typeface="Times New Roman" pitchFamily="18" charset="0"/>
              </a:rPr>
              <a:t>                Подходит "Ласточка" к барже. Смотрят бойцы, а команды-то на ней всего три человека: капитан, механик и девушка. Не успел пароходик к барже подойти, девушка, дочь механика Григорьева Ирина, ловко зацепила крюк троса и кричит: </a:t>
            </a:r>
          </a:p>
          <a:p>
            <a:pPr>
              <a:buNone/>
            </a:pPr>
            <a:r>
              <a:rPr lang="ru-RU" sz="1400" dirty="0">
                <a:latin typeface="Times New Roman" pitchFamily="18" charset="0"/>
                <a:cs typeface="Times New Roman" pitchFamily="18" charset="0"/>
              </a:rPr>
              <a:t>          - Давайте несколько человек на баркас, помогать будете от фашистов отбиваться! </a:t>
            </a:r>
          </a:p>
          <a:p>
            <a:pPr>
              <a:buNone/>
            </a:pPr>
            <a:r>
              <a:rPr lang="ru-RU" sz="1400" dirty="0">
                <a:latin typeface="Times New Roman" pitchFamily="18" charset="0"/>
                <a:cs typeface="Times New Roman" pitchFamily="18" charset="0"/>
              </a:rPr>
              <a:t>                Сержант Смирнов и двое бойцов прыгнули на палубу, и "Ласточка" потащила баржу. </a:t>
            </a:r>
          </a:p>
          <a:p>
            <a:pPr>
              <a:buNone/>
            </a:pPr>
            <a:r>
              <a:rPr lang="ru-RU" sz="1400" dirty="0">
                <a:latin typeface="Times New Roman" pitchFamily="18" charset="0"/>
                <a:cs typeface="Times New Roman" pitchFamily="18" charset="0"/>
              </a:rPr>
              <a:t>                Только вышли на плес - закружили в воздухе немецкие самолеты-разведчики, над переправой повисли на парашютах ракеты. Стало вокруг светло как днем. </a:t>
            </a:r>
          </a:p>
          <a:p>
            <a:pPr>
              <a:buNone/>
            </a:pPr>
            <a:r>
              <a:rPr lang="ru-RU" sz="1400" dirty="0">
                <a:latin typeface="Times New Roman" pitchFamily="18" charset="0"/>
                <a:cs typeface="Times New Roman" pitchFamily="18" charset="0"/>
              </a:rPr>
              <a:t>                 За разведчиками налетели бомбардировщики и начали пикировать то на баржу, то на баркас. </a:t>
            </a:r>
          </a:p>
          <a:p>
            <a:pPr>
              <a:buNone/>
            </a:pPr>
            <a:r>
              <a:rPr lang="ru-RU" sz="1400" dirty="0">
                <a:latin typeface="Times New Roman" pitchFamily="18" charset="0"/>
                <a:cs typeface="Times New Roman" pitchFamily="18" charset="0"/>
              </a:rPr>
              <a:t>                 Бойцы из винтовок бьют по самолетам, бомбардировщики чуть не задевают крыльями трубы, мачты баркаса. Справа и слева по бортам столбы воды от взрывов бомб. После каждого взрыва бойцы с тревогой оглядываются: "Неужели все. Попали?!" Смотрят - баржа двигается к берегу. </a:t>
            </a:r>
          </a:p>
          <a:p>
            <a:pPr>
              <a:buNone/>
            </a:pPr>
            <a:r>
              <a:rPr lang="ru-RU" sz="1400" dirty="0">
                <a:latin typeface="Times New Roman" pitchFamily="18" charset="0"/>
                <a:cs typeface="Times New Roman" pitchFamily="18" charset="0"/>
              </a:rPr>
              <a:t>                 Капитан "Ласточки", Василий Иванович </a:t>
            </a:r>
            <a:r>
              <a:rPr lang="ru-RU" sz="1400" dirty="0" err="1">
                <a:latin typeface="Times New Roman" pitchFamily="18" charset="0"/>
                <a:cs typeface="Times New Roman" pitchFamily="18" charset="0"/>
              </a:rPr>
              <a:t>Крайнов</a:t>
            </a:r>
            <a:r>
              <a:rPr lang="ru-RU" sz="1400" dirty="0">
                <a:latin typeface="Times New Roman" pitchFamily="18" charset="0"/>
                <a:cs typeface="Times New Roman" pitchFamily="18" charset="0"/>
              </a:rPr>
              <a:t>, старый волгарь, знай рулевое колесо вправо-влево крутит, маневрирует - уводит баркас от прямых попаданий. И все - вперед, к берегу. Заметили пароходик и баржу немецкие минометчики и тоже начали обстреливать. Мины с воем пролетают, шмякаются в воду, свистят осколки.  Одна мина попала на баржу. Начался пожар. Пламя побежало по палубе. </a:t>
            </a:r>
          </a:p>
          <a:p>
            <a:pPr>
              <a:buNone/>
            </a:pPr>
            <a:r>
              <a:rPr lang="ru-RU" sz="1400" dirty="0">
                <a:latin typeface="Times New Roman" pitchFamily="18" charset="0"/>
                <a:cs typeface="Times New Roman" pitchFamily="18" charset="0"/>
              </a:rPr>
              <a:t>                 Что делать? Перерубить трос? Огонь вот-вот подберется к ящикам со снарядами. Но капитан баркаса круто повернул штурвал, и... "Ласточка" пошла на сближение с горящей баржей. </a:t>
            </a:r>
          </a:p>
          <a:p>
            <a:pPr>
              <a:buNone/>
            </a:pPr>
            <a:r>
              <a:rPr lang="ru-RU" sz="1400" dirty="0">
                <a:latin typeface="Times New Roman" pitchFamily="18" charset="0"/>
                <a:cs typeface="Times New Roman" pitchFamily="18" charset="0"/>
              </a:rPr>
              <a:t>                 Кое-как причалили к высокому борту, схватили багры, огнетушители, ведра с песком - и на баржу. </a:t>
            </a:r>
          </a:p>
          <a:p>
            <a:pPr>
              <a:buNone/>
            </a:pPr>
            <a:r>
              <a:rPr lang="ru-RU" sz="1400" dirty="0">
                <a:latin typeface="Times New Roman" pitchFamily="18" charset="0"/>
                <a:cs typeface="Times New Roman" pitchFamily="18" charset="0"/>
              </a:rPr>
              <a:t>                    Первой - Ирина, за ней бойцы. Засыпают огонь на палубе. Сбивают его с ящиков. И никто не думает, что каждую минуту любой ящик может взорваться. Бойцы сбросили шинели, бушлаты, накрывают ими языки пламени. Огонь обжигает руки, лица. Душно. Дым. Дышать трудно. Но бойцы и команда "Ласточки" оказались сильнее огня. Боеприпасы были спасены и доставлены на берег. </a:t>
            </a:r>
          </a:p>
          <a:p>
            <a:endParaRPr lang="ru-RU" sz="14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28601"/>
            <a:ext cx="8229600" cy="1981200"/>
          </a:xfrm>
        </p:spPr>
        <p:txBody>
          <a:bodyPr>
            <a:normAutofit/>
          </a:bodyPr>
          <a:lstStyle/>
          <a:p>
            <a:pPr>
              <a:buNone/>
            </a:pPr>
            <a:r>
              <a:rPr lang="ru-RU" sz="1400" dirty="0">
                <a:latin typeface="Times New Roman" pitchFamily="18" charset="0"/>
                <a:cs typeface="Times New Roman" pitchFamily="18" charset="0"/>
              </a:rPr>
              <a:t>                  Таких рейсов у всех баркасов и катеров Волжской флотилии было столько, что не счесть. Героические рейсы. Скоро в городе на Волге, там где была центральная переправа, поставят памятник всем речникам-героям.  </a:t>
            </a:r>
          </a:p>
          <a:p>
            <a:endParaRPr lang="ru-RU" sz="1400" dirty="0">
              <a:latin typeface="Times New Roman" pitchFamily="18" charset="0"/>
              <a:cs typeface="Times New Roman" pitchFamily="18" charset="0"/>
            </a:endParaRPr>
          </a:p>
        </p:txBody>
      </p:sp>
      <p:pic>
        <p:nvPicPr>
          <p:cNvPr id="34818" name="Picture 2" descr="http://www.mytravelbook.org/object_foto/2016/05/Pamjatnik_pogibshim_rechnikam_na_Volge_6.jpg"/>
          <p:cNvPicPr>
            <a:picLocks noChangeAspect="1" noChangeArrowheads="1"/>
          </p:cNvPicPr>
          <p:nvPr/>
        </p:nvPicPr>
        <p:blipFill>
          <a:blip r:embed="rId2"/>
          <a:srcRect/>
          <a:stretch>
            <a:fillRect/>
          </a:stretch>
        </p:blipFill>
        <p:spPr bwMode="auto">
          <a:xfrm>
            <a:off x="457200" y="1066800"/>
            <a:ext cx="4187825" cy="3140869"/>
          </a:xfrm>
          <a:prstGeom prst="rect">
            <a:avLst/>
          </a:prstGeom>
          <a:noFill/>
        </p:spPr>
      </p:pic>
      <p:pic>
        <p:nvPicPr>
          <p:cNvPr id="34824" name="Picture 8" descr="http://memory-map.prosv.ru/memorials/00/02/63/6/6228.jpeg"/>
          <p:cNvPicPr>
            <a:picLocks noChangeAspect="1" noChangeArrowheads="1"/>
          </p:cNvPicPr>
          <p:nvPr/>
        </p:nvPicPr>
        <p:blipFill>
          <a:blip r:embed="rId3"/>
          <a:srcRect/>
          <a:stretch>
            <a:fillRect/>
          </a:stretch>
        </p:blipFill>
        <p:spPr bwMode="auto">
          <a:xfrm>
            <a:off x="4419600" y="3505200"/>
            <a:ext cx="4114800" cy="30861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0"/>
            <a:ext cx="8610600" cy="6858000"/>
          </a:xfrm>
        </p:spPr>
        <p:txBody>
          <a:bodyPr>
            <a:normAutofit fontScale="77500" lnSpcReduction="20000"/>
          </a:bodyPr>
          <a:lstStyle/>
          <a:p>
            <a:pPr>
              <a:buNone/>
            </a:pPr>
            <a:r>
              <a:rPr lang="ru-RU" sz="1800" dirty="0"/>
              <a:t>                                                                                     </a:t>
            </a:r>
            <a:r>
              <a:rPr lang="ru-RU" sz="1800" dirty="0">
                <a:latin typeface="Times New Roman" pitchFamily="18" charset="0"/>
                <a:cs typeface="Times New Roman" pitchFamily="18" charset="0"/>
              </a:rPr>
              <a:t>58 дней в огне </a:t>
            </a:r>
          </a:p>
          <a:p>
            <a:pPr>
              <a:buNone/>
            </a:pPr>
            <a:r>
              <a:rPr lang="ru-RU" sz="1800" dirty="0">
                <a:latin typeface="Times New Roman" pitchFamily="18" charset="0"/>
                <a:cs typeface="Times New Roman" pitchFamily="18" charset="0"/>
              </a:rPr>
              <a:t>                От центральной переправы до площади Ленина, главной площади города, совсем близко. Еще издали замечают прохожие со стены дома, что выходит на площадь, солдата в каске. Смотрит солдат внимательно и серьезно, словно просит не забыть о тех, кто сражался здесь, на площади. </a:t>
            </a:r>
          </a:p>
          <a:p>
            <a:pPr>
              <a:buNone/>
            </a:pPr>
            <a:r>
              <a:rPr lang="ru-RU" sz="1800" dirty="0">
                <a:latin typeface="Times New Roman" pitchFamily="18" charset="0"/>
                <a:cs typeface="Times New Roman" pitchFamily="18" charset="0"/>
              </a:rPr>
              <a:t>                  До войны этот дом знали немногие - лишь те, кто жил в нем. Теперь этот дом - знаменитый! </a:t>
            </a:r>
          </a:p>
          <a:p>
            <a:pPr>
              <a:buNone/>
            </a:pPr>
            <a:r>
              <a:rPr lang="ru-RU" sz="1800" dirty="0">
                <a:latin typeface="Times New Roman" pitchFamily="18" charset="0"/>
                <a:cs typeface="Times New Roman" pitchFamily="18" charset="0"/>
              </a:rPr>
              <a:t>        Дом - Павлова! Дом солдатской славы!     Дом этот был тогда единственным уцелевшим домом на площади, недалеко от переправы.  Фашистам удалось захватить его. </a:t>
            </a:r>
          </a:p>
          <a:p>
            <a:pPr>
              <a:buNone/>
            </a:pPr>
            <a:r>
              <a:rPr lang="ru-RU" sz="1800" dirty="0">
                <a:latin typeface="Times New Roman" pitchFamily="18" charset="0"/>
                <a:cs typeface="Times New Roman" pitchFamily="18" charset="0"/>
              </a:rPr>
              <a:t>                  Расставив на этажах пулеметы и минометы, вражеские солдаты начали обстреливать наши позиции. Вызвал командир полка </a:t>
            </a:r>
            <a:r>
              <a:rPr lang="ru-RU" sz="1800" dirty="0" err="1">
                <a:latin typeface="Times New Roman" pitchFamily="18" charset="0"/>
                <a:cs typeface="Times New Roman" pitchFamily="18" charset="0"/>
              </a:rPr>
              <a:t>Елин</a:t>
            </a:r>
            <a:r>
              <a:rPr lang="ru-RU" sz="1800" dirty="0">
                <a:latin typeface="Times New Roman" pitchFamily="18" charset="0"/>
                <a:cs typeface="Times New Roman" pitchFamily="18" charset="0"/>
              </a:rPr>
              <a:t> к себе разведчиков - сержанта Якова Павлова и бойцов: Сашу Александрова, Василия Глущенко и Николая Черноголова. </a:t>
            </a:r>
          </a:p>
          <a:p>
            <a:pPr>
              <a:buNone/>
            </a:pPr>
            <a:r>
              <a:rPr lang="ru-RU" sz="1800" dirty="0">
                <a:latin typeface="Times New Roman" pitchFamily="18" charset="0"/>
                <a:cs typeface="Times New Roman" pitchFamily="18" charset="0"/>
              </a:rPr>
              <a:t>         - Вот что, ребята, - сказал полковник, - сходите ночью в гости к фрицам. Узнайте, сколько их там, как к ним лучше пройти и можно ли их оттуда выбить. Дом этот - очень важный объект в стратегическом отношении. Кто им владеет, тот и держит под огнем весь район Волги... </a:t>
            </a:r>
          </a:p>
          <a:p>
            <a:pPr>
              <a:buNone/>
            </a:pPr>
            <a:r>
              <a:rPr lang="ru-RU" sz="1800" dirty="0">
                <a:latin typeface="Times New Roman" pitchFamily="18" charset="0"/>
                <a:cs typeface="Times New Roman" pitchFamily="18" charset="0"/>
              </a:rPr>
              <a:t>                  Ночью в ту пору на улицах было темно, как в пещере. Гитлеровские солдаты очень боялись темноты. То и дело выпускали они в ночное небо осветительные ракеты. И как заметят какое-либо движение с нашей стороны, что-то подозрительное - сразу открывают ураганный огонь.  В такую тревожную ночь и отправился сержант Павлов со своими товарищами в разведку. Где согнувшись, а где ползком по-пластунски добрались они до крайней стены этого дома.  </a:t>
            </a:r>
          </a:p>
          <a:p>
            <a:pPr>
              <a:buNone/>
            </a:pPr>
            <a:r>
              <a:rPr lang="ru-RU" sz="1800" dirty="0">
                <a:latin typeface="Times New Roman" pitchFamily="18" charset="0"/>
                <a:cs typeface="Times New Roman" pitchFamily="18" charset="0"/>
              </a:rPr>
              <a:t>                     Залегли, не дышат. Слушают. Фашисты в доме переговариваются, покуривают, из ракетниц постреливают. Подполз Павлов к подъезду, притаился. Слышит - кто-то из подвала поднимается. Приготовил сержант гранату. Тут небо осветила ракета, и разведчик разглядел у подъезда старушку. И она увидела бойца, обрадовалась. Павлов тихо спрашивает: </a:t>
            </a:r>
          </a:p>
          <a:p>
            <a:pPr>
              <a:buNone/>
            </a:pPr>
            <a:r>
              <a:rPr lang="ru-RU" sz="1800" dirty="0">
                <a:latin typeface="Times New Roman" pitchFamily="18" charset="0"/>
                <a:cs typeface="Times New Roman" pitchFamily="18" charset="0"/>
              </a:rPr>
              <a:t>        - Вы что тут делаете? </a:t>
            </a:r>
          </a:p>
          <a:p>
            <a:pPr>
              <a:buNone/>
            </a:pPr>
            <a:r>
              <a:rPr lang="ru-RU" sz="1800" dirty="0">
                <a:latin typeface="Times New Roman" pitchFamily="18" charset="0"/>
                <a:cs typeface="Times New Roman" pitchFamily="18" charset="0"/>
              </a:rPr>
              <a:t>        - Не успели за Волгу уехать. Тут несколько семей. Немцы нас в подвал загнали. </a:t>
            </a:r>
          </a:p>
          <a:p>
            <a:pPr>
              <a:buNone/>
            </a:pPr>
            <a:r>
              <a:rPr lang="ru-RU" sz="1800" dirty="0">
                <a:latin typeface="Times New Roman" pitchFamily="18" charset="0"/>
                <a:cs typeface="Times New Roman" pitchFamily="18" charset="0"/>
              </a:rPr>
              <a:t>        - Понятно. А много немцев в доме? </a:t>
            </a:r>
          </a:p>
          <a:p>
            <a:pPr>
              <a:buNone/>
            </a:pPr>
            <a:r>
              <a:rPr lang="ru-RU" sz="1800" dirty="0">
                <a:latin typeface="Times New Roman" pitchFamily="18" charset="0"/>
                <a:cs typeface="Times New Roman" pitchFamily="18" charset="0"/>
              </a:rPr>
              <a:t>        - В тех подъездах не знаем, а в нашем человек двадцать. </a:t>
            </a:r>
          </a:p>
          <a:p>
            <a:pPr>
              <a:buNone/>
            </a:pPr>
            <a:r>
              <a:rPr lang="ru-RU" sz="1800" dirty="0">
                <a:latin typeface="Times New Roman" pitchFamily="18" charset="0"/>
                <a:cs typeface="Times New Roman" pitchFamily="18" charset="0"/>
              </a:rPr>
              <a:t>        - Спасибо, мамаша. Спрячьтесь быстро в подвал. Остальным передайте: не выходить никому. Мы сейчас фрицам небольшой фейерверк устроим. Вернулся Павлов к товарищам, доложил обстановку. </a:t>
            </a:r>
          </a:p>
          <a:p>
            <a:pPr>
              <a:buNone/>
            </a:pPr>
            <a:r>
              <a:rPr lang="ru-RU" sz="1800" dirty="0">
                <a:latin typeface="Times New Roman" pitchFamily="18" charset="0"/>
                <a:cs typeface="Times New Roman" pitchFamily="18" charset="0"/>
              </a:rPr>
              <a:t>        - Будем действовать! </a:t>
            </a:r>
          </a:p>
          <a:p>
            <a:pPr>
              <a:buNone/>
            </a:pPr>
            <a:r>
              <a:rPr lang="ru-RU" sz="1800" dirty="0">
                <a:latin typeface="Times New Roman" pitchFamily="18" charset="0"/>
                <a:cs typeface="Times New Roman" pitchFamily="18" charset="0"/>
              </a:rPr>
              <a:t>        Подползли разведчики к дому с двух сторон, приловчились и швырнули в оконные рамы по гранате. Один за другим раздались сильные взрывы. Полыхнуло пламя. Запахло гарью. Ошарашенные неожиданным нападением фашисты выскакивали из подъездов, выпрыгивали из окон - и к своим. </a:t>
            </a:r>
          </a:p>
          <a:p>
            <a:pPr>
              <a:buNone/>
            </a:pPr>
            <a:r>
              <a:rPr lang="ru-RU" sz="1800" dirty="0">
                <a:latin typeface="Times New Roman" pitchFamily="18" charset="0"/>
                <a:cs typeface="Times New Roman" pitchFamily="18" charset="0"/>
              </a:rPr>
              <a:t>        - По врагу огонь! - командовал Павлов. </a:t>
            </a:r>
          </a:p>
          <a:p>
            <a:pPr>
              <a:buNone/>
            </a:pPr>
            <a:r>
              <a:rPr lang="ru-RU" sz="1800" dirty="0">
                <a:latin typeface="Times New Roman" pitchFamily="18" charset="0"/>
                <a:cs typeface="Times New Roman" pitchFamily="18" charset="0"/>
              </a:rPr>
              <a:t>         Разведчики открыли огонь из автоматов. </a:t>
            </a:r>
          </a:p>
          <a:p>
            <a:pPr>
              <a:buNone/>
            </a:pPr>
            <a:r>
              <a:rPr lang="ru-RU" sz="1800" dirty="0">
                <a:latin typeface="Times New Roman" pitchFamily="18" charset="0"/>
                <a:cs typeface="Times New Roman" pitchFamily="18" charset="0"/>
              </a:rPr>
              <a:t>        - За мной! Занимай этажи!.. </a:t>
            </a:r>
          </a:p>
          <a:p>
            <a:pPr>
              <a:buNone/>
            </a:pPr>
            <a:endParaRPr lang="ru-RU" sz="1800" dirty="0">
              <a:latin typeface="Times New Roman" pitchFamily="18" charset="0"/>
              <a:cs typeface="Times New Roman" pitchFamily="18" charset="0"/>
            </a:endParaRPr>
          </a:p>
          <a:p>
            <a:endParaRPr lang="ru-RU" sz="18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152400"/>
            <a:ext cx="8229600" cy="4525963"/>
          </a:xfrm>
        </p:spPr>
        <p:txBody>
          <a:bodyPr>
            <a:normAutofit/>
          </a:bodyPr>
          <a:lstStyle/>
          <a:p>
            <a:pPr>
              <a:buNone/>
            </a:pPr>
            <a:r>
              <a:rPr lang="ru-RU" sz="1400" dirty="0"/>
              <a:t>               </a:t>
            </a:r>
            <a:r>
              <a:rPr lang="ru-RU" sz="1400" dirty="0">
                <a:latin typeface="Times New Roman" pitchFamily="18" charset="0"/>
                <a:cs typeface="Times New Roman" pitchFamily="18" charset="0"/>
              </a:rPr>
              <a:t>На втором этаже бойцы бросили еще несколько гранат. Враги решили, что на них напал целый батальон. Побросали гитлеровцы все и бросились врассыпную. Разведчики осмотрели этажи во всех подъездах, убедились - ни одного живого фашиста в доме не осталось - и Павлов отдал команду занять оборону. Гитлеровцы решили отбить дом. Целый час обстреливали они дом из пушек и минометов. Кончили обстрел. Тишина. </a:t>
            </a:r>
          </a:p>
          <a:p>
            <a:pPr>
              <a:buNone/>
            </a:pPr>
            <a:r>
              <a:rPr lang="ru-RU" sz="1400" dirty="0">
                <a:latin typeface="Times New Roman" pitchFamily="18" charset="0"/>
                <a:cs typeface="Times New Roman" pitchFamily="18" charset="0"/>
              </a:rPr>
              <a:t>                Решили гитлеровцы, что батальон русских солдат не выдержал и отошел к своим. Немецкие автоматчики снова двинулись к дому. </a:t>
            </a:r>
          </a:p>
          <a:p>
            <a:pPr>
              <a:buNone/>
            </a:pPr>
            <a:r>
              <a:rPr lang="ru-RU" sz="1400" dirty="0">
                <a:latin typeface="Times New Roman" pitchFamily="18" charset="0"/>
                <a:cs typeface="Times New Roman" pitchFamily="18" charset="0"/>
              </a:rPr>
              <a:t>         - Без команды не стрелять! - передал сержант Павлов бойцам. </a:t>
            </a:r>
          </a:p>
          <a:p>
            <a:pPr>
              <a:buNone/>
            </a:pPr>
            <a:r>
              <a:rPr lang="ru-RU" sz="1400" dirty="0">
                <a:latin typeface="Times New Roman" pitchFamily="18" charset="0"/>
                <a:cs typeface="Times New Roman" pitchFamily="18" charset="0"/>
              </a:rPr>
              <a:t>         Вот уже автоматчики у самого дома. </a:t>
            </a:r>
          </a:p>
          <a:p>
            <a:pPr>
              <a:buNone/>
            </a:pPr>
            <a:r>
              <a:rPr lang="ru-RU" sz="1400" dirty="0">
                <a:latin typeface="Times New Roman" pitchFamily="18" charset="0"/>
                <a:cs typeface="Times New Roman" pitchFamily="18" charset="0"/>
              </a:rPr>
              <a:t>         - Огонь! </a:t>
            </a:r>
          </a:p>
          <a:p>
            <a:pPr>
              <a:buNone/>
            </a:pPr>
            <a:r>
              <a:rPr lang="ru-RU" sz="1400" dirty="0">
                <a:latin typeface="Times New Roman" pitchFamily="18" charset="0"/>
                <a:cs typeface="Times New Roman" pitchFamily="18" charset="0"/>
              </a:rPr>
              <a:t>                 Меткие очереди </a:t>
            </a:r>
            <a:r>
              <a:rPr lang="ru-RU" sz="1400" dirty="0" err="1">
                <a:latin typeface="Times New Roman" pitchFamily="18" charset="0"/>
                <a:cs typeface="Times New Roman" pitchFamily="18" charset="0"/>
              </a:rPr>
              <a:t>павловцев</a:t>
            </a:r>
            <a:r>
              <a:rPr lang="ru-RU" sz="1400" dirty="0">
                <a:latin typeface="Times New Roman" pitchFamily="18" charset="0"/>
                <a:cs typeface="Times New Roman" pitchFamily="18" charset="0"/>
              </a:rPr>
              <a:t> косили врагов. Снова отступили фашисты. И опять на дом посыпались мины и снаряды. Казалось гитлеровцам, что ничто живое там уже не могло остаться. Но только вражеские автоматчики поднимались и шли в атаку, как их встречали меткие пули и гранаты разведчиков. Два дня штурмовали фашисты дом, но так и не смогли его взять. Поняли гитлеровцы, что потеряли важный объект, откуда они могут обстреливать Волгу и все наши позиции на берегу, и решили во что бы то ни стало выбить из дома советских солдат. Подбросили свежие силы - целый полк. Но и наше командование укрепило гарнизон разведчиков. На помощь сержанту Павлову и его бойцам пришли пулеметчики, бронебойщики, автоматчики. </a:t>
            </a:r>
          </a:p>
          <a:p>
            <a:pPr>
              <a:buNone/>
            </a:pPr>
            <a:r>
              <a:rPr lang="ru-RU" sz="1400" u="sng" dirty="0">
                <a:latin typeface="Times New Roman" pitchFamily="18" charset="0"/>
                <a:cs typeface="Times New Roman" pitchFamily="18" charset="0"/>
              </a:rPr>
              <a:t>                  58 дней защищали этот дом-рубеж советские бойцы. </a:t>
            </a:r>
          </a:p>
          <a:p>
            <a:endParaRPr lang="ru-RU" sz="1400" dirty="0">
              <a:latin typeface="Times New Roman" pitchFamily="18" charset="0"/>
              <a:cs typeface="Times New Roman" pitchFamily="18" charset="0"/>
            </a:endParaRPr>
          </a:p>
        </p:txBody>
      </p:sp>
      <p:pic>
        <p:nvPicPr>
          <p:cNvPr id="32770" name="Picture 2" descr="https://ds02.infourok.ru/uploads/ex/0528/0003740f-8854f4f1/img17.jpg"/>
          <p:cNvPicPr>
            <a:picLocks noChangeAspect="1" noChangeArrowheads="1"/>
          </p:cNvPicPr>
          <p:nvPr/>
        </p:nvPicPr>
        <p:blipFill>
          <a:blip r:embed="rId2"/>
          <a:srcRect l="60081" t="4330" r="2571" b="35047"/>
          <a:stretch>
            <a:fillRect/>
          </a:stretch>
        </p:blipFill>
        <p:spPr bwMode="auto">
          <a:xfrm>
            <a:off x="1066800" y="4572000"/>
            <a:ext cx="1752600" cy="2133600"/>
          </a:xfrm>
          <a:prstGeom prst="rect">
            <a:avLst/>
          </a:prstGeom>
          <a:noFill/>
        </p:spPr>
      </p:pic>
      <p:pic>
        <p:nvPicPr>
          <p:cNvPr id="32772" name="Picture 4" descr="https://fs00.infourok.ru/images/doc/259/264085/img9.jpg"/>
          <p:cNvPicPr>
            <a:picLocks noChangeAspect="1" noChangeArrowheads="1"/>
          </p:cNvPicPr>
          <p:nvPr/>
        </p:nvPicPr>
        <p:blipFill>
          <a:blip r:embed="rId3"/>
          <a:srcRect l="2941" t="29412" r="2941" b="5882"/>
          <a:stretch>
            <a:fillRect/>
          </a:stretch>
        </p:blipFill>
        <p:spPr bwMode="auto">
          <a:xfrm>
            <a:off x="3810000" y="4495800"/>
            <a:ext cx="4281054" cy="220741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152400"/>
            <a:ext cx="8686800" cy="6705600"/>
          </a:xfrm>
        </p:spPr>
        <p:txBody>
          <a:bodyPr>
            <a:normAutofit/>
          </a:bodyPr>
          <a:lstStyle/>
          <a:p>
            <a:pPr>
              <a:buNone/>
            </a:pPr>
            <a:r>
              <a:rPr lang="ru-RU" sz="1400" dirty="0"/>
              <a:t>                   К заводу "Красный Октябрь" можно проехать на троллейбусе по проспекту Ленина.   Ваня примостился у окна и каждый раз, когда </a:t>
            </a:r>
            <a:r>
              <a:rPr lang="ru-RU" sz="1400" dirty="0" err="1"/>
              <a:t>поезжали</a:t>
            </a:r>
            <a:r>
              <a:rPr lang="ru-RU" sz="1400" dirty="0"/>
              <a:t> мимо танковых башен на постаментах радостно тормошил деда и выкрикивал: "Еще! Еще одна!.. Опять!.. Смотри, дедушка! Смотри!.." </a:t>
            </a:r>
          </a:p>
          <a:p>
            <a:pPr>
              <a:buNone/>
            </a:pPr>
            <a:r>
              <a:rPr lang="ru-RU" sz="1400" dirty="0"/>
              <a:t>          - Вижу, внучек! Вижу! Это все передний край нашей обороны. Здесь бойцы стояли насмерть, и фашистские войска так и не смогли прорваться дальше. </a:t>
            </a:r>
          </a:p>
          <a:p>
            <a:pPr>
              <a:buNone/>
            </a:pPr>
            <a:r>
              <a:rPr lang="ru-RU" sz="1400" dirty="0"/>
              <a:t>                     Троллейбус остановился. </a:t>
            </a:r>
          </a:p>
          <a:p>
            <a:pPr>
              <a:buNone/>
            </a:pPr>
            <a:r>
              <a:rPr lang="ru-RU" sz="1400" dirty="0"/>
              <a:t>         - Следующая остановка "Красный Октябрь"! - объявила водитель. </a:t>
            </a:r>
          </a:p>
          <a:p>
            <a:pPr>
              <a:buNone/>
            </a:pPr>
            <a:r>
              <a:rPr lang="ru-RU" sz="1400" dirty="0"/>
              <a:t>        - Наша, внучек! Готовься выходить. </a:t>
            </a:r>
          </a:p>
          <a:p>
            <a:pPr>
              <a:buNone/>
            </a:pPr>
            <a:r>
              <a:rPr lang="ru-RU" sz="1400" dirty="0"/>
              <a:t>                                                                                        Заводы Сталинграда </a:t>
            </a:r>
          </a:p>
          <a:p>
            <a:pPr>
              <a:buNone/>
            </a:pPr>
            <a:r>
              <a:rPr lang="ru-RU" sz="1400" dirty="0"/>
              <a:t>                    В их цехах рабочие города стояли у станков по две-три смены   - варили сталь, собирали и ремонтировали выведенные врагом из  строя танки и пушки, изготавливали боеприпасы. </a:t>
            </a:r>
          </a:p>
          <a:p>
            <a:pPr>
              <a:buNone/>
            </a:pPr>
            <a:r>
              <a:rPr lang="ru-RU" sz="1400" dirty="0"/>
              <a:t>                   Из цехов шли рабочие-ополченцы драться с врагом за родной город, за родной завод. Сталевары и прокатчики, сборщики, токари и слесари становились солдатами. Отбив атаки врага, рабочие вновь возвращались к своим станкам. Заводы продолжали работать. Защищая родной город, родной завод, прославились сотни отважных рабочих и среди них - первая женщина-сталевар Ольга Кузьминична Ковалева. </a:t>
            </a:r>
          </a:p>
          <a:p>
            <a:endParaRPr lang="ru-RU" sz="1400" dirty="0"/>
          </a:p>
        </p:txBody>
      </p:sp>
      <p:sp>
        <p:nvSpPr>
          <p:cNvPr id="31747" name="AutoShape 3" descr="http://loveopium.ru/content/2013/02/Stalingrad/44s.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1749" name="Picture 5" descr="http://nozdr.ru/militera/memo/russian/eremenko_ai2/46.jpg"/>
          <p:cNvPicPr>
            <a:picLocks noChangeAspect="1" noChangeArrowheads="1"/>
          </p:cNvPicPr>
          <p:nvPr/>
        </p:nvPicPr>
        <p:blipFill>
          <a:blip r:embed="rId2"/>
          <a:srcRect/>
          <a:stretch>
            <a:fillRect/>
          </a:stretch>
        </p:blipFill>
        <p:spPr bwMode="auto">
          <a:xfrm>
            <a:off x="152400" y="3962400"/>
            <a:ext cx="4100276" cy="2514600"/>
          </a:xfrm>
          <a:prstGeom prst="rect">
            <a:avLst/>
          </a:prstGeom>
          <a:noFill/>
        </p:spPr>
      </p:pic>
      <p:sp>
        <p:nvSpPr>
          <p:cNvPr id="31751" name="AutoShape 7" descr="https://s00.yaplakal.com/pics/pics_original/2/2/7/664572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1753" name="Picture 9" descr="https://im2.kommersant.ru/Issues.photo/CORP/2015/11/19/KOG_141345_00002_2_t221_154304.jpg"/>
          <p:cNvPicPr>
            <a:picLocks noChangeAspect="1" noChangeArrowheads="1"/>
          </p:cNvPicPr>
          <p:nvPr/>
        </p:nvPicPr>
        <p:blipFill>
          <a:blip r:embed="rId3"/>
          <a:srcRect/>
          <a:stretch>
            <a:fillRect/>
          </a:stretch>
        </p:blipFill>
        <p:spPr bwMode="auto">
          <a:xfrm>
            <a:off x="5867400" y="1066800"/>
            <a:ext cx="2269327" cy="1274009"/>
          </a:xfrm>
          <a:prstGeom prst="rect">
            <a:avLst/>
          </a:prstGeom>
          <a:noFill/>
        </p:spPr>
      </p:pic>
      <p:pic>
        <p:nvPicPr>
          <p:cNvPr id="31755" name="Picture 11" descr="http://mykor.ru/images/Knigi/KnigaOnasheyVoine/chapter1photo/mykor_070.jpg"/>
          <p:cNvPicPr>
            <a:picLocks noChangeAspect="1" noChangeArrowheads="1"/>
          </p:cNvPicPr>
          <p:nvPr/>
        </p:nvPicPr>
        <p:blipFill>
          <a:blip r:embed="rId4"/>
          <a:srcRect/>
          <a:stretch>
            <a:fillRect/>
          </a:stretch>
        </p:blipFill>
        <p:spPr bwMode="auto">
          <a:xfrm>
            <a:off x="4648200" y="3886200"/>
            <a:ext cx="3810000" cy="2667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152400"/>
            <a:ext cx="8382000" cy="4343400"/>
          </a:xfrm>
        </p:spPr>
        <p:txBody>
          <a:bodyPr>
            <a:normAutofit/>
          </a:bodyPr>
          <a:lstStyle/>
          <a:p>
            <a:pPr>
              <a:buNone/>
            </a:pPr>
            <a:r>
              <a:rPr lang="ru-RU" sz="1400" dirty="0"/>
              <a:t>                                                                                    Ольга Ковалёва </a:t>
            </a:r>
          </a:p>
          <a:p>
            <a:pPr>
              <a:buNone/>
            </a:pPr>
            <a:r>
              <a:rPr lang="ru-RU" sz="1400" dirty="0"/>
              <a:t>              Враг в полутора километрах от тракторного завода, в посёлке Мелиоративный. Отряд ополченцев получил задание выбить немцев из посёлка. Бой завязался у посёлка, на подступах к нему. Ополченцы пошли в атаку. Среди них была и командир отделения - Ольга Ковалёва. </a:t>
            </a:r>
          </a:p>
          <a:p>
            <a:pPr>
              <a:buNone/>
            </a:pPr>
            <a:r>
              <a:rPr lang="ru-RU" sz="1400" dirty="0"/>
              <a:t>                            Гитлеровцы открыли по атакующим сильный огонь из пулемётов и миномётов... </a:t>
            </a:r>
          </a:p>
          <a:p>
            <a:pPr>
              <a:buNone/>
            </a:pPr>
            <a:r>
              <a:rPr lang="ru-RU" sz="1400" dirty="0"/>
              <a:t>            Пришлось залечь. Прижались ополченцы к земле, поднять головы не могут. Смотрят - немцы пошли в атаку. Вот-вот обойдут их. В это время по цепи бойцов сообщили, что погиб командир отряда. </a:t>
            </a:r>
          </a:p>
          <a:p>
            <a:pPr>
              <a:buNone/>
            </a:pPr>
            <a:r>
              <a:rPr lang="ru-RU" sz="1400" dirty="0"/>
              <a:t>             И тогда Ольга Ковалёва решила поднять бойцов в контратаку. Встала она во весь рост и крикнула: </a:t>
            </a:r>
          </a:p>
          <a:p>
            <a:pPr>
              <a:buNone/>
            </a:pPr>
            <a:r>
              <a:rPr lang="ru-RU" sz="1400" dirty="0"/>
              <a:t>         - За мной, товарищи! Не пропустим врага к нашему заводу! В наш город!!! </a:t>
            </a:r>
          </a:p>
          <a:p>
            <a:pPr>
              <a:buNone/>
            </a:pPr>
            <a:r>
              <a:rPr lang="ru-RU" sz="1400" dirty="0"/>
              <a:t>             Услышали рабочие призыв Ольги Ковалёвой, поднялись и устремились навстречу врагу. </a:t>
            </a:r>
          </a:p>
          <a:p>
            <a:pPr>
              <a:buNone/>
            </a:pPr>
            <a:r>
              <a:rPr lang="ru-RU" sz="1400" dirty="0"/>
              <a:t>         - За родной завод! За наш город! За Родину! Ура!.. Выбили гитлеровцев из посёлка. </a:t>
            </a:r>
          </a:p>
          <a:p>
            <a:pPr>
              <a:buNone/>
            </a:pPr>
            <a:r>
              <a:rPr lang="ru-RU" sz="1400" dirty="0"/>
              <a:t>              Много ополченцев полегло в том бою. Погибла и Ольга Кузьминична Ковалёва.     </a:t>
            </a:r>
          </a:p>
          <a:p>
            <a:pPr>
              <a:buNone/>
            </a:pPr>
            <a:r>
              <a:rPr lang="ru-RU" sz="1400" dirty="0"/>
              <a:t>                           В честь героев-ополченцев у заводских проходных установлены памятники. На мраморных плитах имена тех, кто отдал жизнь в боях за город, за родной завод. Идут на завод рабочие и клянутся павшим трудиться так, чтобы не опозорить их воинской чести. Возвращаются со смены - мысленно докладывают, что сделано за трудовой рабочий день. </a:t>
            </a:r>
          </a:p>
        </p:txBody>
      </p:sp>
      <p:pic>
        <p:nvPicPr>
          <p:cNvPr id="30722" name="Picture 2" descr="https://www.vipgeo.ru/uploads/Showplace/large/280561.jpg"/>
          <p:cNvPicPr>
            <a:picLocks noChangeAspect="1" noChangeArrowheads="1"/>
          </p:cNvPicPr>
          <p:nvPr/>
        </p:nvPicPr>
        <p:blipFill>
          <a:blip r:embed="rId2"/>
          <a:srcRect/>
          <a:stretch>
            <a:fillRect/>
          </a:stretch>
        </p:blipFill>
        <p:spPr bwMode="auto">
          <a:xfrm>
            <a:off x="4800600" y="3886200"/>
            <a:ext cx="4148505" cy="2743200"/>
          </a:xfrm>
          <a:prstGeom prst="rect">
            <a:avLst/>
          </a:prstGeom>
          <a:noFill/>
        </p:spPr>
      </p:pic>
      <p:sp>
        <p:nvSpPr>
          <p:cNvPr id="5" name="Прямоугольник 4"/>
          <p:cNvSpPr/>
          <p:nvPr/>
        </p:nvSpPr>
        <p:spPr>
          <a:xfrm>
            <a:off x="381000" y="4267200"/>
            <a:ext cx="4572000" cy="1384995"/>
          </a:xfrm>
          <a:prstGeom prst="rect">
            <a:avLst/>
          </a:prstGeom>
        </p:spPr>
        <p:txBody>
          <a:bodyPr>
            <a:spAutoFit/>
          </a:bodyPr>
          <a:lstStyle/>
          <a:p>
            <a:r>
              <a:rPr lang="ru-RU" sz="1400" dirty="0">
                <a:latin typeface="Times New Roman" pitchFamily="18" charset="0"/>
                <a:cs typeface="Times New Roman" pitchFamily="18" charset="0"/>
              </a:rPr>
              <a:t>      На тракторном заводе у центральной проходной установлен настоящий танк Т-34. Такие боевые машины выпускали здесь в войну. Когда враг подошёл к городу, танки прямо с конвейера направлялись в бой. Немало героических подвигов совершили советские танкисты в дни великой битвы на Волге.</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705600"/>
          </a:xfrm>
        </p:spPr>
        <p:txBody>
          <a:bodyPr>
            <a:noAutofit/>
          </a:bodyPr>
          <a:lstStyle/>
          <a:p>
            <a:pPr>
              <a:buNone/>
            </a:pPr>
            <a:r>
              <a:rPr lang="ru-RU" sz="1400" dirty="0">
                <a:latin typeface="Times New Roman" pitchFamily="18" charset="0"/>
                <a:cs typeface="Times New Roman" pitchFamily="18" charset="0"/>
              </a:rPr>
              <a:t>                                                                        Подвиг гвардейцев </a:t>
            </a:r>
          </a:p>
          <a:p>
            <a:pPr>
              <a:buNone/>
            </a:pPr>
            <a:r>
              <a:rPr lang="ru-RU" sz="1400" dirty="0">
                <a:latin typeface="Times New Roman" pitchFamily="18" charset="0"/>
                <a:cs typeface="Times New Roman" pitchFamily="18" charset="0"/>
              </a:rPr>
              <a:t>               Наши танкисты получили приказ прорвать оборону противника в районе завода имени Петрова. Неприятель встретил советские машины мощным заградительным огнём батарей. Но это не остановило гвардейцев. Они ворвались в расположение фашистов и начали уничтожать технику и живую силу. Смело и решительно действовал экипаж младшего лейтенанта Михаила </a:t>
            </a:r>
            <a:r>
              <a:rPr lang="ru-RU" sz="1400" dirty="0" err="1">
                <a:latin typeface="Times New Roman" pitchFamily="18" charset="0"/>
                <a:cs typeface="Times New Roman" pitchFamily="18" charset="0"/>
              </a:rPr>
              <a:t>Кития</a:t>
            </a:r>
            <a:r>
              <a:rPr lang="ru-RU" sz="1400" dirty="0">
                <a:latin typeface="Times New Roman" pitchFamily="18" charset="0"/>
                <a:cs typeface="Times New Roman" pitchFamily="18" charset="0"/>
              </a:rPr>
              <a:t>. Огнём и гусеницами он уничтожил восемь орудий, девять пулемётов и три дзота фашистов. . </a:t>
            </a:r>
          </a:p>
          <a:p>
            <a:pPr>
              <a:buNone/>
            </a:pPr>
            <a:r>
              <a:rPr lang="ru-RU" sz="1400" dirty="0">
                <a:latin typeface="Times New Roman" pitchFamily="18" charset="0"/>
                <a:cs typeface="Times New Roman" pitchFamily="18" charset="0"/>
              </a:rPr>
              <a:t>             Но вот танк наскочил на мину и замер на месте. Тотчас восемь вражеских танков окружили подбитую машину. Михаилу </a:t>
            </a:r>
            <a:r>
              <a:rPr lang="ru-RU" sz="1400" dirty="0" err="1">
                <a:latin typeface="Times New Roman" pitchFamily="18" charset="0"/>
                <a:cs typeface="Times New Roman" pitchFamily="18" charset="0"/>
              </a:rPr>
              <a:t>Кития</a:t>
            </a:r>
            <a:r>
              <a:rPr lang="ru-RU" sz="1400" dirty="0">
                <a:latin typeface="Times New Roman" pitchFamily="18" charset="0"/>
                <a:cs typeface="Times New Roman" pitchFamily="18" charset="0"/>
              </a:rPr>
              <a:t> и его друзьям предложили сдаться в плен. Однако герои решили вступить в неравную схватку, но чести гвардейцев не опозорить.  Метким огнём они вывели из строя ещё три фашистских танка. Но вот загорелась и наша боевая машина. Гитлеровцы ждали, что теперь-то советские танкисты откроют люк и вылезут с поднятыми руками. Но вместо этого услышали песню, которую пели гвардейцы: </a:t>
            </a:r>
          </a:p>
          <a:p>
            <a:pPr>
              <a:buNone/>
            </a:pPr>
            <a:r>
              <a:rPr lang="ru-RU" sz="1400" dirty="0">
                <a:latin typeface="Times New Roman" pitchFamily="18" charset="0"/>
                <a:cs typeface="Times New Roman" pitchFamily="18" charset="0"/>
              </a:rPr>
              <a:t>             Это есть наш последний и решительный бой, С "Интернационалом" воспрянет род людской... </a:t>
            </a:r>
          </a:p>
          <a:p>
            <a:pPr>
              <a:buNone/>
            </a:pPr>
            <a:r>
              <a:rPr lang="ru-RU" sz="1400" dirty="0">
                <a:latin typeface="Times New Roman" pitchFamily="18" charset="0"/>
                <a:cs typeface="Times New Roman" pitchFamily="18" charset="0"/>
              </a:rPr>
              <a:t>             Враг рвался к южным окраинам Сталинграда. Гитлеровцы решили преодолеть Дубовый овраг, чтобы выйти на улицы города. Но тут на их пути неприступной  крепостью встал взвод старшего сержанта Михаила </a:t>
            </a:r>
            <a:r>
              <a:rPr lang="ru-RU" sz="1400" dirty="0" err="1">
                <a:latin typeface="Times New Roman" pitchFamily="18" charset="0"/>
                <a:cs typeface="Times New Roman" pitchFamily="18" charset="0"/>
              </a:rPr>
              <a:t>Хвастанцева</a:t>
            </a:r>
            <a:r>
              <a:rPr lang="ru-RU" sz="1400" dirty="0">
                <a:latin typeface="Times New Roman" pitchFamily="18" charset="0"/>
                <a:cs typeface="Times New Roman" pitchFamily="18" charset="0"/>
              </a:rPr>
              <a:t>. На позиции бойцов шло двадцать танков и десант автоматчиков. </a:t>
            </a:r>
          </a:p>
          <a:p>
            <a:pPr>
              <a:buNone/>
            </a:pPr>
            <a:r>
              <a:rPr lang="ru-RU" sz="1400" dirty="0">
                <a:latin typeface="Times New Roman" pitchFamily="18" charset="0"/>
                <a:cs typeface="Times New Roman" pitchFamily="18" charset="0"/>
              </a:rPr>
              <a:t>             Вот уже пятьсот, четыреста метров остаётся до батареи. Фашисты решили, что наши бойцы в панике убежали. Но </a:t>
            </a:r>
            <a:r>
              <a:rPr lang="ru-RU" sz="1400" dirty="0" err="1">
                <a:latin typeface="Times New Roman" pitchFamily="18" charset="0"/>
                <a:cs typeface="Times New Roman" pitchFamily="18" charset="0"/>
              </a:rPr>
              <a:t>Хвастанцев</a:t>
            </a:r>
            <a:r>
              <a:rPr lang="ru-RU" sz="1400" dirty="0">
                <a:latin typeface="Times New Roman" pitchFamily="18" charset="0"/>
                <a:cs typeface="Times New Roman" pitchFamily="18" charset="0"/>
              </a:rPr>
              <a:t> и его друзья готовились к смертельной схватке. И когда танки приблизились на 300-200 метров, гвардейцы открыли огонь. Враг не выдержал и повернул назад. Но недолго было затишье. Над нашими артиллеристами появились немецкие бомбардировщики. С воем падали бомбы, поднимались столбы земли, дыма и огня. </a:t>
            </a:r>
          </a:p>
          <a:p>
            <a:pPr>
              <a:buNone/>
            </a:pPr>
            <a:r>
              <a:rPr lang="ru-RU" sz="1400" dirty="0">
                <a:latin typeface="Times New Roman" pitchFamily="18" charset="0"/>
                <a:cs typeface="Times New Roman" pitchFamily="18" charset="0"/>
              </a:rPr>
              <a:t>            Командир приказал раненым покинуть позицию и вступил в единоборство с танками, которые шли на новый штурм батареи. Из уцелевшей пушки он подбил ещё одну фашистскую машину, но кончились снаряды.   Вражеская колонна и автоматчики разбились на две группы и полукольцом охватывали смельчака. Но </a:t>
            </a:r>
            <a:r>
              <a:rPr lang="ru-RU" sz="1400" dirty="0" err="1">
                <a:latin typeface="Times New Roman" pitchFamily="18" charset="0"/>
                <a:cs typeface="Times New Roman" pitchFamily="18" charset="0"/>
              </a:rPr>
              <a:t>Хвастанцев</a:t>
            </a:r>
            <a:r>
              <a:rPr lang="ru-RU" sz="1400" dirty="0">
                <a:latin typeface="Times New Roman" pitchFamily="18" charset="0"/>
                <a:cs typeface="Times New Roman" pitchFamily="18" charset="0"/>
              </a:rPr>
              <a:t> не растерялся: метким огнём из противотанкового ружья подбил ещё танк. Остальные двигались вперёд. Тогда Михаил выскочил из окопа и метнул гранату под гусеницы головного танка. Машина вздрогнула, но продолжала надвигаться на окоп.  </a:t>
            </a:r>
            <a:r>
              <a:rPr lang="ru-RU" sz="1400" dirty="0" err="1">
                <a:latin typeface="Times New Roman" pitchFamily="18" charset="0"/>
                <a:cs typeface="Times New Roman" pitchFamily="18" charset="0"/>
              </a:rPr>
              <a:t>Хвастанцев</a:t>
            </a:r>
            <a:r>
              <a:rPr lang="ru-RU" sz="1400" dirty="0">
                <a:latin typeface="Times New Roman" pitchFamily="18" charset="0"/>
                <a:cs typeface="Times New Roman" pitchFamily="18" charset="0"/>
              </a:rPr>
              <a:t> едва успел соскочить в окоп, как тяжёлые гусеницы стали утюжить землю. Танк прошёл. Михаил снова выскочил и бросил в след последнюю гранату: танк загорелся... Но в тот же миг </a:t>
            </a:r>
            <a:r>
              <a:rPr lang="ru-RU" sz="1400" dirty="0" err="1">
                <a:latin typeface="Times New Roman" pitchFamily="18" charset="0"/>
                <a:cs typeface="Times New Roman" pitchFamily="18" charset="0"/>
              </a:rPr>
              <a:t>Хвастанцев</a:t>
            </a:r>
            <a:r>
              <a:rPr lang="ru-RU" sz="1400" dirty="0">
                <a:latin typeface="Times New Roman" pitchFamily="18" charset="0"/>
                <a:cs typeface="Times New Roman" pitchFamily="18" charset="0"/>
              </a:rPr>
              <a:t> был сражён автоматной очередью. </a:t>
            </a:r>
          </a:p>
          <a:p>
            <a:pPr>
              <a:buNone/>
            </a:pPr>
            <a:r>
              <a:rPr lang="ru-RU" sz="1400" dirty="0">
                <a:latin typeface="Times New Roman" pitchFamily="18" charset="0"/>
                <a:cs typeface="Times New Roman" pitchFamily="18" charset="0"/>
              </a:rPr>
              <a:t>             Командир погиб, но враги не ворвались в город. К месту боя подошла новая наша батарея: артиллеристы отбросили фашистов от Дубового оврага далеко в степь. </a:t>
            </a:r>
          </a:p>
          <a:p>
            <a:pPr>
              <a:buNone/>
            </a:pPr>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52400"/>
            <a:ext cx="8305800" cy="5410200"/>
          </a:xfrm>
        </p:spPr>
        <p:txBody>
          <a:bodyPr>
            <a:normAutofit/>
          </a:bodyPr>
          <a:lstStyle/>
          <a:p>
            <a:pPr>
              <a:buNone/>
            </a:pPr>
            <a:r>
              <a:rPr lang="ru-RU" sz="1400" dirty="0">
                <a:latin typeface="Times New Roman" pitchFamily="18" charset="0"/>
                <a:cs typeface="Times New Roman" pitchFamily="18" charset="0"/>
              </a:rPr>
              <a:t>                   Всё яростнее становились атаки гитлеровцев, всё труднее было сдерживать нашим бойцам натиск озверевшего врага. </a:t>
            </a:r>
          </a:p>
          <a:p>
            <a:pPr>
              <a:buNone/>
            </a:pPr>
            <a:r>
              <a:rPr lang="ru-RU" sz="1400" dirty="0">
                <a:latin typeface="Times New Roman" pitchFamily="18" charset="0"/>
                <a:cs typeface="Times New Roman" pitchFamily="18" charset="0"/>
              </a:rPr>
              <a:t>                   Всё меньше и меньше оставалось бойцов на участках обороны. Но надо было держаться. "Ни шагу назад!" - таков был приказ Ставки Верховного командования. </a:t>
            </a: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a:p>
            <a:pPr>
              <a:buNone/>
            </a:pPr>
            <a:r>
              <a:rPr lang="ru-RU" sz="1400" dirty="0">
                <a:latin typeface="Times New Roman" pitchFamily="18" charset="0"/>
                <a:cs typeface="Times New Roman" pitchFamily="18" charset="0"/>
              </a:rPr>
              <a:t>                  Гитлеровцам казалось, что ещё одно усилие, ещё один новый бросок - и город Сталинград будет взят...     А в это время по указанию Государственного Комитета обороны Генеральным штабом вместе с командующими фронтов разрабатывался план окружения и разгрома фашистских армий в районе Сталинграда. </a:t>
            </a:r>
          </a:p>
          <a:p>
            <a:endParaRPr lang="ru-RU" sz="1400" dirty="0">
              <a:latin typeface="Times New Roman" pitchFamily="18" charset="0"/>
              <a:cs typeface="Times New Roman" pitchFamily="18" charset="0"/>
            </a:endParaRPr>
          </a:p>
        </p:txBody>
      </p:sp>
      <p:pic>
        <p:nvPicPr>
          <p:cNvPr id="28674" name="Picture 2" descr="https://ds04.infourok.ru/uploads/ex/0cc2/00084a21-a66523cb/img17.jpg"/>
          <p:cNvPicPr>
            <a:picLocks noChangeAspect="1" noChangeArrowheads="1"/>
          </p:cNvPicPr>
          <p:nvPr/>
        </p:nvPicPr>
        <p:blipFill>
          <a:blip r:embed="rId2" cstate="print"/>
          <a:srcRect l="6667" t="4444" r="5833" b="4444"/>
          <a:stretch>
            <a:fillRect/>
          </a:stretch>
        </p:blipFill>
        <p:spPr bwMode="auto">
          <a:xfrm>
            <a:off x="1295400" y="1219200"/>
            <a:ext cx="2397512" cy="1872343"/>
          </a:xfrm>
          <a:prstGeom prst="rect">
            <a:avLst/>
          </a:prstGeom>
          <a:noFill/>
        </p:spPr>
      </p:pic>
      <p:pic>
        <p:nvPicPr>
          <p:cNvPr id="28676" name="Picture 4" descr="http://wartime.org.ua/uploads/posts/2012-08/1343854429_2.jpg"/>
          <p:cNvPicPr>
            <a:picLocks noChangeAspect="1" noChangeArrowheads="1"/>
          </p:cNvPicPr>
          <p:nvPr/>
        </p:nvPicPr>
        <p:blipFill>
          <a:blip r:embed="rId3" cstate="print"/>
          <a:srcRect/>
          <a:stretch>
            <a:fillRect/>
          </a:stretch>
        </p:blipFill>
        <p:spPr bwMode="auto">
          <a:xfrm>
            <a:off x="4495800" y="1143000"/>
            <a:ext cx="1612900" cy="2037095"/>
          </a:xfrm>
          <a:prstGeom prst="rect">
            <a:avLst/>
          </a:prstGeom>
          <a:noFill/>
        </p:spPr>
      </p:pic>
      <p:pic>
        <p:nvPicPr>
          <p:cNvPr id="28678" name="Picture 6" descr="https://ds02.infourok.ru/uploads/ex/0ff2/00031d31-752141c1/img10.jpg"/>
          <p:cNvPicPr>
            <a:picLocks noChangeAspect="1" noChangeArrowheads="1"/>
          </p:cNvPicPr>
          <p:nvPr/>
        </p:nvPicPr>
        <p:blipFill>
          <a:blip r:embed="rId4"/>
          <a:srcRect l="2000" t="2667" r="2000" b="4000"/>
          <a:stretch>
            <a:fillRect/>
          </a:stretch>
        </p:blipFill>
        <p:spPr bwMode="auto">
          <a:xfrm>
            <a:off x="2514600" y="3851275"/>
            <a:ext cx="4038600" cy="2944813"/>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1000" y="152400"/>
            <a:ext cx="8229600" cy="4525963"/>
          </a:xfrm>
        </p:spPr>
        <p:txBody>
          <a:bodyPr>
            <a:normAutofit/>
          </a:bodyPr>
          <a:lstStyle/>
          <a:p>
            <a:pPr>
              <a:buNone/>
            </a:pPr>
            <a:r>
              <a:rPr lang="ru-RU" sz="1400" dirty="0">
                <a:latin typeface="Times New Roman" pitchFamily="18" charset="0"/>
                <a:cs typeface="Times New Roman" pitchFamily="18" charset="0"/>
              </a:rPr>
              <a:t>          - А мы пойдём к Мамаеву кургану, дедушка? - спросил мальчик, когда они снова сели в трамвай. </a:t>
            </a:r>
          </a:p>
          <a:p>
            <a:pPr>
              <a:buNone/>
            </a:pPr>
            <a:r>
              <a:rPr lang="ru-RU" sz="1400" dirty="0">
                <a:latin typeface="Times New Roman" pitchFamily="18" charset="0"/>
                <a:cs typeface="Times New Roman" pitchFamily="18" charset="0"/>
              </a:rPr>
              <a:t>          - Да, внучек! Обязательно побываем там. Ведь этот курган самый главный в битве за наш город. </a:t>
            </a:r>
          </a:p>
          <a:p>
            <a:pPr>
              <a:buNone/>
            </a:pPr>
            <a:r>
              <a:rPr lang="ru-RU" sz="1400" dirty="0">
                <a:latin typeface="Times New Roman" pitchFamily="18" charset="0"/>
                <a:cs typeface="Times New Roman" pitchFamily="18" charset="0"/>
              </a:rPr>
              <a:t>          - А я знаю, почему Мамаев курган самый главный. </a:t>
            </a:r>
          </a:p>
          <a:p>
            <a:pPr>
              <a:buNone/>
            </a:pPr>
            <a:r>
              <a:rPr lang="ru-RU" sz="1400" dirty="0">
                <a:latin typeface="Times New Roman" pitchFamily="18" charset="0"/>
                <a:cs typeface="Times New Roman" pitchFamily="18" charset="0"/>
              </a:rPr>
              <a:t>          - Почему? - переспросил дедушка. </a:t>
            </a:r>
          </a:p>
          <a:p>
            <a:pPr>
              <a:buNone/>
            </a:pPr>
            <a:r>
              <a:rPr lang="ru-RU" sz="1400" dirty="0">
                <a:latin typeface="Times New Roman" pitchFamily="18" charset="0"/>
                <a:cs typeface="Times New Roman" pitchFamily="18" charset="0"/>
              </a:rPr>
              <a:t>          - Потому что в нём похоронили войну. Мы про Мамаев курган песню на сборе нашей октябрятской звёздочки разучили.  </a:t>
            </a:r>
          </a:p>
          <a:p>
            <a:pPr>
              <a:buNone/>
            </a:pPr>
            <a:r>
              <a:rPr lang="ru-RU" sz="1400" dirty="0">
                <a:latin typeface="Times New Roman" pitchFamily="18" charset="0"/>
                <a:cs typeface="Times New Roman" pitchFamily="18" charset="0"/>
              </a:rPr>
              <a:t>         - А ну-ка, что за песня такая? И Ваня спел: </a:t>
            </a:r>
          </a:p>
          <a:p>
            <a:pPr>
              <a:buNone/>
            </a:pPr>
            <a:r>
              <a:rPr lang="ru-RU" sz="1400" dirty="0">
                <a:latin typeface="Times New Roman" pitchFamily="18" charset="0"/>
                <a:cs typeface="Times New Roman" pitchFamily="18" charset="0"/>
              </a:rPr>
              <a:t>                    На Мамаевом кургане - тишина, За Мамаевым курганом - тишина, В том кургане похоронена война. В мирный берег тихо плещется волна. Дедушка потеребил кончики усов, посмотрел на Ваню, погладил его по голове и сказал: </a:t>
            </a:r>
          </a:p>
          <a:p>
            <a:pPr>
              <a:buNone/>
            </a:pPr>
            <a:r>
              <a:rPr lang="ru-RU" sz="1400" dirty="0">
                <a:latin typeface="Times New Roman" pitchFamily="18" charset="0"/>
                <a:cs typeface="Times New Roman" pitchFamily="18" charset="0"/>
              </a:rPr>
              <a:t>      - Верно, внучек! Очень верно сказано в песне! </a:t>
            </a:r>
          </a:p>
          <a:p>
            <a:endParaRPr lang="ru-RU" sz="1400" dirty="0">
              <a:latin typeface="Times New Roman" pitchFamily="18" charset="0"/>
              <a:cs typeface="Times New Roman" pitchFamily="18" charset="0"/>
            </a:endParaRPr>
          </a:p>
        </p:txBody>
      </p:sp>
      <p:pic>
        <p:nvPicPr>
          <p:cNvPr id="27650" name="Picture 2" descr="https://im0-tub-ru.yandex.net/i?id=a29d51f3eba03b9a93b14cb5d6b35dcc&amp;n=13"/>
          <p:cNvPicPr>
            <a:picLocks noChangeAspect="1" noChangeArrowheads="1"/>
          </p:cNvPicPr>
          <p:nvPr/>
        </p:nvPicPr>
        <p:blipFill>
          <a:blip r:embed="rId2"/>
          <a:srcRect/>
          <a:stretch>
            <a:fillRect/>
          </a:stretch>
        </p:blipFill>
        <p:spPr bwMode="auto">
          <a:xfrm>
            <a:off x="1981200" y="2974832"/>
            <a:ext cx="5181600" cy="3883168"/>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4800" y="228600"/>
            <a:ext cx="5029200" cy="6477000"/>
          </a:xfrm>
        </p:spPr>
        <p:txBody>
          <a:bodyPr>
            <a:normAutofit/>
          </a:bodyPr>
          <a:lstStyle/>
          <a:p>
            <a:pPr>
              <a:buNone/>
            </a:pPr>
            <a:r>
              <a:rPr lang="ru-RU" sz="1400" dirty="0">
                <a:latin typeface="Times New Roman" pitchFamily="18" charset="0"/>
                <a:cs typeface="Times New Roman" pitchFamily="18" charset="0"/>
              </a:rPr>
              <a:t>                                           Мамаев курган </a:t>
            </a:r>
          </a:p>
          <a:p>
            <a:pPr>
              <a:buNone/>
            </a:pPr>
            <a:r>
              <a:rPr lang="ru-RU" sz="1400" dirty="0">
                <a:latin typeface="Times New Roman" pitchFamily="18" charset="0"/>
                <a:cs typeface="Times New Roman" pitchFamily="18" charset="0"/>
              </a:rPr>
              <a:t>                     В середине сентября противник, получив свежие резервы, усилил атаки. Немецко-фашистским войскам удалось прорваться к центру города, к реке Царице, и выйти к Мамаеву кургану, закрепиться на отдельных высотах... </a:t>
            </a:r>
          </a:p>
          <a:p>
            <a:pPr>
              <a:buNone/>
            </a:pPr>
            <a:r>
              <a:rPr lang="ru-RU" sz="1400" dirty="0">
                <a:latin typeface="Times New Roman" pitchFamily="18" charset="0"/>
                <a:cs typeface="Times New Roman" pitchFamily="18" charset="0"/>
              </a:rPr>
              <a:t>                      Фашистские генералы понимали, что если им удастся удержаться на отдельных высотах и овладеть Мамаевым курганом, то они смогут простреливать Сталинград по всем направлениям, а затем и окончательно захватить город.  И в эти тяжёлые и опасные для города дни командование Сталинградским фронтом из резерва Ставки выделило в помощь защитникам города 13-ю гвардейскую дивизию генерал-майора </a:t>
            </a:r>
            <a:r>
              <a:rPr lang="ru-RU" sz="1400" dirty="0" err="1">
                <a:latin typeface="Times New Roman" pitchFamily="18" charset="0"/>
                <a:cs typeface="Times New Roman" pitchFamily="18" charset="0"/>
              </a:rPr>
              <a:t>Родимцева</a:t>
            </a:r>
            <a:r>
              <a:rPr lang="ru-RU" sz="1400" dirty="0">
                <a:latin typeface="Times New Roman" pitchFamily="18" charset="0"/>
                <a:cs typeface="Times New Roman" pitchFamily="18" charset="0"/>
              </a:rPr>
              <a:t>. </a:t>
            </a:r>
          </a:p>
          <a:p>
            <a:pPr>
              <a:buNone/>
            </a:pPr>
            <a:r>
              <a:rPr lang="ru-RU" sz="1400" dirty="0">
                <a:latin typeface="Times New Roman" pitchFamily="18" charset="0"/>
                <a:cs typeface="Times New Roman" pitchFamily="18" charset="0"/>
              </a:rPr>
              <a:t>                       С воздуха гвардейцам помогали лётчики под командованием генералов Голованова и Руденко. Плотным огнём обстреливали вражеские позиции артиллеристы Сталинградского фронта.  Бойцы-гвардейцы </a:t>
            </a:r>
            <a:r>
              <a:rPr lang="ru-RU" sz="1400" dirty="0" err="1">
                <a:latin typeface="Times New Roman" pitchFamily="18" charset="0"/>
                <a:cs typeface="Times New Roman" pitchFamily="18" charset="0"/>
              </a:rPr>
              <a:t>Родимцева</a:t>
            </a:r>
            <a:r>
              <a:rPr lang="ru-RU" sz="1400" dirty="0">
                <a:latin typeface="Times New Roman" pitchFamily="18" charset="0"/>
                <a:cs typeface="Times New Roman" pitchFamily="18" charset="0"/>
              </a:rPr>
              <a:t> успешно переправились на правый берег и неожиданной контратакой отбросили прорвавшегося в центр города противника. </a:t>
            </a:r>
          </a:p>
          <a:p>
            <a:pPr>
              <a:buNone/>
            </a:pPr>
            <a:r>
              <a:rPr lang="ru-RU" sz="1400" dirty="0">
                <a:latin typeface="Times New Roman" pitchFamily="18" charset="0"/>
                <a:cs typeface="Times New Roman" pitchFamily="18" charset="0"/>
              </a:rPr>
              <a:t>                      Но господствующие высоты над городом, в том числе и часть Мамаева кургана, всё ещё находились в руках гитлеровских войск.  Гвардейцам дивизии генерала </a:t>
            </a:r>
            <a:r>
              <a:rPr lang="ru-RU" sz="1400" dirty="0" err="1">
                <a:latin typeface="Times New Roman" pitchFamily="18" charset="0"/>
                <a:cs typeface="Times New Roman" pitchFamily="18" charset="0"/>
              </a:rPr>
              <a:t>Родимцева</a:t>
            </a:r>
            <a:r>
              <a:rPr lang="ru-RU" sz="1400" dirty="0">
                <a:latin typeface="Times New Roman" pitchFamily="18" charset="0"/>
                <a:cs typeface="Times New Roman" pitchFamily="18" charset="0"/>
              </a:rPr>
              <a:t> был дан приказ: выбить врага с Мамаева кургана. </a:t>
            </a:r>
          </a:p>
          <a:p>
            <a:endParaRPr lang="ru-RU" sz="1400" dirty="0">
              <a:latin typeface="Times New Roman" pitchFamily="18" charset="0"/>
              <a:cs typeface="Times New Roman" pitchFamily="18" charset="0"/>
            </a:endParaRPr>
          </a:p>
        </p:txBody>
      </p:sp>
      <p:pic>
        <p:nvPicPr>
          <p:cNvPr id="4" name="Picture 1" descr="C:\Users\user\Pictures\сталинградская битва\58_big.jpg"/>
          <p:cNvPicPr>
            <a:picLocks noChangeAspect="1" noChangeArrowheads="1"/>
          </p:cNvPicPr>
          <p:nvPr/>
        </p:nvPicPr>
        <p:blipFill>
          <a:blip r:embed="rId2"/>
          <a:srcRect r="15395"/>
          <a:stretch>
            <a:fillRect/>
          </a:stretch>
        </p:blipFill>
        <p:spPr bwMode="auto">
          <a:xfrm>
            <a:off x="5334000" y="1447800"/>
            <a:ext cx="3645738" cy="28194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2400" y="152400"/>
            <a:ext cx="8534400" cy="4616648"/>
          </a:xfrm>
          <a:prstGeom prst="rect">
            <a:avLst/>
          </a:prstGeom>
        </p:spPr>
        <p:txBody>
          <a:bodyPr wrap="square">
            <a:spAutoFit/>
          </a:bodyPr>
          <a:lstStyle/>
          <a:p>
            <a:r>
              <a:rPr lang="ru-RU" sz="1400" dirty="0">
                <a:latin typeface="Times New Roman" pitchFamily="18" charset="0"/>
                <a:cs typeface="Times New Roman" pitchFamily="18" charset="0"/>
              </a:rPr>
              <a:t>         Целый день полк майора Долгова штурмовал высоту. Фашисты на вершине высоты установили пулемёты и миномёты и беспрерывно обстреливали наступавших бойцов. </a:t>
            </a:r>
          </a:p>
          <a:p>
            <a:r>
              <a:rPr lang="ru-RU" sz="1400" dirty="0">
                <a:latin typeface="Times New Roman" pitchFamily="18" charset="0"/>
                <a:cs typeface="Times New Roman" pitchFamily="18" charset="0"/>
              </a:rPr>
              <a:t>         Но гвардейцы, где ползком, где перебежками, подбирались к вершине. Было уже темно, когда бойцы достигли середины склона. Ночью батальон капитана Кирина ворвался в траншеи фашистов. Ни на минуту не умолкали автоматы, рвались гранаты. Тёмное ночное небо прорезали трассирующие пули. Лязгало железо: это наши бойцы в рукопашной  схватке били прикладами гитлеровцев по каскам. Кричали дерущиеся, стонали раненые. </a:t>
            </a:r>
          </a:p>
          <a:p>
            <a:r>
              <a:rPr lang="ru-RU" sz="1400" dirty="0">
                <a:latin typeface="Times New Roman" pitchFamily="18" charset="0"/>
                <a:cs typeface="Times New Roman" pitchFamily="18" charset="0"/>
              </a:rPr>
              <a:t>         Наконец фашисты дрогнули и стали отходить. Гвардейцы полностью овладели высотой. Но на рассвете немцы снова пошли в наступление. Ударили вражеские миномёты, самолёты начали бомбить наши позиции. </a:t>
            </a:r>
          </a:p>
          <a:p>
            <a:r>
              <a:rPr lang="ru-RU" sz="1400" dirty="0">
                <a:latin typeface="Times New Roman" pitchFamily="18" charset="0"/>
                <a:cs typeface="Times New Roman" pitchFamily="18" charset="0"/>
              </a:rPr>
              <a:t>Огонь и дым закрыли всю вершину. </a:t>
            </a:r>
          </a:p>
          <a:p>
            <a:r>
              <a:rPr lang="ru-RU" sz="1400" dirty="0">
                <a:latin typeface="Times New Roman" pitchFamily="18" charset="0"/>
                <a:cs typeface="Times New Roman" pitchFamily="18" charset="0"/>
              </a:rPr>
              <a:t>          На высоту в атаку двинулись два полка пехоты и танки противника. Двенадцать раз сходились наши бойцы врукопашную с врагом. То вниз откатывались гвардейцы, то отступали фашисты. Но гитлеровцам так и не удалось вернуть вершину кургана. </a:t>
            </a:r>
          </a:p>
          <a:p>
            <a:r>
              <a:rPr lang="ru-RU" sz="1400" dirty="0">
                <a:latin typeface="Times New Roman" pitchFamily="18" charset="0"/>
                <a:cs typeface="Times New Roman" pitchFamily="18" charset="0"/>
              </a:rPr>
              <a:t>           На третий день фашисты подбросили подкрепление - уже целая дивизия пошла на полк Долгова. </a:t>
            </a:r>
          </a:p>
          <a:p>
            <a:r>
              <a:rPr lang="ru-RU" sz="1400" dirty="0">
                <a:latin typeface="Times New Roman" pitchFamily="18" charset="0"/>
                <a:cs typeface="Times New Roman" pitchFamily="18" charset="0"/>
              </a:rPr>
              <a:t>На каждого нашего бойца приходилось до десяти гитлеровцев.  </a:t>
            </a:r>
          </a:p>
          <a:p>
            <a:r>
              <a:rPr lang="ru-RU" sz="1400" dirty="0">
                <a:latin typeface="Times New Roman" pitchFamily="18" charset="0"/>
                <a:cs typeface="Times New Roman" pitchFamily="18" charset="0"/>
              </a:rPr>
              <a:t>Снова грохотали вражеские пушки, утюжили окопы гусеницы танков, пикировали фашистские самолеты. Но ничто не устрашило защитников кургана. </a:t>
            </a:r>
          </a:p>
          <a:p>
            <a:r>
              <a:rPr lang="ru-RU" sz="1400" dirty="0">
                <a:latin typeface="Times New Roman" pitchFamily="18" charset="0"/>
                <a:cs typeface="Times New Roman" pitchFamily="18" charset="0"/>
              </a:rPr>
              <a:t>        Они не дрогнули. Стояли насмерть.  На окоп комсомольца матроса Миши </a:t>
            </a:r>
            <a:r>
              <a:rPr lang="ru-RU" sz="1400" dirty="0" err="1">
                <a:latin typeface="Times New Roman" pitchFamily="18" charset="0"/>
                <a:cs typeface="Times New Roman" pitchFamily="18" charset="0"/>
              </a:rPr>
              <a:t>Паникаха</a:t>
            </a:r>
            <a:r>
              <a:rPr lang="ru-RU" sz="1400" dirty="0">
                <a:latin typeface="Times New Roman" pitchFamily="18" charset="0"/>
                <a:cs typeface="Times New Roman" pitchFamily="18" charset="0"/>
              </a:rPr>
              <a:t> шел тяжелый танк. </a:t>
            </a:r>
          </a:p>
          <a:p>
            <a:r>
              <a:rPr lang="ru-RU" sz="1400" dirty="0">
                <a:latin typeface="Times New Roman" pitchFamily="18" charset="0"/>
                <a:cs typeface="Times New Roman" pitchFamily="18" charset="0"/>
              </a:rPr>
              <a:t>Комсомолец приготовился к поединку - поднял бутылку с горючей смесью, но в этот момент вражеская пуля разбила бутылку. Жидкость мгновенно [25] воспламенилась и облила смельчака. Горящим факелом поднялся над землёй Миша </a:t>
            </a:r>
            <a:r>
              <a:rPr lang="ru-RU" sz="1400" dirty="0" err="1">
                <a:latin typeface="Times New Roman" pitchFamily="18" charset="0"/>
                <a:cs typeface="Times New Roman" pitchFamily="18" charset="0"/>
              </a:rPr>
              <a:t>Паникаха</a:t>
            </a:r>
            <a:r>
              <a:rPr lang="ru-RU" sz="1400" dirty="0">
                <a:latin typeface="Times New Roman" pitchFamily="18" charset="0"/>
                <a:cs typeface="Times New Roman" pitchFamily="18" charset="0"/>
              </a:rPr>
              <a:t> и, держа в руках вторую бутылку, пошёл на вражеский танк... </a:t>
            </a:r>
          </a:p>
        </p:txBody>
      </p:sp>
      <p:pic>
        <p:nvPicPr>
          <p:cNvPr id="38914" name="Picture 2" descr="https://fs01.infourok.ru/images/doc/12/15670/img22.jpg"/>
          <p:cNvPicPr>
            <a:picLocks noChangeAspect="1" noChangeArrowheads="1"/>
          </p:cNvPicPr>
          <p:nvPr/>
        </p:nvPicPr>
        <p:blipFill>
          <a:blip r:embed="rId2" cstate="print"/>
          <a:srcRect l="3333" t="22222" r="2500" b="4444"/>
          <a:stretch>
            <a:fillRect/>
          </a:stretch>
        </p:blipFill>
        <p:spPr bwMode="auto">
          <a:xfrm>
            <a:off x="4876800" y="4724400"/>
            <a:ext cx="3505200" cy="2047285"/>
          </a:xfrm>
          <a:prstGeom prst="rect">
            <a:avLst/>
          </a:prstGeom>
          <a:noFill/>
        </p:spPr>
      </p:pic>
      <p:pic>
        <p:nvPicPr>
          <p:cNvPr id="38916" name="Picture 4" descr="http://www.moo-rosa.ru/upload/iblock/ca6/ca6c9a6ca518f05715eecfb36524583e.jpg"/>
          <p:cNvPicPr>
            <a:picLocks noChangeAspect="1" noChangeArrowheads="1"/>
          </p:cNvPicPr>
          <p:nvPr/>
        </p:nvPicPr>
        <p:blipFill>
          <a:blip r:embed="rId3"/>
          <a:srcRect/>
          <a:stretch>
            <a:fillRect/>
          </a:stretch>
        </p:blipFill>
        <p:spPr bwMode="auto">
          <a:xfrm>
            <a:off x="2133600" y="4724400"/>
            <a:ext cx="1695450" cy="210833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2400" y="228600"/>
            <a:ext cx="8686800" cy="3754874"/>
          </a:xfrm>
          <a:prstGeom prst="rect">
            <a:avLst/>
          </a:prstGeom>
        </p:spPr>
        <p:txBody>
          <a:bodyPr wrap="square">
            <a:spAutoFit/>
          </a:bodyPr>
          <a:lstStyle/>
          <a:p>
            <a:r>
              <a:rPr lang="ru-RU" sz="1400" dirty="0">
                <a:latin typeface="Times New Roman" pitchFamily="18" charset="0"/>
                <a:cs typeface="Times New Roman" pitchFamily="18" charset="0"/>
              </a:rPr>
              <a:t>         Во время боя была повреждена линия связи. Лейтенант послал одного бойца исправить повреждение. Но тот не добрался до оборванного провода. Послали  второго, но и он не дошёл.  Послали третьего - Матвея Путилова. </a:t>
            </a:r>
          </a:p>
          <a:p>
            <a:r>
              <a:rPr lang="ru-RU" sz="1400" dirty="0">
                <a:latin typeface="Times New Roman" pitchFamily="18" charset="0"/>
                <a:cs typeface="Times New Roman" pitchFamily="18" charset="0"/>
              </a:rPr>
              <a:t>         Прошло несколько минут - телефон заработал. Но Путилов не возвращался. </a:t>
            </a:r>
          </a:p>
          <a:p>
            <a:r>
              <a:rPr lang="ru-RU" sz="1400" dirty="0">
                <a:latin typeface="Times New Roman" pitchFamily="18" charset="0"/>
                <a:cs typeface="Times New Roman" pitchFamily="18" charset="0"/>
              </a:rPr>
              <a:t>По его следу пополз сержант Смирнов и увидел связиста около </a:t>
            </a:r>
          </a:p>
          <a:p>
            <a:r>
              <a:rPr lang="ru-RU" sz="1400" dirty="0">
                <a:latin typeface="Times New Roman" pitchFamily="18" charset="0"/>
                <a:cs typeface="Times New Roman" pitchFamily="18" charset="0"/>
              </a:rPr>
              <a:t>воронки мёртвым, зубы его зажали концы перебитого провода.</a:t>
            </a:r>
          </a:p>
          <a:p>
            <a:r>
              <a:rPr lang="ru-RU" sz="1400" dirty="0">
                <a:latin typeface="Times New Roman" pitchFamily="18" charset="0"/>
                <a:cs typeface="Times New Roman" pitchFamily="18" charset="0"/>
              </a:rPr>
              <a:t> Видно, Матвей, пока полз, был тяжело ранен, ослаб, потеряв</a:t>
            </a:r>
          </a:p>
          <a:p>
            <a:r>
              <a:rPr lang="ru-RU" sz="1400" dirty="0">
                <a:latin typeface="Times New Roman" pitchFamily="18" charset="0"/>
                <a:cs typeface="Times New Roman" pitchFamily="18" charset="0"/>
              </a:rPr>
              <a:t> много крови, и не сумел соединить руками концы перебитого</a:t>
            </a:r>
          </a:p>
          <a:p>
            <a:r>
              <a:rPr lang="ru-RU" sz="1400" dirty="0">
                <a:latin typeface="Times New Roman" pitchFamily="18" charset="0"/>
                <a:cs typeface="Times New Roman" pitchFamily="18" charset="0"/>
              </a:rPr>
              <a:t> провода. Связист взял концы провода в рот и зажал их зубами.</a:t>
            </a:r>
          </a:p>
          <a:p>
            <a:r>
              <a:rPr lang="ru-RU" sz="1400" dirty="0">
                <a:latin typeface="Times New Roman" pitchFamily="18" charset="0"/>
                <a:cs typeface="Times New Roman" pitchFamily="18" charset="0"/>
              </a:rPr>
              <a:t> Вот тогда и заработал на командном пункте телефон. </a:t>
            </a: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7890" name="Picture 2" descr="http://itd1.mycdn.me/image?id=849090718077&amp;t=20&amp;plc=WEB&amp;tkn=*RZU6x9BlssJ0qNnasuqWhThAyeE"/>
          <p:cNvPicPr>
            <a:picLocks noChangeAspect="1" noChangeArrowheads="1"/>
          </p:cNvPicPr>
          <p:nvPr/>
        </p:nvPicPr>
        <p:blipFill>
          <a:blip r:embed="rId2"/>
          <a:srcRect b="61458"/>
          <a:stretch>
            <a:fillRect/>
          </a:stretch>
        </p:blipFill>
        <p:spPr bwMode="auto">
          <a:xfrm>
            <a:off x="5334000" y="1219200"/>
            <a:ext cx="3508548" cy="1600200"/>
          </a:xfrm>
          <a:prstGeom prst="rect">
            <a:avLst/>
          </a:prstGeom>
          <a:noFill/>
        </p:spPr>
      </p:pic>
      <p:pic>
        <p:nvPicPr>
          <p:cNvPr id="37892" name="Picture 4" descr="http://900igr.net/up/datas/239074/008.jpg"/>
          <p:cNvPicPr>
            <a:picLocks noChangeAspect="1" noChangeArrowheads="1"/>
          </p:cNvPicPr>
          <p:nvPr/>
        </p:nvPicPr>
        <p:blipFill>
          <a:blip r:embed="rId3"/>
          <a:srcRect l="7734" t="18904" r="57465" b="12352"/>
          <a:stretch>
            <a:fillRect/>
          </a:stretch>
        </p:blipFill>
        <p:spPr bwMode="auto">
          <a:xfrm>
            <a:off x="6400800" y="3200400"/>
            <a:ext cx="2005965" cy="2971800"/>
          </a:xfrm>
          <a:prstGeom prst="rect">
            <a:avLst/>
          </a:prstGeom>
          <a:noFill/>
        </p:spPr>
      </p:pic>
      <p:sp>
        <p:nvSpPr>
          <p:cNvPr id="6" name="Прямоугольник 5"/>
          <p:cNvSpPr/>
          <p:nvPr/>
        </p:nvSpPr>
        <p:spPr>
          <a:xfrm>
            <a:off x="152400" y="2514600"/>
            <a:ext cx="5867400" cy="4247317"/>
          </a:xfrm>
          <a:prstGeom prst="rect">
            <a:avLst/>
          </a:prstGeom>
        </p:spPr>
        <p:txBody>
          <a:bodyPr wrap="square">
            <a:spAutoFit/>
          </a:bodyPr>
          <a:lstStyle/>
          <a:p>
            <a:r>
              <a:rPr lang="ru-RU" dirty="0">
                <a:latin typeface="Times New Roman" pitchFamily="18" charset="0"/>
                <a:cs typeface="Times New Roman" pitchFamily="18" charset="0"/>
              </a:rPr>
              <a:t>      </a:t>
            </a:r>
            <a:r>
              <a:rPr lang="ru-RU" sz="1400" dirty="0">
                <a:latin typeface="Times New Roman" pitchFamily="18" charset="0"/>
                <a:cs typeface="Times New Roman" pitchFamily="18" charset="0"/>
              </a:rPr>
              <a:t>Может быть, Матвея Путилова ранило не осколком от мины или</a:t>
            </a:r>
          </a:p>
          <a:p>
            <a:r>
              <a:rPr lang="ru-RU" sz="1400" dirty="0">
                <a:latin typeface="Times New Roman" pitchFamily="18" charset="0"/>
                <a:cs typeface="Times New Roman" pitchFamily="18" charset="0"/>
              </a:rPr>
              <a:t> снаряда, а подбил вражеский снайпер? Как раз тогда появился на кургане немецкий снайпер, руководитель берлинской школы снайперов. Много наших бойцов вывел он из строя. </a:t>
            </a:r>
          </a:p>
          <a:p>
            <a:r>
              <a:rPr lang="ru-RU" sz="1400" dirty="0">
                <a:latin typeface="Times New Roman" pitchFamily="18" charset="0"/>
                <a:cs typeface="Times New Roman" pitchFamily="18" charset="0"/>
              </a:rPr>
              <a:t>         Фашист так замаскировался, что невозможно было его обнаружить.  </a:t>
            </a:r>
          </a:p>
          <a:p>
            <a:r>
              <a:rPr lang="ru-RU" sz="1400" dirty="0">
                <a:latin typeface="Times New Roman" pitchFamily="18" charset="0"/>
                <a:cs typeface="Times New Roman" pitchFamily="18" charset="0"/>
              </a:rPr>
              <a:t>Вызвал тогда командир к себе коммуниста Василия Зайцева. Отличный был снайпер Зайцев. Это он сказал на кургане: "За Волгой для нас земли нет!" И его слова стали клятвой для всех защитников Сталинграда. </a:t>
            </a:r>
          </a:p>
          <a:p>
            <a:r>
              <a:rPr lang="ru-RU" sz="1400" dirty="0">
                <a:latin typeface="Times New Roman" pitchFamily="18" charset="0"/>
                <a:cs typeface="Times New Roman" pitchFamily="18" charset="0"/>
              </a:rPr>
              <a:t>Вызвал к себе командир Зайцева и дал задание обнаружить и уничтожить фашиста. Пополз Зайцев подыскивать для себя удобное место, а фашист, верно, заметил его: только Василий снял каску и положил её на бруствер окопа, пуля - хлоп! - и пробила каску. Притаился Зайцев и стал ждать, когда фашист ещё раз выстрелит, обнаружит себя. Прошёл час, другой... Фашист молчит. "Ничего, - думает Зайцев, - подождём". </a:t>
            </a:r>
          </a:p>
          <a:p>
            <a:r>
              <a:rPr lang="ru-RU" sz="1400" dirty="0">
                <a:latin typeface="Times New Roman" pitchFamily="18" charset="0"/>
                <a:cs typeface="Times New Roman" pitchFamily="18" charset="0"/>
              </a:rPr>
              <a:t>Несколько часов затаив дыхание лежал боец и ждал. Утром, когда холодное солнце только-только осветило землю, раздался выстрел - кого-то заприметил немецкий снайпер. </a:t>
            </a:r>
          </a:p>
          <a:p>
            <a:r>
              <a:rPr lang="ru-RU" sz="1400" dirty="0">
                <a:latin typeface="Times New Roman" pitchFamily="18" charset="0"/>
                <a:cs typeface="Times New Roman" pitchFamily="18" charset="0"/>
              </a:rPr>
              <a:t>         Этого было достаточно, чтобы снайперская пуля Зайцева попала в цель.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 y="152400"/>
            <a:ext cx="8534400" cy="1169551"/>
          </a:xfrm>
          <a:prstGeom prst="rect">
            <a:avLst/>
          </a:prstGeom>
        </p:spPr>
        <p:txBody>
          <a:bodyPr wrap="square">
            <a:spAutoFit/>
          </a:bodyPr>
          <a:lstStyle/>
          <a:p>
            <a:r>
              <a:rPr lang="ru-RU" sz="1400" dirty="0">
                <a:latin typeface="Times New Roman" pitchFamily="18" charset="0"/>
                <a:cs typeface="Times New Roman" pitchFamily="18" charset="0"/>
              </a:rPr>
              <a:t>         На правом склоне Мамаева кургана, около небольшого оврага, где протекает маленький ручей, стоял батальон капитана </a:t>
            </a:r>
            <a:r>
              <a:rPr lang="ru-RU" sz="1400" dirty="0" err="1">
                <a:latin typeface="Times New Roman" pitchFamily="18" charset="0"/>
                <a:cs typeface="Times New Roman" pitchFamily="18" charset="0"/>
              </a:rPr>
              <a:t>Беньяша</a:t>
            </a:r>
            <a:r>
              <a:rPr lang="ru-RU" sz="1400" dirty="0">
                <a:latin typeface="Times New Roman" pitchFamily="18" charset="0"/>
                <a:cs typeface="Times New Roman" pitchFamily="18" charset="0"/>
              </a:rPr>
              <a:t>. </a:t>
            </a:r>
          </a:p>
          <a:p>
            <a:r>
              <a:rPr lang="ru-RU" sz="1400" dirty="0">
                <a:latin typeface="Times New Roman" pitchFamily="18" charset="0"/>
                <a:cs typeface="Times New Roman" pitchFamily="18" charset="0"/>
              </a:rPr>
              <a:t>         По восемь-десять раз в день ходили фашисты в атаку на окопы батальона. Немцы остались без воды, а ручеёк протекал по дну оврага. Вот они и решили отвоевать овраг. </a:t>
            </a:r>
          </a:p>
          <a:p>
            <a:r>
              <a:rPr lang="ru-RU" sz="1400" dirty="0">
                <a:latin typeface="Times New Roman" pitchFamily="18" charset="0"/>
                <a:cs typeface="Times New Roman" pitchFamily="18" charset="0"/>
              </a:rPr>
              <a:t>         Сто с лишним дней сдерживали бойцы атаки врага, но воды из этого ручья фашисты так и не напились. </a:t>
            </a:r>
          </a:p>
        </p:txBody>
      </p:sp>
      <p:sp>
        <p:nvSpPr>
          <p:cNvPr id="4" name="Прямоугольник 3"/>
          <p:cNvSpPr/>
          <p:nvPr/>
        </p:nvSpPr>
        <p:spPr>
          <a:xfrm>
            <a:off x="304800" y="4038600"/>
            <a:ext cx="8534400" cy="2246769"/>
          </a:xfrm>
          <a:prstGeom prst="rect">
            <a:avLst/>
          </a:prstGeom>
        </p:spPr>
        <p:txBody>
          <a:bodyPr wrap="square">
            <a:spAutoFit/>
          </a:bodyPr>
          <a:lstStyle/>
          <a:p>
            <a:r>
              <a:rPr lang="ru-RU" sz="1400" dirty="0">
                <a:latin typeface="Times New Roman" pitchFamily="18" charset="0"/>
                <a:cs typeface="Times New Roman" pitchFamily="18" charset="0"/>
              </a:rPr>
              <a:t>           Наше командование осуществляло подготовку плана генерального наступления. Важно было всё сохранить в глубокой тайне от противника. Для переброски солдат и военной техники, боеприпасов и продовольствия по железным дорогам ежедневно отправлялись 1 300 </a:t>
            </a:r>
            <a:r>
              <a:rPr lang="ru-RU" sz="1400" dirty="0" err="1">
                <a:latin typeface="Times New Roman" pitchFamily="18" charset="0"/>
                <a:cs typeface="Times New Roman" pitchFamily="18" charset="0"/>
              </a:rPr>
              <a:t>вагонов;в</a:t>
            </a:r>
            <a:r>
              <a:rPr lang="ru-RU" sz="1400" dirty="0">
                <a:latin typeface="Times New Roman" pitchFamily="18" charset="0"/>
                <a:cs typeface="Times New Roman" pitchFamily="18" charset="0"/>
              </a:rPr>
              <a:t> перевозках военного груза были заняты 27 тысяч автомашин. Переброска войск и техники производилась скрытно. </a:t>
            </a:r>
          </a:p>
          <a:p>
            <a:r>
              <a:rPr lang="ru-RU" sz="1400" dirty="0">
                <a:latin typeface="Times New Roman" pitchFamily="18" charset="0"/>
                <a:cs typeface="Times New Roman" pitchFamily="18" charset="0"/>
              </a:rPr>
              <a:t>В штабах фронтов - Юго-Западного (командующий  генерал армии Н.Ф.Ватутин), Донского (командующий генерал-лейтенант К.К.Рокоссовский), Сталинградского (командующий генерал-полковник А.И.Ерёменко) - уточняли и подробно изучали план контрнаступления: решено было зажать в гигантские клещи главную группировку врага в районе Сталинграда - армии Паулюса и Гота, нанести по ним стремительные удары северо-западнее и южнее Сталинграда, а затем выйти в район города </a:t>
            </a:r>
            <a:r>
              <a:rPr lang="ru-RU" sz="1400" dirty="0" err="1">
                <a:latin typeface="Times New Roman" pitchFamily="18" charset="0"/>
                <a:cs typeface="Times New Roman" pitchFamily="18" charset="0"/>
              </a:rPr>
              <a:t>Калач-на-Дону</a:t>
            </a:r>
            <a:r>
              <a:rPr lang="ru-RU" sz="1400" dirty="0">
                <a:latin typeface="Times New Roman" pitchFamily="18" charset="0"/>
                <a:cs typeface="Times New Roman" pitchFamily="18" charset="0"/>
              </a:rPr>
              <a:t>, замкнуть кольцо вражеской группировки и разгромить фашистские армии. </a:t>
            </a:r>
          </a:p>
        </p:txBody>
      </p:sp>
      <p:pic>
        <p:nvPicPr>
          <p:cNvPr id="36866" name="Picture 2" descr="https://ds03.infourok.ru/uploads/ex/09ce/00064b5d-d2132cf1/2/img16.jpg"/>
          <p:cNvPicPr>
            <a:picLocks noChangeAspect="1" noChangeArrowheads="1"/>
          </p:cNvPicPr>
          <p:nvPr/>
        </p:nvPicPr>
        <p:blipFill>
          <a:blip r:embed="rId2" cstate="print"/>
          <a:srcRect/>
          <a:stretch>
            <a:fillRect/>
          </a:stretch>
        </p:blipFill>
        <p:spPr bwMode="auto">
          <a:xfrm>
            <a:off x="304800" y="1295400"/>
            <a:ext cx="3508375" cy="2631282"/>
          </a:xfrm>
          <a:prstGeom prst="rect">
            <a:avLst/>
          </a:prstGeom>
          <a:noFill/>
        </p:spPr>
      </p:pic>
      <p:pic>
        <p:nvPicPr>
          <p:cNvPr id="36868" name="Picture 4" descr="https://im0-tub-ru.yandex.net/i?id=02c5d4b02267b564ce3a19a1100e09af&amp;n=13"/>
          <p:cNvPicPr>
            <a:picLocks noChangeAspect="1" noChangeArrowheads="1"/>
          </p:cNvPicPr>
          <p:nvPr/>
        </p:nvPicPr>
        <p:blipFill>
          <a:blip r:embed="rId3"/>
          <a:srcRect l="2083" t="11120" b="8262"/>
          <a:stretch>
            <a:fillRect/>
          </a:stretch>
        </p:blipFill>
        <p:spPr bwMode="auto">
          <a:xfrm>
            <a:off x="4419599" y="1295400"/>
            <a:ext cx="4198883" cy="25908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 y="304800"/>
            <a:ext cx="8610600" cy="4185761"/>
          </a:xfrm>
          <a:prstGeom prst="rect">
            <a:avLst/>
          </a:prstGeom>
        </p:spPr>
        <p:txBody>
          <a:bodyPr wrap="square">
            <a:spAutoFit/>
          </a:bodyPr>
          <a:lstStyle/>
          <a:p>
            <a:r>
              <a:rPr lang="ru-RU" sz="1400" dirty="0">
                <a:latin typeface="Times New Roman" pitchFamily="18" charset="0"/>
                <a:cs typeface="Times New Roman" pitchFamily="18" charset="0"/>
              </a:rPr>
              <a:t>           И 19 ноября 1942 года после длительной артиллерийской подготовки, в которой участвовали 1500 орудий, началось осуществление генерального плана контрнаступления.  В наступление перешли войска Юго-Западного и Донского фронтов, а 20 ноября пошли в наступление войска Сталинградского фронта. </a:t>
            </a:r>
          </a:p>
          <a:p>
            <a:r>
              <a:rPr lang="ru-RU" sz="1400" dirty="0">
                <a:latin typeface="Times New Roman" pitchFamily="18" charset="0"/>
                <a:cs typeface="Times New Roman" pitchFamily="18" charset="0"/>
              </a:rPr>
              <a:t>В городе на Волге – тишина.   </a:t>
            </a:r>
          </a:p>
          <a:p>
            <a:r>
              <a:rPr lang="ru-RU" sz="1400" dirty="0">
                <a:latin typeface="Times New Roman" pitchFamily="18" charset="0"/>
                <a:cs typeface="Times New Roman" pitchFamily="18" charset="0"/>
              </a:rPr>
              <a:t>          Немного правее батальона капитана </a:t>
            </a:r>
            <a:r>
              <a:rPr lang="ru-RU" sz="1400" dirty="0" err="1">
                <a:latin typeface="Times New Roman" pitchFamily="18" charset="0"/>
                <a:cs typeface="Times New Roman" pitchFamily="18" charset="0"/>
              </a:rPr>
              <a:t>Беньяша</a:t>
            </a:r>
            <a:r>
              <a:rPr lang="ru-RU" sz="1400" dirty="0">
                <a:latin typeface="Times New Roman" pitchFamily="18" charset="0"/>
                <a:cs typeface="Times New Roman" pitchFamily="18" charset="0"/>
              </a:rPr>
              <a:t> стояла миномётная батарея старшего лейтенанта </a:t>
            </a:r>
            <a:r>
              <a:rPr lang="ru-RU" sz="1400" dirty="0" err="1">
                <a:latin typeface="Times New Roman" pitchFamily="18" charset="0"/>
                <a:cs typeface="Times New Roman" pitchFamily="18" charset="0"/>
              </a:rPr>
              <a:t>Бездидько</a:t>
            </a:r>
            <a:r>
              <a:rPr lang="ru-RU" sz="1400" dirty="0">
                <a:latin typeface="Times New Roman" pitchFamily="18" charset="0"/>
                <a:cs typeface="Times New Roman" pitchFamily="18" charset="0"/>
              </a:rPr>
              <a:t>.  Миномётчики этой батареи прославились тем, что били по врагу без промаха. Чего только не предпринимали фашисты, чтобы уничтожить наши миномёты: бомбили с самолётов, пытались накрыть позиции смельчаков артиллерией, посылали автоматчиков... Но батарейцы </a:t>
            </a:r>
            <a:r>
              <a:rPr lang="ru-RU" sz="1400" dirty="0" err="1">
                <a:latin typeface="Times New Roman" pitchFamily="18" charset="0"/>
                <a:cs typeface="Times New Roman" pitchFamily="18" charset="0"/>
              </a:rPr>
              <a:t>Бездидько</a:t>
            </a:r>
            <a:r>
              <a:rPr lang="ru-RU" sz="1400" dirty="0">
                <a:latin typeface="Times New Roman" pitchFamily="18" charset="0"/>
                <a:cs typeface="Times New Roman" pitchFamily="18" charset="0"/>
              </a:rPr>
              <a:t> всё выдержали, выстояли! </a:t>
            </a:r>
          </a:p>
          <a:p>
            <a:r>
              <a:rPr lang="ru-RU" sz="1400" dirty="0">
                <a:latin typeface="Times New Roman" pitchFamily="18" charset="0"/>
                <a:cs typeface="Times New Roman" pitchFamily="18" charset="0"/>
              </a:rPr>
              <a:t>         А когда в январе 1943 года был дан приказ перейти в наступление, миномётчики </a:t>
            </a:r>
            <a:r>
              <a:rPr lang="ru-RU" sz="1400" dirty="0" err="1">
                <a:latin typeface="Times New Roman" pitchFamily="18" charset="0"/>
                <a:cs typeface="Times New Roman" pitchFamily="18" charset="0"/>
              </a:rPr>
              <a:t>Бездидько</a:t>
            </a:r>
            <a:r>
              <a:rPr lang="ru-RU" sz="1400" dirty="0">
                <a:latin typeface="Times New Roman" pitchFamily="18" charset="0"/>
                <a:cs typeface="Times New Roman" pitchFamily="18" charset="0"/>
              </a:rPr>
              <a:t> открыли по врагу ураганный огонь. </a:t>
            </a:r>
          </a:p>
          <a:p>
            <a:r>
              <a:rPr lang="ru-RU" sz="1400" dirty="0">
                <a:latin typeface="Times New Roman" pitchFamily="18" charset="0"/>
                <a:cs typeface="Times New Roman" pitchFamily="18" charset="0"/>
              </a:rPr>
              <a:t>        Залпы гвардейцев были меткими - через полчаса после обстрела противника в позициях была пробита широкая брешь, куда устремились наши танки и пехота. Фашисты не выдержали и стали стремительно отступать. Нашим бойцам было тяжело преследовать по глубокому снегу быстро отступавшего врага. </a:t>
            </a:r>
          </a:p>
          <a:p>
            <a:r>
              <a:rPr lang="ru-RU" sz="1400" dirty="0">
                <a:latin typeface="Times New Roman" pitchFamily="18" charset="0"/>
                <a:cs typeface="Times New Roman" pitchFamily="18" charset="0"/>
              </a:rPr>
              <a:t>Вдруг видят бойцы - впереди рвутся снаряды... </a:t>
            </a:r>
          </a:p>
          <a:p>
            <a:r>
              <a:rPr lang="ru-RU" sz="1400" dirty="0">
                <a:latin typeface="Times New Roman" pitchFamily="18" charset="0"/>
                <a:cs typeface="Times New Roman" pitchFamily="18" charset="0"/>
              </a:rPr>
              <a:t>        Слышат - гремят танки и катится над степью громкое и грозное «ура!» </a:t>
            </a:r>
          </a:p>
          <a:p>
            <a:r>
              <a:rPr lang="ru-RU" sz="1400" dirty="0">
                <a:latin typeface="Times New Roman" pitchFamily="18" charset="0"/>
                <a:cs typeface="Times New Roman" pitchFamily="18" charset="0"/>
              </a:rPr>
              <a:t>       "Свои!" - пронеслось радостно по рядам бойцов. - "Свои!" И через час за ложбиной у Мамаева кургана встретили бойцы первый танк, который шёл на помощь защитникам города. А вслед за ним двигались и остальные боевые машины армии генерала Чистякова. </a:t>
            </a:r>
          </a:p>
        </p:txBody>
      </p:sp>
      <p:pic>
        <p:nvPicPr>
          <p:cNvPr id="35842" name="Picture 2" descr="http://1762.xn--p1ai/wp-content/uploads/2018/01/zalp.jpg"/>
          <p:cNvPicPr>
            <a:picLocks noChangeAspect="1" noChangeArrowheads="1"/>
          </p:cNvPicPr>
          <p:nvPr/>
        </p:nvPicPr>
        <p:blipFill>
          <a:blip r:embed="rId2" cstate="print"/>
          <a:srcRect/>
          <a:stretch>
            <a:fillRect/>
          </a:stretch>
        </p:blipFill>
        <p:spPr bwMode="auto">
          <a:xfrm>
            <a:off x="762000" y="4419599"/>
            <a:ext cx="1752600" cy="2342311"/>
          </a:xfrm>
          <a:prstGeom prst="rect">
            <a:avLst/>
          </a:prstGeom>
          <a:noFill/>
        </p:spPr>
      </p:pic>
      <p:pic>
        <p:nvPicPr>
          <p:cNvPr id="35844" name="Picture 4" descr="http://itd1.mycdn.me/image?id=848924871246&amp;t=20&amp;plc=WEB&amp;tkn=*Oo6IKA5splngC9aRgT4ISMcReXg"/>
          <p:cNvPicPr>
            <a:picLocks noChangeAspect="1" noChangeArrowheads="1"/>
          </p:cNvPicPr>
          <p:nvPr/>
        </p:nvPicPr>
        <p:blipFill>
          <a:blip r:embed="rId3"/>
          <a:srcRect/>
          <a:stretch>
            <a:fillRect/>
          </a:stretch>
        </p:blipFill>
        <p:spPr bwMode="auto">
          <a:xfrm>
            <a:off x="3276600" y="4419600"/>
            <a:ext cx="4481513" cy="2319338"/>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 y="152400"/>
            <a:ext cx="8534400" cy="2893100"/>
          </a:xfrm>
          <a:prstGeom prst="rect">
            <a:avLst/>
          </a:prstGeom>
        </p:spPr>
        <p:txBody>
          <a:bodyPr wrap="square">
            <a:spAutoFit/>
          </a:bodyPr>
          <a:lstStyle/>
          <a:p>
            <a:r>
              <a:rPr lang="ru-RU" sz="1400" dirty="0">
                <a:latin typeface="Times New Roman" pitchFamily="18" charset="0"/>
                <a:cs typeface="Times New Roman" pitchFamily="18" charset="0"/>
              </a:rPr>
              <a:t>              За машинами с громким "ура!" наступали пехотинцы - войска 21-й армии. Они соединились с 62-й армией. Бойцы на радостях обнимали друг друга, прыгали и кувыркались на снегу. Откуда-то появилась гармошка, гармонист растянул меха, заиграл звонко, и пошла по кругу весёлая пляска победителей.  </a:t>
            </a:r>
          </a:p>
          <a:p>
            <a:r>
              <a:rPr lang="ru-RU" sz="1400" dirty="0">
                <a:latin typeface="Times New Roman" pitchFamily="18" charset="0"/>
                <a:cs typeface="Times New Roman" pitchFamily="18" charset="0"/>
              </a:rPr>
              <a:t>Выстояли! Победили! В город на Волге пришла победа. Это произошло 2 февраля 1943 года. </a:t>
            </a:r>
          </a:p>
          <a:p>
            <a:r>
              <a:rPr lang="ru-RU" sz="1400" dirty="0">
                <a:latin typeface="Times New Roman" pitchFamily="18" charset="0"/>
                <a:cs typeface="Times New Roman" pitchFamily="18" charset="0"/>
              </a:rPr>
              <a:t>          330 тысяч гитлеровских солдат и офицеров, которыми командовал фельдмаршал Паулюс, оказались в кольце и не могли выйти из окружения. Наше командование предложило окружённым сдаться в плен. </a:t>
            </a:r>
          </a:p>
          <a:p>
            <a:r>
              <a:rPr lang="ru-RU" sz="1400" dirty="0">
                <a:latin typeface="Times New Roman" pitchFamily="18" charset="0"/>
                <a:cs typeface="Times New Roman" pitchFamily="18" charset="0"/>
              </a:rPr>
              <a:t>          И фельдмаршал Паулюс 31 января, сознавая, что сопротивление бесполезно, несмотря на приказ Гитлера: драться, драться, драться во что бы то ни стало, - капитулировал вместе со своим штабом. </a:t>
            </a:r>
          </a:p>
          <a:p>
            <a:r>
              <a:rPr lang="ru-RU" sz="1400" dirty="0">
                <a:latin typeface="Times New Roman" pitchFamily="18" charset="0"/>
                <a:cs typeface="Times New Roman" pitchFamily="18" charset="0"/>
              </a:rPr>
              <a:t>Окружённые дивизии врага сдались в плен. </a:t>
            </a:r>
          </a:p>
          <a:p>
            <a:r>
              <a:rPr lang="ru-RU" sz="1400" dirty="0">
                <a:latin typeface="Times New Roman" pitchFamily="18" charset="0"/>
                <a:cs typeface="Times New Roman" pitchFamily="18" charset="0"/>
              </a:rPr>
              <a:t>        Ещё с утра 2 февраля 1943 года на окраинах города у заводов "Баррикады", тракторного и "Красный Октябрь" отдельные группы гитлеровцев пытались сопротивляться нашим бойцам, но в четыре часа дня в городе на Волге наступила тишина. </a:t>
            </a:r>
          </a:p>
          <a:p>
            <a:endParaRPr lang="ru-RU" sz="1400" dirty="0">
              <a:latin typeface="Times New Roman" pitchFamily="18" charset="0"/>
              <a:cs typeface="Times New Roman" pitchFamily="18" charset="0"/>
            </a:endParaRPr>
          </a:p>
        </p:txBody>
      </p:sp>
      <p:pic>
        <p:nvPicPr>
          <p:cNvPr id="43010" name="Picture 2" descr="http://f2.s.qip.ru/XDaoSWMN.jpg"/>
          <p:cNvPicPr>
            <a:picLocks noChangeAspect="1" noChangeArrowheads="1"/>
          </p:cNvPicPr>
          <p:nvPr/>
        </p:nvPicPr>
        <p:blipFill>
          <a:blip r:embed="rId2"/>
          <a:srcRect r="662" b="16340"/>
          <a:stretch>
            <a:fillRect/>
          </a:stretch>
        </p:blipFill>
        <p:spPr bwMode="auto">
          <a:xfrm>
            <a:off x="381000" y="2971800"/>
            <a:ext cx="3733800" cy="2389632"/>
          </a:xfrm>
          <a:prstGeom prst="rect">
            <a:avLst/>
          </a:prstGeom>
          <a:noFill/>
        </p:spPr>
      </p:pic>
      <p:pic>
        <p:nvPicPr>
          <p:cNvPr id="43012" name="Picture 4" descr="http://www.lgrach.ru/images/0165.jpg"/>
          <p:cNvPicPr>
            <a:picLocks noChangeAspect="1" noChangeArrowheads="1"/>
          </p:cNvPicPr>
          <p:nvPr/>
        </p:nvPicPr>
        <p:blipFill>
          <a:blip r:embed="rId3"/>
          <a:srcRect/>
          <a:stretch>
            <a:fillRect/>
          </a:stretch>
        </p:blipFill>
        <p:spPr bwMode="auto">
          <a:xfrm>
            <a:off x="4343400" y="2743200"/>
            <a:ext cx="4557392" cy="29718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52400" y="228600"/>
            <a:ext cx="8763000" cy="1169551"/>
          </a:xfrm>
          <a:prstGeom prst="rect">
            <a:avLst/>
          </a:prstGeom>
        </p:spPr>
        <p:txBody>
          <a:bodyPr wrap="square">
            <a:spAutoFit/>
          </a:bodyPr>
          <a:lstStyle/>
          <a:p>
            <a:r>
              <a:rPr lang="ru-RU" sz="1400" dirty="0">
                <a:latin typeface="Times New Roman" pitchFamily="18" charset="0"/>
                <a:cs typeface="Times New Roman" pitchFamily="18" charset="0"/>
              </a:rPr>
              <a:t>       Через развалины разрушенного во время боёв города, по его окраинам тянулись и тянулись колонны пленных гитлеровских солдат. Их вели наши бойцы, их вели победители. </a:t>
            </a:r>
          </a:p>
          <a:p>
            <a:r>
              <a:rPr lang="ru-RU" sz="1400" dirty="0">
                <a:latin typeface="Times New Roman" pitchFamily="18" charset="0"/>
                <a:cs typeface="Times New Roman" pitchFamily="18" charset="0"/>
              </a:rPr>
              <a:t>       А во всём мире стало ясно, что Советский народ, его героическая армия нанесли самое сокрушительное поражение фашистским войскам и в состоянии покончить с гитлеровскими захватчиками. </a:t>
            </a:r>
          </a:p>
          <a:p>
            <a:r>
              <a:rPr lang="ru-RU" sz="1400" dirty="0">
                <a:latin typeface="Times New Roman" pitchFamily="18" charset="0"/>
                <a:cs typeface="Times New Roman" pitchFamily="18" charset="0"/>
              </a:rPr>
              <a:t>       По всей фашистской Германии был объявлен трёхдневный траур. </a:t>
            </a:r>
          </a:p>
        </p:txBody>
      </p:sp>
      <p:pic>
        <p:nvPicPr>
          <p:cNvPr id="41986" name="Picture 2" descr="http://cdn.tvc.ru/pictures/o/149/778.jpg"/>
          <p:cNvPicPr>
            <a:picLocks noChangeAspect="1" noChangeArrowheads="1"/>
          </p:cNvPicPr>
          <p:nvPr/>
        </p:nvPicPr>
        <p:blipFill>
          <a:blip r:embed="rId2" cstate="print"/>
          <a:srcRect/>
          <a:stretch>
            <a:fillRect/>
          </a:stretch>
        </p:blipFill>
        <p:spPr bwMode="auto">
          <a:xfrm>
            <a:off x="4343400" y="4191000"/>
            <a:ext cx="3429000" cy="2534031"/>
          </a:xfrm>
          <a:prstGeom prst="rect">
            <a:avLst/>
          </a:prstGeom>
          <a:noFill/>
        </p:spPr>
      </p:pic>
      <p:pic>
        <p:nvPicPr>
          <p:cNvPr id="41988" name="Picture 4" descr="http://xn----7sbbaazuatxpyidedi7gqh.xn--p1ai/i/tayny/1946/5.jpg"/>
          <p:cNvPicPr>
            <a:picLocks noChangeAspect="1" noChangeArrowheads="1"/>
          </p:cNvPicPr>
          <p:nvPr/>
        </p:nvPicPr>
        <p:blipFill>
          <a:blip r:embed="rId3"/>
          <a:srcRect/>
          <a:stretch>
            <a:fillRect/>
          </a:stretch>
        </p:blipFill>
        <p:spPr bwMode="auto">
          <a:xfrm>
            <a:off x="3581400" y="1600200"/>
            <a:ext cx="5108575" cy="2426573"/>
          </a:xfrm>
          <a:prstGeom prst="rect">
            <a:avLst/>
          </a:prstGeom>
          <a:noFill/>
        </p:spPr>
      </p:pic>
      <p:pic>
        <p:nvPicPr>
          <p:cNvPr id="41990" name="Picture 6" descr="http://paraparabellum.ru/wp-content/uploads/2013/02/24stalingrad.jpg"/>
          <p:cNvPicPr>
            <a:picLocks noChangeAspect="1" noChangeArrowheads="1"/>
          </p:cNvPicPr>
          <p:nvPr/>
        </p:nvPicPr>
        <p:blipFill>
          <a:blip r:embed="rId4"/>
          <a:srcRect/>
          <a:stretch>
            <a:fillRect/>
          </a:stretch>
        </p:blipFill>
        <p:spPr bwMode="auto">
          <a:xfrm>
            <a:off x="381000" y="1676400"/>
            <a:ext cx="3091349" cy="4267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rot="10800000" flipV="1">
            <a:off x="304800" y="381000"/>
            <a:ext cx="8534400" cy="1477328"/>
          </a:xfrm>
          <a:prstGeom prst="rect">
            <a:avLst/>
          </a:prstGeom>
        </p:spPr>
        <p:txBody>
          <a:bodyPr wrap="square">
            <a:spAutoFit/>
          </a:bodyPr>
          <a:lstStyle/>
          <a:p>
            <a:r>
              <a:rPr lang="ru-RU" dirty="0"/>
              <a:t>            Как только наступила в городе тишина, </a:t>
            </a:r>
            <a:r>
              <a:rPr lang="ru-RU" dirty="0" err="1"/>
              <a:t>сталинградцы</a:t>
            </a:r>
            <a:r>
              <a:rPr lang="ru-RU" dirty="0"/>
              <a:t> принялись восстанавливать свой почти полностью разрушенный врагом город. </a:t>
            </a:r>
          </a:p>
          <a:p>
            <a:r>
              <a:rPr lang="ru-RU" dirty="0"/>
              <a:t>           А солдаты-победители продолжали развивать наступление, освобождая от врагов другие города и сёла нашей Родины. </a:t>
            </a:r>
          </a:p>
          <a:p>
            <a:r>
              <a:rPr lang="ru-RU" dirty="0"/>
              <a:t>          Путь советских солдат-победителей был в одном направлении - на Берлин! </a:t>
            </a:r>
          </a:p>
        </p:txBody>
      </p:sp>
      <p:pic>
        <p:nvPicPr>
          <p:cNvPr id="40962" name="Picture 2" descr="https://rg.ru/img/content/116/95/16/vosst600_600x400_t_200x134.jpg"/>
          <p:cNvPicPr>
            <a:picLocks noChangeAspect="1" noChangeArrowheads="1"/>
          </p:cNvPicPr>
          <p:nvPr/>
        </p:nvPicPr>
        <p:blipFill>
          <a:blip r:embed="rId2"/>
          <a:srcRect/>
          <a:stretch>
            <a:fillRect/>
          </a:stretch>
        </p:blipFill>
        <p:spPr bwMode="auto">
          <a:xfrm>
            <a:off x="838200" y="1905000"/>
            <a:ext cx="3276600" cy="2195322"/>
          </a:xfrm>
          <a:prstGeom prst="rect">
            <a:avLst/>
          </a:prstGeom>
          <a:noFill/>
        </p:spPr>
      </p:pic>
      <p:pic>
        <p:nvPicPr>
          <p:cNvPr id="40964" name="Picture 4" descr="https://img-fotki.yandex.ru/get/4212/41501079.190/0_1138a1_6d0783a6_orig.jpg"/>
          <p:cNvPicPr>
            <a:picLocks noChangeAspect="1" noChangeArrowheads="1"/>
          </p:cNvPicPr>
          <p:nvPr/>
        </p:nvPicPr>
        <p:blipFill>
          <a:blip r:embed="rId3"/>
          <a:srcRect l="22042"/>
          <a:stretch>
            <a:fillRect/>
          </a:stretch>
        </p:blipFill>
        <p:spPr bwMode="auto">
          <a:xfrm>
            <a:off x="4419600" y="1905000"/>
            <a:ext cx="3276600" cy="2364838"/>
          </a:xfrm>
          <a:prstGeom prst="rect">
            <a:avLst/>
          </a:prstGeom>
          <a:noFill/>
        </p:spPr>
      </p:pic>
      <p:pic>
        <p:nvPicPr>
          <p:cNvPr id="40966" name="Picture 6" descr="https://im0-tub-ru.yandex.net/i?id=95f8534a339855d3fa40298ee55e7b8e-l&amp;n=13"/>
          <p:cNvPicPr>
            <a:picLocks noChangeAspect="1" noChangeArrowheads="1"/>
          </p:cNvPicPr>
          <p:nvPr/>
        </p:nvPicPr>
        <p:blipFill>
          <a:blip r:embed="rId4"/>
          <a:srcRect/>
          <a:stretch>
            <a:fillRect/>
          </a:stretch>
        </p:blipFill>
        <p:spPr bwMode="auto">
          <a:xfrm>
            <a:off x="1219200" y="4419600"/>
            <a:ext cx="3048000" cy="2286000"/>
          </a:xfrm>
          <a:prstGeom prst="rect">
            <a:avLst/>
          </a:prstGeom>
          <a:noFill/>
        </p:spPr>
      </p:pic>
      <p:pic>
        <p:nvPicPr>
          <p:cNvPr id="40970" name="Picture 10" descr="https://ic.pics.livejournal.com/boristen70/21469229/47680/47680_900.jpg"/>
          <p:cNvPicPr>
            <a:picLocks noChangeAspect="1" noChangeArrowheads="1"/>
          </p:cNvPicPr>
          <p:nvPr/>
        </p:nvPicPr>
        <p:blipFill>
          <a:blip r:embed="rId5"/>
          <a:srcRect l="3958" t="8000" r="1042" b="8000"/>
          <a:stretch>
            <a:fillRect/>
          </a:stretch>
        </p:blipFill>
        <p:spPr bwMode="auto">
          <a:xfrm>
            <a:off x="4648200" y="4419600"/>
            <a:ext cx="3352800" cy="222343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 y="152400"/>
            <a:ext cx="8610600" cy="5755422"/>
          </a:xfrm>
          <a:prstGeom prst="rect">
            <a:avLst/>
          </a:prstGeom>
        </p:spPr>
        <p:txBody>
          <a:bodyPr wrap="square">
            <a:spAutoFit/>
          </a:bodyPr>
          <a:lstStyle/>
          <a:p>
            <a:r>
              <a:rPr lang="ru-RU" dirty="0"/>
              <a:t>                                                        </a:t>
            </a:r>
            <a:r>
              <a:rPr lang="ru-RU" sz="1400" dirty="0">
                <a:latin typeface="Times New Roman" pitchFamily="18" charset="0"/>
                <a:cs typeface="Times New Roman" pitchFamily="18" charset="0"/>
              </a:rPr>
              <a:t>На Мамаевом кургане тишина. </a:t>
            </a:r>
          </a:p>
          <a:p>
            <a:r>
              <a:rPr lang="ru-RU" sz="1400" dirty="0">
                <a:latin typeface="Times New Roman" pitchFamily="18" charset="0"/>
                <a:cs typeface="Times New Roman" pitchFamily="18" charset="0"/>
              </a:rPr>
              <a:t>        Неторопливо поднимаются люди по гранитной лестнице. Людей много. </a:t>
            </a:r>
          </a:p>
          <a:p>
            <a:r>
              <a:rPr lang="ru-RU" sz="1400" dirty="0">
                <a:latin typeface="Times New Roman" pitchFamily="18" charset="0"/>
                <a:cs typeface="Times New Roman" pitchFamily="18" charset="0"/>
              </a:rPr>
              <a:t>Идут воины такие же седые, как Ванин дедушка. На солдатских гимнастёрках и военных кителях ордена и медали. </a:t>
            </a:r>
          </a:p>
          <a:p>
            <a:r>
              <a:rPr lang="ru-RU" sz="1400" dirty="0">
                <a:latin typeface="Times New Roman" pitchFamily="18" charset="0"/>
                <a:cs typeface="Times New Roman" pitchFamily="18" charset="0"/>
              </a:rPr>
              <a:t>       Идут молодые - юноши и девушки. </a:t>
            </a:r>
          </a:p>
          <a:p>
            <a:r>
              <a:rPr lang="ru-RU" sz="1400" dirty="0">
                <a:latin typeface="Times New Roman" pitchFamily="18" charset="0"/>
                <a:cs typeface="Times New Roman" pitchFamily="18" charset="0"/>
              </a:rPr>
              <a:t>Идут мальчики и девочки с пионерскими галстуками, октябрятскими звёздочками... </a:t>
            </a:r>
          </a:p>
          <a:p>
            <a:r>
              <a:rPr lang="ru-RU" sz="1400" dirty="0">
                <a:latin typeface="Times New Roman" pitchFamily="18" charset="0"/>
                <a:cs typeface="Times New Roman" pitchFamily="18" charset="0"/>
              </a:rPr>
              <a:t>       Идут граждане страны Советов поклониться памяти героев. </a:t>
            </a: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         Мамаев курган и его ансамбль-памятник знает весь мир. И нет такого человека на земле, который бы не слышал о Сталинграде, об этой героической высоте - Мамаевом кургане. </a:t>
            </a:r>
          </a:p>
        </p:txBody>
      </p:sp>
      <p:pic>
        <p:nvPicPr>
          <p:cNvPr id="39938" name="Picture 2" descr="http://static.34bloga.ru/static/up/a/a3023025275829caa2794beb58f177b8.jpg"/>
          <p:cNvPicPr>
            <a:picLocks noChangeAspect="1" noChangeArrowheads="1"/>
          </p:cNvPicPr>
          <p:nvPr/>
        </p:nvPicPr>
        <p:blipFill>
          <a:blip r:embed="rId2"/>
          <a:srcRect/>
          <a:stretch>
            <a:fillRect/>
          </a:stretch>
        </p:blipFill>
        <p:spPr bwMode="auto">
          <a:xfrm>
            <a:off x="228600" y="2133600"/>
            <a:ext cx="4041547" cy="2438400"/>
          </a:xfrm>
          <a:prstGeom prst="rect">
            <a:avLst/>
          </a:prstGeom>
          <a:noFill/>
        </p:spPr>
      </p:pic>
      <p:pic>
        <p:nvPicPr>
          <p:cNvPr id="39940" name="Picture 4" descr="http://album.foto.ru/photos/pr0/298645/1112666.jpg"/>
          <p:cNvPicPr>
            <a:picLocks noChangeAspect="1" noChangeArrowheads="1"/>
          </p:cNvPicPr>
          <p:nvPr/>
        </p:nvPicPr>
        <p:blipFill>
          <a:blip r:embed="rId3"/>
          <a:srcRect/>
          <a:stretch>
            <a:fillRect/>
          </a:stretch>
        </p:blipFill>
        <p:spPr bwMode="auto">
          <a:xfrm>
            <a:off x="4419600" y="2133600"/>
            <a:ext cx="4038600" cy="2442091"/>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krasotyrossii.ru/wp-content/uploads/2016/03/%D0%9A%D0%BE%D0%BC%D0%BF%D0%BE%D0%B7%D0%B8%D1%86%D0%B8%D1%8F-%C2%AB%D0%9F%D0%B0%D0%BC%D1%8F%D1%82%D1%8C-%D0%BF%D0%BE%D0%BA%D0%BE%D0%BB%D0%B5%D0%BD%D0%B8%D0%B9%C2%BB-%D0%BD%D0%B0-%D0%9C%D0%B0%D0%BC%D0%B0%D0%B5%D0%B2%D0%BE%D0%BC-%D0%BA%D1%83%D1%80%D0%B3%D0%B0%D0%BD%D0%B5-1024x683.jpg"/>
          <p:cNvPicPr>
            <a:picLocks noChangeAspect="1" noChangeArrowheads="1"/>
          </p:cNvPicPr>
          <p:nvPr/>
        </p:nvPicPr>
        <p:blipFill>
          <a:blip r:embed="rId2"/>
          <a:srcRect/>
          <a:stretch>
            <a:fillRect/>
          </a:stretch>
        </p:blipFill>
        <p:spPr bwMode="auto">
          <a:xfrm>
            <a:off x="228600" y="304801"/>
            <a:ext cx="3998547" cy="2667000"/>
          </a:xfrm>
          <a:prstGeom prst="rect">
            <a:avLst/>
          </a:prstGeom>
          <a:noFill/>
        </p:spPr>
      </p:pic>
      <p:pic>
        <p:nvPicPr>
          <p:cNvPr id="45060" name="Picture 4" descr="http://static.panoramio.com/photos/large/21046154.jpg"/>
          <p:cNvPicPr>
            <a:picLocks noChangeAspect="1" noChangeArrowheads="1"/>
          </p:cNvPicPr>
          <p:nvPr/>
        </p:nvPicPr>
        <p:blipFill>
          <a:blip r:embed="rId3"/>
          <a:srcRect/>
          <a:stretch>
            <a:fillRect/>
          </a:stretch>
        </p:blipFill>
        <p:spPr bwMode="auto">
          <a:xfrm>
            <a:off x="152400" y="3124200"/>
            <a:ext cx="2628899" cy="3505200"/>
          </a:xfrm>
          <a:prstGeom prst="rect">
            <a:avLst/>
          </a:prstGeom>
          <a:noFill/>
        </p:spPr>
      </p:pic>
      <p:sp>
        <p:nvSpPr>
          <p:cNvPr id="45062" name="AutoShape 6" descr="https://media.istockphoto.com/photos/standing-to-the-death-square-memorial-complex-mamayev-kurgan-picture-id626371870?k=6&amp;m=626371870&amp;s=612x612&amp;w=0&amp;h=ONXgYzXryKXDb7zxrMYX_zodfvJAl-S-mugddzUSD4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5064" name="Picture 8" descr="https://avatars.mds.yandex.net/get-pdb/776003/ef696296-6b43-40e5-9270-067c3591ca62/s1200?webp=false"/>
          <p:cNvPicPr>
            <a:picLocks noChangeAspect="1" noChangeArrowheads="1"/>
          </p:cNvPicPr>
          <p:nvPr/>
        </p:nvPicPr>
        <p:blipFill>
          <a:blip r:embed="rId4"/>
          <a:srcRect/>
          <a:stretch>
            <a:fillRect/>
          </a:stretch>
        </p:blipFill>
        <p:spPr bwMode="auto">
          <a:xfrm>
            <a:off x="4648200" y="304800"/>
            <a:ext cx="3810000" cy="2537520"/>
          </a:xfrm>
          <a:prstGeom prst="rect">
            <a:avLst/>
          </a:prstGeom>
          <a:noFill/>
        </p:spPr>
      </p:pic>
      <p:sp>
        <p:nvSpPr>
          <p:cNvPr id="45066" name="AutoShape 10" descr="https://media.istockphoto.com/photos/standing-to-the-death-square-memorial-complex-mamayev-kurgan-picture-id626371870?k=6&amp;m=626371870&amp;s=612x612&amp;w=0&amp;h=ONXgYzXryKXDb7zxrMYX_zodfvJAl-S-mugddzUSD4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5068" name="Picture 12" descr="http://images.myshared.ru/17/1081653/slide_9.jpg"/>
          <p:cNvPicPr>
            <a:picLocks noChangeAspect="1" noChangeArrowheads="1"/>
          </p:cNvPicPr>
          <p:nvPr/>
        </p:nvPicPr>
        <p:blipFill>
          <a:blip r:embed="rId5"/>
          <a:srcRect/>
          <a:stretch>
            <a:fillRect/>
          </a:stretch>
        </p:blipFill>
        <p:spPr bwMode="auto">
          <a:xfrm>
            <a:off x="2895600" y="3810000"/>
            <a:ext cx="3098800" cy="2324100"/>
          </a:xfrm>
          <a:prstGeom prst="rect">
            <a:avLst/>
          </a:prstGeom>
          <a:noFill/>
        </p:spPr>
      </p:pic>
      <p:pic>
        <p:nvPicPr>
          <p:cNvPr id="45070" name="Picture 14" descr="https://im0-tub-ru.yandex.net/i?id=2d7f71459c36a7594e56a425721c4483&amp;n=13"/>
          <p:cNvPicPr>
            <a:picLocks noChangeAspect="1" noChangeArrowheads="1"/>
          </p:cNvPicPr>
          <p:nvPr/>
        </p:nvPicPr>
        <p:blipFill>
          <a:blip r:embed="rId6"/>
          <a:srcRect/>
          <a:stretch>
            <a:fillRect/>
          </a:stretch>
        </p:blipFill>
        <p:spPr bwMode="auto">
          <a:xfrm>
            <a:off x="6096000" y="3048000"/>
            <a:ext cx="2743200" cy="3657601"/>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0" y="228600"/>
            <a:ext cx="8610600" cy="2893100"/>
          </a:xfrm>
          <a:prstGeom prst="rect">
            <a:avLst/>
          </a:prstGeom>
        </p:spPr>
        <p:txBody>
          <a:bodyPr wrap="square">
            <a:spAutoFit/>
          </a:bodyPr>
          <a:lstStyle/>
          <a:p>
            <a:r>
              <a:rPr lang="ru-RU" sz="1400" dirty="0">
                <a:latin typeface="Times New Roman" pitchFamily="18" charset="0"/>
                <a:cs typeface="Times New Roman" pitchFamily="18" charset="0"/>
              </a:rPr>
              <a:t>                                                                     Вечный огонь </a:t>
            </a:r>
          </a:p>
          <a:p>
            <a:r>
              <a:rPr lang="ru-RU" sz="1400" dirty="0">
                <a:latin typeface="Times New Roman" pitchFamily="18" charset="0"/>
                <a:cs typeface="Times New Roman" pitchFamily="18" charset="0"/>
              </a:rPr>
              <a:t>             Чётко печатая шаг, идёт смена почётного караула пионеров города-героя. В руках у них настоящие автоматы, с которыми их отцы и деды сражались за город на Волге. </a:t>
            </a:r>
          </a:p>
          <a:p>
            <a:r>
              <a:rPr lang="ru-RU" sz="1400" dirty="0">
                <a:latin typeface="Times New Roman" pitchFamily="18" charset="0"/>
                <a:cs typeface="Times New Roman" pitchFamily="18" charset="0"/>
              </a:rPr>
              <a:t>            "Раз-два-три!" - шагают мальчишки в красных галстуках по лестнице к гранитному обелиску, что возвышается над братской могилой защитников Сталинграда. </a:t>
            </a:r>
          </a:p>
          <a:p>
            <a:r>
              <a:rPr lang="ru-RU" sz="1400" dirty="0">
                <a:latin typeface="Times New Roman" pitchFamily="18" charset="0"/>
                <a:cs typeface="Times New Roman" pitchFamily="18" charset="0"/>
              </a:rPr>
              <a:t>             "Раз-два-три!" - расходится почётный караул пионеров. </a:t>
            </a:r>
          </a:p>
          <a:p>
            <a:r>
              <a:rPr lang="ru-RU" sz="1400" dirty="0">
                <a:latin typeface="Times New Roman" pitchFamily="18" charset="0"/>
                <a:cs typeface="Times New Roman" pitchFamily="18" charset="0"/>
              </a:rPr>
              <a:t>"Раз-два!" - сменяют они на посту своих товарищей. </a:t>
            </a:r>
          </a:p>
          <a:p>
            <a:r>
              <a:rPr lang="ru-RU" sz="1400" dirty="0">
                <a:latin typeface="Times New Roman" pitchFamily="18" charset="0"/>
                <a:cs typeface="Times New Roman" pitchFamily="18" charset="0"/>
              </a:rPr>
              <a:t>              Вьются вверх языки пламени Вечного огня. </a:t>
            </a:r>
          </a:p>
          <a:p>
            <a:r>
              <a:rPr lang="ru-RU" sz="1400" dirty="0">
                <a:latin typeface="Times New Roman" pitchFamily="18" charset="0"/>
                <a:cs typeface="Times New Roman" pitchFamily="18" charset="0"/>
              </a:rPr>
              <a:t>Звучит торжественно музыка. </a:t>
            </a:r>
          </a:p>
          <a:p>
            <a:r>
              <a:rPr lang="ru-RU" sz="1400" dirty="0">
                <a:latin typeface="Times New Roman" pitchFamily="18" charset="0"/>
                <a:cs typeface="Times New Roman" pitchFamily="18" charset="0"/>
              </a:rPr>
              <a:t>              Все, стоящие у братской могилы в сквере на площади Павших борцов, снимают шапки...  Ваня и дедушка тоже снимают.  Молча стоят люди. </a:t>
            </a:r>
          </a:p>
          <a:p>
            <a:r>
              <a:rPr lang="ru-RU" sz="1400" dirty="0">
                <a:latin typeface="Times New Roman" pitchFamily="18" charset="0"/>
                <a:cs typeface="Times New Roman" pitchFamily="18" charset="0"/>
              </a:rPr>
              <a:t>              Они чтут память тех, кто отдал свои жизни за победу над врагом, за победу над гитлеровским фашизмом. </a:t>
            </a:r>
          </a:p>
        </p:txBody>
      </p:sp>
      <p:pic>
        <p:nvPicPr>
          <p:cNvPr id="44034" name="Picture 2" descr="http://static.kremlin.ru/media/events/photos/big2x/kP1SfkCnfmY6mAoTzLvncUiawnsyArz4.jpeg"/>
          <p:cNvPicPr>
            <a:picLocks noChangeAspect="1" noChangeArrowheads="1"/>
          </p:cNvPicPr>
          <p:nvPr/>
        </p:nvPicPr>
        <p:blipFill>
          <a:blip r:embed="rId2"/>
          <a:srcRect/>
          <a:stretch>
            <a:fillRect/>
          </a:stretch>
        </p:blipFill>
        <p:spPr bwMode="auto">
          <a:xfrm rot="10800000" flipV="1">
            <a:off x="4953000" y="3581400"/>
            <a:ext cx="4076700" cy="2512730"/>
          </a:xfrm>
          <a:prstGeom prst="rect">
            <a:avLst/>
          </a:prstGeom>
          <a:noFill/>
        </p:spPr>
      </p:pic>
      <p:pic>
        <p:nvPicPr>
          <p:cNvPr id="44036" name="Picture 4" descr="http://privzd.rzd.ru/dbmm/images/12/5194/284"/>
          <p:cNvPicPr>
            <a:picLocks noChangeAspect="1" noChangeArrowheads="1"/>
          </p:cNvPicPr>
          <p:nvPr/>
        </p:nvPicPr>
        <p:blipFill>
          <a:blip r:embed="rId3"/>
          <a:srcRect/>
          <a:stretch>
            <a:fillRect/>
          </a:stretch>
        </p:blipFill>
        <p:spPr bwMode="auto">
          <a:xfrm>
            <a:off x="228600" y="3200400"/>
            <a:ext cx="4495800" cy="337185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04800" y="228600"/>
            <a:ext cx="8534400"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Ваня поднимает голову и смотрит на дедушку, на его китель, на ордена и медали. </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"За оборону Сталинграда!" - шепчут губы мальчика. - Вот она какая медаль, которой так дорожит дедушка!.. </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Ваня смотрит на дедушку, на медаль, на пионеров, стоящих в почётном карауле у Вечного огня, и думает, что вырастет он скоро и станет пионером, и сделает много хороших дел, чтобы получить право шагать в строю почётного караула и заступить на почётную вахту у памятника героям. </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46083" name="Picture 3" descr="http://volgoduma.ru/images/stories/2015/150509vozl.jpg"/>
          <p:cNvPicPr>
            <a:picLocks noChangeAspect="1" noChangeArrowheads="1"/>
          </p:cNvPicPr>
          <p:nvPr/>
        </p:nvPicPr>
        <p:blipFill>
          <a:blip r:embed="rId2" cstate="print"/>
          <a:srcRect/>
          <a:stretch>
            <a:fillRect/>
          </a:stretch>
        </p:blipFill>
        <p:spPr bwMode="auto">
          <a:xfrm>
            <a:off x="152400" y="1752600"/>
            <a:ext cx="4114800" cy="2743200"/>
          </a:xfrm>
          <a:prstGeom prst="rect">
            <a:avLst/>
          </a:prstGeom>
          <a:ln>
            <a:noFill/>
          </a:ln>
          <a:effectLst>
            <a:outerShdw blurRad="190500" algn="tl" rotWithShape="0">
              <a:srgbClr val="000000">
                <a:alpha val="70000"/>
              </a:srgbClr>
            </a:outerShdw>
          </a:effectLst>
        </p:spPr>
      </p:pic>
      <p:pic>
        <p:nvPicPr>
          <p:cNvPr id="46085" name="Picture 5" descr="http://gorvesti.ru/files/1/2017/37039-11712-1858-qf8iej.jpg"/>
          <p:cNvPicPr>
            <a:picLocks noChangeAspect="1" noChangeArrowheads="1"/>
          </p:cNvPicPr>
          <p:nvPr/>
        </p:nvPicPr>
        <p:blipFill>
          <a:blip r:embed="rId3"/>
          <a:srcRect/>
          <a:stretch>
            <a:fillRect/>
          </a:stretch>
        </p:blipFill>
        <p:spPr bwMode="auto">
          <a:xfrm>
            <a:off x="4648200" y="1752600"/>
            <a:ext cx="4312443" cy="2874963"/>
          </a:xfrm>
          <a:prstGeom prst="rect">
            <a:avLst/>
          </a:prstGeom>
          <a:noFill/>
        </p:spPr>
      </p:pic>
      <p:pic>
        <p:nvPicPr>
          <p:cNvPr id="46087" name="Picture 7" descr="http://pressa40.ru/wp-content/uploads/2017/10/174505.jpg"/>
          <p:cNvPicPr>
            <a:picLocks noChangeAspect="1" noChangeArrowheads="1"/>
          </p:cNvPicPr>
          <p:nvPr/>
        </p:nvPicPr>
        <p:blipFill>
          <a:blip r:embed="rId4" cstate="print"/>
          <a:srcRect/>
          <a:stretch>
            <a:fillRect/>
          </a:stretch>
        </p:blipFill>
        <p:spPr bwMode="auto">
          <a:xfrm>
            <a:off x="3810000" y="4606978"/>
            <a:ext cx="3215372" cy="2251022"/>
          </a:xfrm>
          <a:prstGeom prst="rect">
            <a:avLst/>
          </a:prstGeom>
          <a:noFill/>
        </p:spPr>
      </p:pic>
      <p:pic>
        <p:nvPicPr>
          <p:cNvPr id="46089" name="Picture 9" descr="https://b1.culture.ru/c/411445.jpg"/>
          <p:cNvPicPr>
            <a:picLocks noChangeAspect="1" noChangeArrowheads="1"/>
          </p:cNvPicPr>
          <p:nvPr/>
        </p:nvPicPr>
        <p:blipFill>
          <a:blip r:embed="rId5" cstate="print"/>
          <a:srcRect/>
          <a:stretch>
            <a:fillRect/>
          </a:stretch>
        </p:blipFill>
        <p:spPr bwMode="auto">
          <a:xfrm>
            <a:off x="533400" y="5029200"/>
            <a:ext cx="3309693" cy="16764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7106" name="Picture 2" descr="https://ds04.infourok.ru/uploads/ex/0ec6/000419ed-ad9d58b9/img14.jpg"/>
          <p:cNvPicPr>
            <a:picLocks noChangeAspect="1" noChangeArrowheads="1"/>
          </p:cNvPicPr>
          <p:nvPr/>
        </p:nvPicPr>
        <p:blipFill>
          <a:blip r:embed="rId2"/>
          <a:srcRect/>
          <a:stretch>
            <a:fillRect/>
          </a:stretch>
        </p:blipFill>
        <p:spPr bwMode="auto">
          <a:xfrm>
            <a:off x="457200" y="304799"/>
            <a:ext cx="8153400" cy="611505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6349</Words>
  <Application>Microsoft Office PowerPoint</Application>
  <PresentationFormat>Экран (4:3)</PresentationFormat>
  <Paragraphs>275</Paragraphs>
  <Slides>34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34</vt:i4>
      </vt:variant>
    </vt:vector>
  </HeadingPairs>
  <TitlesOfParts>
    <vt:vector size="38" baseType="lpstr">
      <vt:lpstr>Arial</vt:lpstr>
      <vt:lpstr>Calibri</vt:lpstr>
      <vt:lpstr>Times New Roman</vt:lpstr>
      <vt:lpstr>Office Theme</vt:lpstr>
      <vt:lpstr>Урок мужества                                               по рассказу В.Богомолова                               «За оборону Сталинграда»</vt:lpstr>
      <vt:lpstr>Презентация PowerPoint</vt:lpstr>
      <vt:lpstr>2 февраля 2015 года, мы отметили 72-летнюю годовщину победы советских войск в Сталинградской битве. Сегодня на уроке мужества мы перелистаем страницы истории Сталинградской битвы. А поможет нам в этом рассказ  фронтовика, ветерана Великой Отечественной войны Владимира Осиповича Богомолова «За оборону Сталинграда».  Основным методом работы будет комментированное чтение. Обратимся к тексту.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мужества                                               по рассказу В.Богомолова                               «За оборону Сталинграда»</dc:title>
  <dc:creator>user</dc:creator>
  <cp:lastModifiedBy>Андрей Илларионов</cp:lastModifiedBy>
  <cp:revision>97</cp:revision>
  <dcterms:created xsi:type="dcterms:W3CDTF">2018-02-28T13:58:08Z</dcterms:created>
  <dcterms:modified xsi:type="dcterms:W3CDTF">2026-09-28T18:56:14Z</dcterms:modified>
</cp:coreProperties>
</file>